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Proxima Nova"/>
      <p:regular r:id="rId7"/>
      <p:bold r:id="rId8"/>
      <p:italic r:id="rId9"/>
      <p:boldItalic r:id="rId10"/>
    </p:embeddedFont>
    <p:embeddedFont>
      <p:font typeface="Proxima Nova Semibold"/>
      <p:regular r:id="rId11"/>
      <p:bold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Semibold-regular.fntdata"/><Relationship Id="rId10" Type="http://schemas.openxmlformats.org/officeDocument/2006/relationships/font" Target="fonts/ProximaNova-boldItalic.fntdata"/><Relationship Id="rId13" Type="http://schemas.openxmlformats.org/officeDocument/2006/relationships/font" Target="fonts/ProximaNovaSemibold-boldItalic.fntdata"/><Relationship Id="rId12" Type="http://schemas.openxmlformats.org/officeDocument/2006/relationships/font" Target="fonts/ProximaNovaSemibold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roximaNova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roximaNova-regular.fntdata"/><Relationship Id="rId8" Type="http://schemas.openxmlformats.org/officeDocument/2006/relationships/font" Target="fonts/ProximaNov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g21354bea598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" name="Google Shape;28;g21354bea598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 2 1">
  <p:cSld name="BLANK_2_2_1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 rot="10800000">
            <a:off x="4576201" y="2677621"/>
            <a:ext cx="4211400" cy="1698600"/>
          </a:xfrm>
          <a:prstGeom prst="rect">
            <a:avLst/>
          </a:prstGeom>
          <a:noFill/>
          <a:ln cap="flat" cmpd="sng" w="381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0250" lIns="60500" spcFirstLastPara="1" rIns="60500" wrap="square" tIns="302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" name="Google Shape;12;p2"/>
          <p:cNvSpPr/>
          <p:nvPr/>
        </p:nvSpPr>
        <p:spPr>
          <a:xfrm rot="10800000">
            <a:off x="4557982" y="4376370"/>
            <a:ext cx="4247700" cy="232200"/>
          </a:xfrm>
          <a:prstGeom prst="rect">
            <a:avLst/>
          </a:prstGeom>
          <a:solidFill>
            <a:schemeClr val="accent3"/>
          </a:solidFill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0250" lIns="60500" spcFirstLastPara="1" rIns="60500" wrap="square" tIns="302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3" name="Google Shape;13;p2"/>
          <p:cNvSpPr/>
          <p:nvPr/>
        </p:nvSpPr>
        <p:spPr>
          <a:xfrm rot="10800000">
            <a:off x="311469" y="2677621"/>
            <a:ext cx="4211400" cy="1698600"/>
          </a:xfrm>
          <a:prstGeom prst="rect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0250" lIns="60500" spcFirstLastPara="1" rIns="60500" wrap="square" tIns="302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4" name="Google Shape;14;p2"/>
          <p:cNvSpPr/>
          <p:nvPr/>
        </p:nvSpPr>
        <p:spPr>
          <a:xfrm rot="10800000">
            <a:off x="293250" y="4376370"/>
            <a:ext cx="4247700" cy="232200"/>
          </a:xfrm>
          <a:prstGeom prst="rect">
            <a:avLst/>
          </a:prstGeom>
          <a:solidFill>
            <a:schemeClr val="accent2"/>
          </a:solidFill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0250" lIns="60500" spcFirstLastPara="1" rIns="60500" wrap="square" tIns="302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5" name="Google Shape;15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93175" y="146450"/>
            <a:ext cx="1238300" cy="4573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"/>
          <p:cNvSpPr/>
          <p:nvPr/>
        </p:nvSpPr>
        <p:spPr>
          <a:xfrm>
            <a:off x="311353" y="942913"/>
            <a:ext cx="4211400" cy="1698600"/>
          </a:xfrm>
          <a:prstGeom prst="rect">
            <a:avLst/>
          </a:prstGeom>
          <a:noFill/>
          <a:ln cap="flat" cmpd="sng" w="38100">
            <a:solidFill>
              <a:srgbClr val="2BB6E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0250" lIns="60500" spcFirstLastPara="1" rIns="60500" wrap="square" tIns="302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7" name="Google Shape;17;p2"/>
          <p:cNvSpPr/>
          <p:nvPr/>
        </p:nvSpPr>
        <p:spPr>
          <a:xfrm>
            <a:off x="293272" y="710564"/>
            <a:ext cx="4247700" cy="232200"/>
          </a:xfrm>
          <a:prstGeom prst="rect">
            <a:avLst/>
          </a:prstGeom>
          <a:solidFill>
            <a:srgbClr val="2BB6ED"/>
          </a:solidFill>
          <a:ln cap="flat" cmpd="sng" w="9525">
            <a:solidFill>
              <a:srgbClr val="2BB6E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0250" lIns="60500" spcFirstLastPara="1" rIns="60500" wrap="square" tIns="302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8" name="Google Shape;18;p2"/>
          <p:cNvSpPr txBox="1"/>
          <p:nvPr/>
        </p:nvSpPr>
        <p:spPr>
          <a:xfrm>
            <a:off x="8386005" y="646460"/>
            <a:ext cx="610800" cy="3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6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D</a:t>
            </a:r>
            <a:endParaRPr b="1" sz="16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9" name="Google Shape;19;p2"/>
          <p:cNvSpPr/>
          <p:nvPr/>
        </p:nvSpPr>
        <p:spPr>
          <a:xfrm>
            <a:off x="4576085" y="942913"/>
            <a:ext cx="4211400" cy="1698600"/>
          </a:xfrm>
          <a:prstGeom prst="rect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0250" lIns="60500" spcFirstLastPara="1" rIns="60500" wrap="square" tIns="302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0" name="Google Shape;20;p2"/>
          <p:cNvSpPr/>
          <p:nvPr/>
        </p:nvSpPr>
        <p:spPr>
          <a:xfrm>
            <a:off x="4558004" y="710564"/>
            <a:ext cx="4247700" cy="232200"/>
          </a:xfrm>
          <a:prstGeom prst="rect">
            <a:avLst/>
          </a:prstGeom>
          <a:solidFill>
            <a:schemeClr val="accent4"/>
          </a:soli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0250" lIns="60500" spcFirstLastPara="1" rIns="60500" wrap="square" tIns="302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1" name="Google Shape;21;p2"/>
          <p:cNvSpPr txBox="1"/>
          <p:nvPr/>
        </p:nvSpPr>
        <p:spPr>
          <a:xfrm>
            <a:off x="294663" y="603750"/>
            <a:ext cx="1444500" cy="4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A </a:t>
            </a:r>
            <a:endParaRPr b="1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2" name="Google Shape;22;p2"/>
          <p:cNvSpPr txBox="1"/>
          <p:nvPr/>
        </p:nvSpPr>
        <p:spPr>
          <a:xfrm>
            <a:off x="311606" y="4257398"/>
            <a:ext cx="1512600" cy="4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B </a:t>
            </a:r>
            <a:endParaRPr b="1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3" name="Google Shape;23;p2"/>
          <p:cNvSpPr txBox="1"/>
          <p:nvPr/>
        </p:nvSpPr>
        <p:spPr>
          <a:xfrm>
            <a:off x="7548990" y="603750"/>
            <a:ext cx="1256700" cy="4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D</a:t>
            </a:r>
            <a:endParaRPr b="1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4" name="Google Shape;24;p2"/>
          <p:cNvSpPr txBox="1"/>
          <p:nvPr/>
        </p:nvSpPr>
        <p:spPr>
          <a:xfrm>
            <a:off x="7103282" y="4257398"/>
            <a:ext cx="1702500" cy="4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 C</a:t>
            </a:r>
            <a:endParaRPr b="1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5" name="Google Shape;25;p2"/>
          <p:cNvSpPr txBox="1"/>
          <p:nvPr/>
        </p:nvSpPr>
        <p:spPr>
          <a:xfrm>
            <a:off x="831630" y="4703375"/>
            <a:ext cx="65715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lnSpc>
                <a:spcPct val="1818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7F7F7F"/>
                </a:solidFill>
              </a:rPr>
              <a:t>© 2023 | Whole Brain</a:t>
            </a:r>
            <a:r>
              <a:rPr baseline="30000" lang="en" sz="900">
                <a:solidFill>
                  <a:srgbClr val="7F7F7F"/>
                </a:solidFill>
              </a:rPr>
              <a:t>®</a:t>
            </a:r>
            <a:r>
              <a:rPr lang="en" sz="900">
                <a:solidFill>
                  <a:srgbClr val="7F7F7F"/>
                </a:solidFill>
              </a:rPr>
              <a:t> and the four-color, four-quadrant graphic is a trademark of Herrmann Global </a:t>
            </a:r>
            <a:endParaRPr sz="900">
              <a:solidFill>
                <a:srgbClr val="7F7F7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 Semibold"/>
              <a:buNone/>
              <a:defRPr sz="2800">
                <a:solidFill>
                  <a:schemeClr val="dk1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Proxima Nova"/>
              <a:buChar char="●"/>
              <a:defRPr sz="1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302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roxima Nova"/>
              <a:buChar char="○"/>
              <a:defRPr sz="16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roxima Nova"/>
              <a:buChar char="■"/>
              <a:defRPr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048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Proxima Nova"/>
              <a:buChar char="●"/>
              <a:defRPr sz="12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2921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Proxima Nova"/>
              <a:buChar char="○"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2921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Proxima Nova"/>
              <a:buChar char="■"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2921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Proxima Nova"/>
              <a:buChar char="●"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2921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Proxima Nova"/>
              <a:buChar char="○"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2921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000"/>
              <a:buFont typeface="Proxima Nova"/>
              <a:buChar char="■"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2" type="title"/>
          </p:nvPr>
        </p:nvSpPr>
        <p:spPr>
          <a:xfrm>
            <a:off x="311700" y="48101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3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3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3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3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3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3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3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3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"/>
          <p:cNvSpPr txBox="1"/>
          <p:nvPr>
            <p:ph idx="4294967295" type="title"/>
          </p:nvPr>
        </p:nvSpPr>
        <p:spPr>
          <a:xfrm>
            <a:off x="2188850" y="69700"/>
            <a:ext cx="6612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Arial"/>
                <a:ea typeface="Arial"/>
                <a:cs typeface="Arial"/>
                <a:sym typeface="Arial"/>
              </a:rPr>
              <a:t>Team Meeting Agenda (Template)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3"/>
          <p:cNvSpPr txBox="1"/>
          <p:nvPr/>
        </p:nvSpPr>
        <p:spPr>
          <a:xfrm>
            <a:off x="528225" y="1083650"/>
            <a:ext cx="3774900" cy="1337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1200"/>
              <a:t>Today we will:</a:t>
            </a:r>
            <a:endParaRPr b="1" sz="1200"/>
          </a:p>
          <a:p>
            <a:pPr indent="-1905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Add objectives to be accomplished during or as a direct result of this meeting</a:t>
            </a:r>
            <a:endParaRPr sz="1200"/>
          </a:p>
        </p:txBody>
      </p:sp>
      <p:sp>
        <p:nvSpPr>
          <p:cNvPr id="32" name="Google Shape;32;p3"/>
          <p:cNvSpPr txBox="1"/>
          <p:nvPr/>
        </p:nvSpPr>
        <p:spPr>
          <a:xfrm>
            <a:off x="528225" y="2786100"/>
            <a:ext cx="1571400" cy="143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Our Agenda:</a:t>
            </a:r>
            <a:endParaRPr i="1" sz="1200"/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X mins - Greetings</a:t>
            </a:r>
            <a:endParaRPr sz="1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Progress/Blockers:</a:t>
            </a:r>
            <a:br>
              <a:rPr lang="en" sz="1200"/>
            </a:br>
            <a:r>
              <a:rPr lang="en" sz="1200"/>
              <a:t>X mins -</a:t>
            </a:r>
            <a:br>
              <a:rPr lang="en" sz="1200"/>
            </a:br>
            <a:r>
              <a:rPr lang="en" sz="1200"/>
              <a:t>X mins -</a:t>
            </a:r>
            <a:br>
              <a:rPr lang="en" sz="1200"/>
            </a:br>
            <a:r>
              <a:rPr lang="en" sz="1200"/>
              <a:t>X mins - </a:t>
            </a:r>
            <a:endParaRPr sz="1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X mins -</a:t>
            </a:r>
            <a:br>
              <a:rPr lang="en" sz="1200"/>
            </a:br>
            <a:r>
              <a:rPr lang="en" sz="1200"/>
              <a:t>X mins - Next Steps</a:t>
            </a:r>
            <a:endParaRPr sz="1200"/>
          </a:p>
        </p:txBody>
      </p:sp>
      <p:sp>
        <p:nvSpPr>
          <p:cNvPr id="33" name="Google Shape;33;p3"/>
          <p:cNvSpPr txBox="1"/>
          <p:nvPr/>
        </p:nvSpPr>
        <p:spPr>
          <a:xfrm>
            <a:off x="2608725" y="2629025"/>
            <a:ext cx="1694400" cy="13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1200"/>
              <a:t>Our Norms:</a:t>
            </a:r>
            <a:endParaRPr sz="1200"/>
          </a:p>
          <a:p>
            <a:pPr indent="-3048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Add team norm, or ground rules</a:t>
            </a:r>
            <a:endParaRPr sz="1200"/>
          </a:p>
        </p:txBody>
      </p:sp>
      <p:sp>
        <p:nvSpPr>
          <p:cNvPr id="34" name="Google Shape;34;p3"/>
          <p:cNvSpPr txBox="1"/>
          <p:nvPr/>
        </p:nvSpPr>
        <p:spPr>
          <a:xfrm>
            <a:off x="4710100" y="1083650"/>
            <a:ext cx="3774900" cy="1337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1200"/>
              <a:t>Why we’re here:</a:t>
            </a:r>
            <a:endParaRPr b="1" sz="1200"/>
          </a:p>
          <a:p>
            <a:pPr indent="-1905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Add a reminder of the big-picture vision: What will this meeting enable for your company, customers, employees, etc.?</a:t>
            </a:r>
            <a:endParaRPr sz="1200"/>
          </a:p>
        </p:txBody>
      </p:sp>
      <p:sp>
        <p:nvSpPr>
          <p:cNvPr id="35" name="Google Shape;35;p3"/>
          <p:cNvSpPr txBox="1"/>
          <p:nvPr/>
        </p:nvSpPr>
        <p:spPr>
          <a:xfrm>
            <a:off x="4710100" y="2786100"/>
            <a:ext cx="3774900" cy="1337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Our roles in this meeting:</a:t>
            </a:r>
            <a:endParaRPr b="1" sz="1200"/>
          </a:p>
          <a:p>
            <a:pPr indent="-3048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Team Lead: </a:t>
            </a:r>
            <a:endParaRPr sz="1200"/>
          </a:p>
          <a:p>
            <a:pPr indent="-3048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Time Keeper: </a:t>
            </a:r>
            <a:endParaRPr sz="1200"/>
          </a:p>
          <a:p>
            <a:pPr indent="-3048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Actions Log: </a:t>
            </a:r>
            <a:endParaRPr sz="1200"/>
          </a:p>
          <a:p>
            <a:pPr indent="-3048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Decisions Log: </a:t>
            </a:r>
            <a:endParaRPr sz="1200"/>
          </a:p>
          <a:p>
            <a:pPr indent="-3048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Parking Lot: </a:t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Herrmann 2020">
  <a:themeElements>
    <a:clrScheme name="Simple Light">
      <a:dk1>
        <a:srgbClr val="4E504F"/>
      </a:dk1>
      <a:lt1>
        <a:srgbClr val="FFFFFF"/>
      </a:lt1>
      <a:dk2>
        <a:srgbClr val="9D9D9D"/>
      </a:dk2>
      <a:lt2>
        <a:srgbClr val="EEEEEE"/>
      </a:lt2>
      <a:accent1>
        <a:srgbClr val="2CC3F0"/>
      </a:accent1>
      <a:accent2>
        <a:srgbClr val="63C084"/>
      </a:accent2>
      <a:accent3>
        <a:srgbClr val="EF354E"/>
      </a:accent3>
      <a:accent4>
        <a:srgbClr val="FDD742"/>
      </a:accent4>
      <a:accent5>
        <a:srgbClr val="214263"/>
      </a:accent5>
      <a:accent6>
        <a:srgbClr val="4E504F"/>
      </a:accent6>
      <a:hlink>
        <a:srgbClr val="0052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