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0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embeddedFontLst>
    <p:embeddedFont>
      <p:font typeface="Proxima Nova"/>
      <p:regular r:id="rId9"/>
      <p:bold r:id="rId10"/>
      <p:italic r:id="rId11"/>
      <p:boldItalic r:id="rId12"/>
    </p:embeddedFont>
    <p:embeddedFont>
      <p:font typeface="Proxima Nova Semibold"/>
      <p:regular r:id="rId13"/>
      <p:bold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A180993-7F97-42A5-A3B9-60913AE559AB}">
  <a:tblStyle styleId="{2A180993-7F97-42A5-A3B9-60913AE559A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italic.fntdata"/><Relationship Id="rId10" Type="http://schemas.openxmlformats.org/officeDocument/2006/relationships/font" Target="fonts/ProximaNova-bold.fntdata"/><Relationship Id="rId13" Type="http://schemas.openxmlformats.org/officeDocument/2006/relationships/font" Target="fonts/ProximaNovaSemibold-regular.fntdata"/><Relationship Id="rId12" Type="http://schemas.openxmlformats.org/officeDocument/2006/relationships/font" Target="fonts/ProximaNova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roximaNova-regular.fntdata"/><Relationship Id="rId15" Type="http://schemas.openxmlformats.org/officeDocument/2006/relationships/font" Target="fonts/ProximaNovaSemibold-boldItalic.fntdata"/><Relationship Id="rId14" Type="http://schemas.openxmlformats.org/officeDocument/2006/relationships/font" Target="fonts/ProximaNovaSemibold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1354bea598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" name="Google Shape;17;g21354bea598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21354bea598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" name="Google Shape;24;g21354bea598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2 2">
  <p:cSld name="CUSTOM_10_1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/>
        </p:nvSpPr>
        <p:spPr>
          <a:xfrm>
            <a:off x="831630" y="4703375"/>
            <a:ext cx="6571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81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7F7F7F"/>
                </a:solidFill>
              </a:rPr>
              <a:t>© 2023 | Whole Brain</a:t>
            </a:r>
            <a:r>
              <a:rPr baseline="30000" lang="en" sz="900">
                <a:solidFill>
                  <a:srgbClr val="7F7F7F"/>
                </a:solidFill>
              </a:rPr>
              <a:t>®</a:t>
            </a:r>
            <a:r>
              <a:rPr lang="en" sz="900">
                <a:solidFill>
                  <a:srgbClr val="7F7F7F"/>
                </a:solidFill>
              </a:rPr>
              <a:t> and the four-color, four-quadrant graphic is a trademark of Herrmann Global </a:t>
            </a:r>
            <a:endParaRPr sz="900">
              <a:solidFill>
                <a:srgbClr val="7F7F7F"/>
              </a:solidFill>
            </a:endParaRPr>
          </a:p>
        </p:txBody>
      </p:sp>
      <p:pic>
        <p:nvPicPr>
          <p:cNvPr id="14" name="Google Shape;14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3175" y="146450"/>
            <a:ext cx="1238300" cy="45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 Semibold"/>
              <a:buNone/>
              <a:defRPr sz="2800">
                <a:solidFill>
                  <a:schemeClr val="dk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●"/>
              <a:defRPr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302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roxima Nova"/>
              <a:buChar char="○"/>
              <a:defRPr sz="1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roxima Nova"/>
              <a:buChar char="■"/>
              <a:defRPr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048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roxima Nova"/>
              <a:buChar char="●"/>
              <a:defRPr sz="1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2921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Proxima Nova"/>
              <a:buChar char="○"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2921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Proxima Nova"/>
              <a:buChar char="■"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2921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Proxima Nova"/>
              <a:buChar char="●"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2921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Proxima Nova"/>
              <a:buChar char="○"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2921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000"/>
              <a:buFont typeface="Proxima Nova"/>
              <a:buChar char="■"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2" type="title"/>
          </p:nvPr>
        </p:nvSpPr>
        <p:spPr>
          <a:xfrm>
            <a:off x="311700" y="48101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idx="4294967295" type="title"/>
          </p:nvPr>
        </p:nvSpPr>
        <p:spPr>
          <a:xfrm>
            <a:off x="2473900" y="140225"/>
            <a:ext cx="6358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ial"/>
                <a:ea typeface="Arial"/>
                <a:cs typeface="Arial"/>
                <a:sym typeface="Arial"/>
              </a:rPr>
              <a:t>Actions &amp; Decisions Log (Template)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20" name="Google Shape;20;p4"/>
          <p:cNvGraphicFramePr/>
          <p:nvPr/>
        </p:nvGraphicFramePr>
        <p:xfrm>
          <a:off x="278663" y="789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{2A180993-7F97-42A5-A3B9-60913AE559AB}</a:tableStyleId>
              </a:tblPr>
              <a:tblGrid>
                <a:gridCol w="2509450"/>
                <a:gridCol w="1755950"/>
                <a:gridCol w="1635400"/>
                <a:gridCol w="1966925"/>
                <a:gridCol w="718925"/>
              </a:tblGrid>
              <a:tr h="433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What</a:t>
                      </a:r>
                      <a:endParaRPr b="1" sz="900"/>
                    </a:p>
                  </a:txBody>
                  <a:tcPr marT="91425" marB="91425" marR="91425" marL="91425" anchor="ctr">
                    <a:solidFill>
                      <a:srgbClr val="29B6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Who</a:t>
                      </a:r>
                      <a:endParaRPr b="1" sz="900"/>
                    </a:p>
                  </a:txBody>
                  <a:tcPr marT="91425" marB="91425" marR="91425" marL="91425" anchor="ctr">
                    <a:solidFill>
                      <a:srgbClr val="F42F4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When</a:t>
                      </a:r>
                      <a:endParaRPr b="1" sz="900"/>
                    </a:p>
                  </a:txBody>
                  <a:tcPr marT="91425" marB="91425" marR="91425" marL="91425" anchor="ctr">
                    <a:solidFill>
                      <a:srgbClr val="22D6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Why</a:t>
                      </a:r>
                      <a:endParaRPr b="1" sz="900"/>
                    </a:p>
                  </a:txBody>
                  <a:tcPr marT="91425" marB="91425" marR="91425" marL="91425" anchor="ctr">
                    <a:solidFill>
                      <a:srgbClr val="FEDC5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Done</a:t>
                      </a:r>
                      <a:endParaRPr b="1" sz="900"/>
                    </a:p>
                  </a:txBody>
                  <a:tcPr marT="91425" marB="91425" marR="91425" marL="91425" anchor="ctr">
                    <a:solidFill>
                      <a:srgbClr val="7F7F7F"/>
                    </a:solidFill>
                  </a:tcPr>
                </a:tc>
              </a:tr>
              <a:tr h="13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Add action items and/or decisions made and capture </a:t>
                      </a:r>
                      <a:r>
                        <a:rPr lang="en" sz="900"/>
                        <a:t>who is involved</a:t>
                      </a:r>
                      <a:r>
                        <a:rPr lang="en" sz="900"/>
                        <a:t>, when it’s due, and why it matters - then check off when done.</a:t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B3E3F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F1BBC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CBE7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C0A100">
                        <a:alpha val="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D8D8D8"/>
                    </a:solidFill>
                  </a:tcPr>
                </a:tc>
              </a:tr>
              <a:tr h="13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B3E3F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F1BBC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CBE7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C0A100">
                        <a:alpha val="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D8D8D8"/>
                    </a:solidFill>
                  </a:tcPr>
                </a:tc>
              </a:tr>
              <a:tr h="13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B3E3F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F1BBC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CBE7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C0A100">
                        <a:alpha val="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D8D8D8"/>
                    </a:solidFill>
                  </a:tcPr>
                </a:tc>
              </a:tr>
              <a:tr h="13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B3E3F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F1BBC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CBE7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C0A100">
                        <a:alpha val="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D8D8D8"/>
                    </a:solidFill>
                  </a:tcPr>
                </a:tc>
              </a:tr>
              <a:tr h="13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B3E3F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F1BBC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CBE7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C0A100">
                        <a:alpha val="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D8D8D8"/>
                    </a:solidFill>
                  </a:tcPr>
                </a:tc>
              </a:tr>
              <a:tr h="13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B3E3F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F1BBC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CBE7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C0A100">
                        <a:alpha val="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 anchor="ctr"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21" name="Google Shape;21;p4"/>
          <p:cNvSpPr txBox="1"/>
          <p:nvPr/>
        </p:nvSpPr>
        <p:spPr>
          <a:xfrm>
            <a:off x="278700" y="3728625"/>
            <a:ext cx="8586600" cy="954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Parking Lot: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Add any items “on hold” or that will need to be addressed further along in the project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Herrmann 2020">
  <a:themeElements>
    <a:clrScheme name="Simple Light">
      <a:dk1>
        <a:srgbClr val="4E504F"/>
      </a:dk1>
      <a:lt1>
        <a:srgbClr val="FFFFFF"/>
      </a:lt1>
      <a:dk2>
        <a:srgbClr val="9D9D9D"/>
      </a:dk2>
      <a:lt2>
        <a:srgbClr val="EEEEEE"/>
      </a:lt2>
      <a:accent1>
        <a:srgbClr val="2CC3F0"/>
      </a:accent1>
      <a:accent2>
        <a:srgbClr val="63C084"/>
      </a:accent2>
      <a:accent3>
        <a:srgbClr val="EF354E"/>
      </a:accent3>
      <a:accent4>
        <a:srgbClr val="FDD742"/>
      </a:accent4>
      <a:accent5>
        <a:srgbClr val="214263"/>
      </a:accent5>
      <a:accent6>
        <a:srgbClr val="4E504F"/>
      </a:accent6>
      <a:hlink>
        <a:srgbClr val="0052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