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6" r:id="rId2"/>
  </p:sldMasterIdLst>
  <p:notesMasterIdLst>
    <p:notesMasterId r:id="rId7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Lst>
  <p:sldSz cx="9144000" cy="6858000" type="screen4x3"/>
  <p:notesSz cx="6858000" cy="9144000"/>
  <p:embeddedFontLst>
    <p:embeddedFont>
      <p:font typeface="Century Gothic" panose="020B0502020202020204" pitchFamily="34" charset="0"/>
      <p:regular r:id="rId78"/>
      <p:bold r:id="rId79"/>
      <p:italic r:id="rId80"/>
      <p:boldItalic r:id="rId81"/>
    </p:embeddedFont>
    <p:embeddedFont>
      <p:font typeface="Georgia" panose="02040502050405020303" pitchFamily="18" charset="0"/>
      <p:regular r:id="rId82"/>
      <p:bold r:id="rId83"/>
      <p:italic r:id="rId84"/>
      <p:boldItalic r:id="rId85"/>
    </p:embeddedFont>
    <p:embeddedFont>
      <p:font typeface="Proxima Nova" panose="02000506030000020004" pitchFamily="2"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0" roundtripDataSignature="AMtx7mj4/TGcvRZT+jP1LxsvMIIGdh37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16A5EB-6C93-4BC4-BADD-32A937BDB5FB}">
  <a:tblStyle styleId="{2C16A5EB-6C93-4BC4-BADD-32A937BDB5FB}"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116" d="100"/>
          <a:sy n="116" d="100"/>
        </p:scale>
        <p:origin x="19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font" Target="fonts/font2.fntdata"/><Relationship Id="rId5" Type="http://schemas.openxmlformats.org/officeDocument/2006/relationships/slide" Target="slides/slide3.xml"/><Relationship Id="rId90" Type="http://customschemas.google.com/relationships/presentationmetadata" Target="meta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0.fntdata"/><Relationship Id="rId61" Type="http://schemas.openxmlformats.org/officeDocument/2006/relationships/slide" Target="slides/slide59.xml"/><Relationship Id="rId82"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Cross-trainin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hxpOT3N3iaY&amp;feature=youtu.b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mDntbGRPeEU"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bing.com/videos/search?q=bird+problem+solving+video&amp;FORM=VIRE15#view=detail&amp;mid=F697C918CD415F14C558F697C918CD415F14C558"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projectcartoon.com/pdf.php?CartoonID=2&amp;PaperSize=Letter"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lm9gOxnX5X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phrases.org.uk/meanings/elephant-in-the-room.htm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en.wikipedia.org/wiki/5_Why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en.wikipedia.org/wiki/5_Whys"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nsight.typepad.co.uk/lost_at_sea.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5" name="Google Shape;2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latin typeface="Arial"/>
                <a:ea typeface="Arial"/>
                <a:cs typeface="Arial"/>
                <a:sym typeface="Arial"/>
              </a:rPr>
              <a:t>DO:</a:t>
            </a:r>
            <a:r>
              <a:rPr lang="en-US">
                <a:latin typeface="Arial"/>
                <a:ea typeface="Arial"/>
                <a:cs typeface="Arial"/>
                <a:sym typeface="Arial"/>
              </a:rPr>
              <a:t> Have an executive or sponsor kick-off.</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DO:</a:t>
            </a:r>
            <a:r>
              <a:rPr lang="en-US">
                <a:latin typeface="Arial"/>
                <a:ea typeface="Arial"/>
                <a:cs typeface="Arial"/>
                <a:sym typeface="Arial"/>
              </a:rPr>
              <a:t> Welcome participants and introduce yourself as the facilitator.</a:t>
            </a:r>
            <a:endParaRPr>
              <a:latin typeface="Arial"/>
              <a:ea typeface="Arial"/>
              <a:cs typeface="Arial"/>
              <a:sym typeface="Arial"/>
            </a:endParaRPr>
          </a:p>
          <a:p>
            <a:pPr marL="0" lvl="0" indent="0" algn="l" rtl="0">
              <a:lnSpc>
                <a:spcPct val="100000"/>
              </a:lnSpc>
              <a:spcBef>
                <a:spcPts val="0"/>
              </a:spcBef>
              <a:spcAft>
                <a:spcPts val="0"/>
              </a:spcAft>
              <a:buSzPts val="1400"/>
              <a:buNone/>
            </a:pPr>
            <a:br>
              <a:rPr lang="en-US">
                <a:latin typeface="Arial"/>
                <a:ea typeface="Arial"/>
                <a:cs typeface="Arial"/>
                <a:sym typeface="Arial"/>
              </a:rPr>
            </a:br>
            <a:r>
              <a:rPr lang="en-US" b="1">
                <a:latin typeface="Arial"/>
                <a:ea typeface="Arial"/>
                <a:cs typeface="Arial"/>
                <a:sym typeface="Arial"/>
              </a:rPr>
              <a:t>SHOW:</a:t>
            </a:r>
            <a:r>
              <a:rPr lang="en-US">
                <a:latin typeface="Arial"/>
                <a:ea typeface="Arial"/>
                <a:cs typeface="Arial"/>
                <a:sym typeface="Arial"/>
              </a:rPr>
              <a:t> slide: ThinkAbout Problem Solving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4" name="Google Shape;3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Use what you know about Whole Brain</a:t>
            </a:r>
            <a:r>
              <a:rPr lang="en-US" baseline="30000">
                <a:latin typeface="Arial"/>
                <a:ea typeface="Arial"/>
                <a:cs typeface="Arial"/>
                <a:sym typeface="Arial"/>
              </a:rPr>
              <a:t>® </a:t>
            </a:r>
            <a:r>
              <a:rPr lang="en-US">
                <a:latin typeface="Arial"/>
                <a:ea typeface="Arial"/>
                <a:cs typeface="Arial"/>
                <a:sym typeface="Arial"/>
              </a:rPr>
              <a:t>Thinking to answer the following questions in your small group. I will give you a moment to think about each question.</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Write down your observations of how your group worked in the survival problem-solving scenario, related to the Whole Brain® Model. For example:</a:t>
            </a:r>
            <a:br>
              <a:rPr lang="en-US">
                <a:latin typeface="Arial"/>
                <a:ea typeface="Arial"/>
                <a:cs typeface="Arial"/>
                <a:sym typeface="Arial"/>
              </a:rPr>
            </a:b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Did someone in your group bring blue-quadrant thinking, such as providing factual information (i.e. the absence of mosquitos in Atlantic Ocean)? (give each group a moment to discuss)</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Did someone in your group think of procedure like rationing food, bringing green-quadrant thinking? (give each group a moment to discuss)</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Were any quadrants’ thinking preferences obviously missing, which led to some important survival omissions? (give each group a moment to discuss)</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Would you do anything differently? (give each group a moment to discuss)</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Are there any changes you’d like to make to your rank order? (give each group a moment to discuss)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DEBRIEF: </a:t>
            </a:r>
            <a:r>
              <a:rPr lang="en-US">
                <a:latin typeface="Arial"/>
                <a:ea typeface="Arial"/>
                <a:cs typeface="Arial"/>
                <a:sym typeface="Arial"/>
              </a:rPr>
              <a:t>Share relevant outcomes form the list below and invite a short discussion:</a:t>
            </a:r>
            <a:br>
              <a:rPr lang="en-US">
                <a:latin typeface="Arial"/>
                <a:ea typeface="Arial"/>
                <a:cs typeface="Arial"/>
                <a:sym typeface="Arial"/>
              </a:rPr>
            </a:b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Your most preferred method of thinking (highest profile score/ quadrant) took over in the task of solving the problem.</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You did not utilize the other quadrants as much.</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You weren’t aware of the thinking preferences of others, or you were not very open to them.</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As we continue through this module, we will show you how to use Whole Brain Thinking</a:t>
            </a:r>
            <a:r>
              <a:rPr lang="en-US" baseline="30000">
                <a:latin typeface="Arial"/>
                <a:ea typeface="Arial"/>
                <a:cs typeface="Arial"/>
                <a:sym typeface="Arial"/>
              </a:rPr>
              <a:t>®</a:t>
            </a:r>
            <a:r>
              <a:rPr lang="en-US">
                <a:latin typeface="Arial"/>
                <a:ea typeface="Arial"/>
                <a:cs typeface="Arial"/>
                <a:sym typeface="Arial"/>
              </a:rPr>
              <a:t> to become a better problem solver yourself, as well as helping your team solve problems more effectively.</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I’ve kept you in suspense long enough. Here is how the experts would rank these items.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85" name="Google Shape;38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1" name="Google Shape;3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http://insight.typepad.co.uk/lost_at_sea.pdf</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Review the rankings.</a:t>
            </a:r>
            <a:endParaRPr>
              <a:latin typeface="Arial"/>
              <a:ea typeface="Arial"/>
              <a:cs typeface="Arial"/>
              <a:sym typeface="Arial"/>
            </a:endParaRPr>
          </a:p>
        </p:txBody>
      </p:sp>
      <p:sp>
        <p:nvSpPr>
          <p:cNvPr id="392" name="Google Shape;39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b="1">
                <a:latin typeface="Arial"/>
                <a:ea typeface="Arial"/>
                <a:cs typeface="Arial"/>
                <a:sym typeface="Arial"/>
              </a:rPr>
              <a:t>Note to Facilitator: </a:t>
            </a:r>
            <a:r>
              <a:rPr lang="en-US" i="1">
                <a:latin typeface="Arial"/>
                <a:ea typeface="Arial"/>
                <a:cs typeface="Arial"/>
                <a:sym typeface="Arial"/>
              </a:rPr>
              <a:t>Explanations appear on the two subsequent slides.</a:t>
            </a:r>
            <a:endParaRPr i="1">
              <a:latin typeface="Arial"/>
              <a:ea typeface="Arial"/>
              <a:cs typeface="Arial"/>
              <a:sym typeface="Arial"/>
            </a:endParaRPr>
          </a:p>
          <a:p>
            <a:pPr marL="0" lvl="0" indent="0" algn="l" rtl="0">
              <a:lnSpc>
                <a:spcPct val="100000"/>
              </a:lnSpc>
              <a:spcBef>
                <a:spcPts val="360"/>
              </a:spcBef>
              <a:spcAft>
                <a:spcPts val="0"/>
              </a:spcAft>
              <a:buSzPts val="1400"/>
              <a:buNone/>
            </a:pPr>
            <a:endParaRPr>
              <a:latin typeface="Arial"/>
              <a:ea typeface="Arial"/>
              <a:cs typeface="Arial"/>
              <a:sym typeface="Arial"/>
            </a:endParaRPr>
          </a:p>
        </p:txBody>
      </p:sp>
      <p:sp>
        <p:nvSpPr>
          <p:cNvPr id="400" name="Google Shape;4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latin typeface="Arial"/>
              <a:ea typeface="Arial"/>
              <a:cs typeface="Arial"/>
              <a:sym typeface="Arial"/>
            </a:endParaRPr>
          </a:p>
        </p:txBody>
      </p:sp>
      <p:sp>
        <p:nvSpPr>
          <p:cNvPr id="406" name="Google Shape;40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b="1">
                <a:latin typeface="Arial"/>
                <a:ea typeface="Arial"/>
                <a:cs typeface="Arial"/>
                <a:sym typeface="Arial"/>
              </a:rPr>
              <a:t>DO:</a:t>
            </a:r>
            <a:r>
              <a:rPr lang="en-US">
                <a:latin typeface="Arial"/>
                <a:ea typeface="Arial"/>
                <a:cs typeface="Arial"/>
                <a:sym typeface="Arial"/>
              </a:rPr>
              <a:t> Share Key Thoughts:</a:t>
            </a:r>
            <a:br>
              <a:rPr lang="en-US">
                <a:latin typeface="Arial"/>
                <a:ea typeface="Arial"/>
                <a:cs typeface="Arial"/>
                <a:sym typeface="Arial"/>
              </a:rPr>
            </a:br>
            <a:endParaRPr>
              <a:latin typeface="Arial"/>
              <a:ea typeface="Arial"/>
              <a:cs typeface="Arial"/>
              <a:sym typeface="Arial"/>
            </a:endParaRPr>
          </a:p>
          <a:p>
            <a:pPr marL="457200" lvl="0" indent="-317500" algn="l" rtl="0">
              <a:lnSpc>
                <a:spcPct val="100000"/>
              </a:lnSpc>
              <a:spcBef>
                <a:spcPts val="360"/>
              </a:spcBef>
              <a:spcAft>
                <a:spcPts val="0"/>
              </a:spcAft>
              <a:buSzPts val="1400"/>
              <a:buChar char="●"/>
            </a:pPr>
            <a:r>
              <a:rPr lang="en-US">
                <a:latin typeface="Arial"/>
                <a:ea typeface="Arial"/>
                <a:cs typeface="Arial"/>
                <a:sym typeface="Arial"/>
              </a:rPr>
              <a:t>Your thinking preferences play a big part in how you go about solving problems individually and as a team.</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Engaging people with other thinking preferences will make the problem-solving process more inclusive.</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You may need to stretch into your less-preferred quadrant(s) to arrive at a more whole-brained solution.</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a:latin typeface="Arial"/>
                <a:ea typeface="Arial"/>
                <a:cs typeface="Arial"/>
                <a:sym typeface="Arial"/>
              </a:rPr>
              <a:t>SAY: </a:t>
            </a:r>
            <a:r>
              <a:rPr lang="en-US">
                <a:latin typeface="Arial"/>
                <a:ea typeface="Arial"/>
                <a:cs typeface="Arial"/>
                <a:sym typeface="Arial"/>
              </a:rPr>
              <a:t>This ends Section 1, Whole Brain</a:t>
            </a:r>
            <a:r>
              <a:rPr lang="en-US" baseline="30000">
                <a:latin typeface="Arial"/>
                <a:ea typeface="Arial"/>
                <a:cs typeface="Arial"/>
                <a:sym typeface="Arial"/>
              </a:rPr>
              <a:t>®</a:t>
            </a:r>
            <a:r>
              <a:rPr lang="en-US">
                <a:latin typeface="Arial"/>
                <a:ea typeface="Arial"/>
                <a:cs typeface="Arial"/>
                <a:sym typeface="Arial"/>
              </a:rPr>
              <a:t> Problem Solving.</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After completing this first section, you should have achieved these outcomes.</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a:latin typeface="Arial"/>
              <a:ea typeface="Arial"/>
              <a:cs typeface="Arial"/>
              <a:sym typeface="Arial"/>
            </a:endParaRPr>
          </a:p>
        </p:txBody>
      </p:sp>
      <p:sp>
        <p:nvSpPr>
          <p:cNvPr id="412" name="Google Shape;41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9" name="Google Shape;41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latin typeface="Arial"/>
                <a:ea typeface="Arial"/>
                <a:cs typeface="Arial"/>
                <a:sym typeface="Arial"/>
              </a:rPr>
              <a:t>DO: </a:t>
            </a:r>
            <a:r>
              <a:rPr lang="en-US">
                <a:latin typeface="Arial"/>
                <a:ea typeface="Arial"/>
                <a:cs typeface="Arial"/>
                <a:sym typeface="Arial"/>
              </a:rPr>
              <a:t>Review each earlier stated objective.</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All that remains is creating your action plan.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Consider the problems that you have had to solve in the past – in the workplace or in your personal life.</a:t>
            </a:r>
            <a:endParaRPr>
              <a:latin typeface="Arial"/>
              <a:ea typeface="Arial"/>
              <a:cs typeface="Arial"/>
              <a:sym typeface="Arial"/>
            </a:endParaRPr>
          </a:p>
          <a:p>
            <a:pPr marL="457200" lvl="0" indent="-317500" algn="l" rtl="0">
              <a:lnSpc>
                <a:spcPct val="100000"/>
              </a:lnSpc>
              <a:spcBef>
                <a:spcPts val="360"/>
              </a:spcBef>
              <a:spcAft>
                <a:spcPts val="0"/>
              </a:spcAft>
              <a:buSzPts val="1400"/>
              <a:buChar char="●"/>
            </a:pPr>
            <a:r>
              <a:rPr lang="en-US">
                <a:latin typeface="Arial"/>
                <a:ea typeface="Arial"/>
                <a:cs typeface="Arial"/>
                <a:sym typeface="Arial"/>
              </a:rPr>
              <a:t>Take a few moments to write down your observations of the effects of your own thinking preferences, and also of a team’s thinking preferences, on problem solving.</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What will you do differently, when confronted with a problem that needs to be solved?</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b="1">
                <a:latin typeface="Arial"/>
                <a:ea typeface="Arial"/>
                <a:cs typeface="Arial"/>
                <a:sym typeface="Arial"/>
              </a:rPr>
              <a:t>ALLOW:</a:t>
            </a:r>
            <a:r>
              <a:rPr lang="en-US">
                <a:latin typeface="Arial"/>
                <a:ea typeface="Arial"/>
                <a:cs typeface="Arial"/>
                <a:sym typeface="Arial"/>
              </a:rPr>
              <a:t> 2 minutes.</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a:latin typeface="Arial"/>
              <a:ea typeface="Arial"/>
              <a:cs typeface="Arial"/>
              <a:sym typeface="Arial"/>
            </a:endParaRPr>
          </a:p>
        </p:txBody>
      </p:sp>
      <p:sp>
        <p:nvSpPr>
          <p:cNvPr id="425" name="Google Shape;42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2" name="Google Shape;43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9" name="Google Shape;43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Thinking back to our last section, Whole Brain</a:t>
            </a:r>
            <a:r>
              <a:rPr lang="en-US" baseline="30000">
                <a:latin typeface="Arial"/>
                <a:ea typeface="Arial"/>
                <a:cs typeface="Arial"/>
                <a:sym typeface="Arial"/>
              </a:rPr>
              <a:t>®</a:t>
            </a:r>
            <a:r>
              <a:rPr lang="en-US">
                <a:latin typeface="Arial"/>
                <a:ea typeface="Arial"/>
                <a:cs typeface="Arial"/>
                <a:sym typeface="Arial"/>
              </a:rPr>
              <a:t> Problem Solving, we acknowledged that each individual’s thinking preferences affect “How” they solve problems.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In this section, we will continue to learn about the power of Whole Brain</a:t>
            </a:r>
            <a:r>
              <a:rPr lang="en-US" baseline="30000">
                <a:latin typeface="Arial"/>
                <a:ea typeface="Arial"/>
                <a:cs typeface="Arial"/>
                <a:sym typeface="Arial"/>
              </a:rPr>
              <a:t>®</a:t>
            </a:r>
            <a:r>
              <a:rPr lang="en-US">
                <a:latin typeface="Arial"/>
                <a:ea typeface="Arial"/>
                <a:cs typeface="Arial"/>
                <a:sym typeface="Arial"/>
              </a:rPr>
              <a:t> Thinking and how diverse thinking styles can contribute to the problem-solving process.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5" name="Google Shape;4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Arial"/>
                <a:ea typeface="Arial"/>
                <a:cs typeface="Arial"/>
                <a:sym typeface="Arial"/>
              </a:rPr>
              <a:t>DO: </a:t>
            </a:r>
            <a:r>
              <a:rPr lang="en-US">
                <a:latin typeface="Arial"/>
                <a:ea typeface="Arial"/>
                <a:cs typeface="Arial"/>
                <a:sym typeface="Arial"/>
              </a:rPr>
              <a:t>Review learning objectives with the group.</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Let’s work on a common group problem, “What’s for lunch?” It’s hard to get a group of people to agree on where to go for lunch, isn’t it?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3" name="Google Shape;3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The ThinkAbout Problem Solving workshop consists of four sections. (Read the titles.)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04" name="Google Shape;3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2</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1" name="Google Shape;45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Take a moment, individually, to think about what you might want for lunch today, and write it down. If you aren’t sure of what is available in the area, feel free to use your smart phones or laptops to find nearby restaurants and menus. Please do this on your own – no talking or asking your neighbors.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Note to Facilitator:</a:t>
            </a:r>
            <a:r>
              <a:rPr lang="en-US" i="1">
                <a:latin typeface="Arial"/>
                <a:ea typeface="Arial"/>
                <a:cs typeface="Arial"/>
                <a:sym typeface="Arial"/>
              </a:rPr>
              <a:t> This is just an exercise; it is not what the class is really going to do for lunch. If this section is being conducted in the afternoon, it can be for tomorrow’s lunch or lunch for an upcoming meeting.</a:t>
            </a:r>
            <a:endParaRPr i="1">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ALLOW:</a:t>
            </a:r>
            <a:r>
              <a:rPr lang="en-US">
                <a:latin typeface="Arial"/>
                <a:ea typeface="Arial"/>
                <a:cs typeface="Arial"/>
                <a:sym typeface="Arial"/>
              </a:rPr>
              <a:t> 2 minutes.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DO:</a:t>
            </a:r>
            <a:r>
              <a:rPr lang="en-US">
                <a:latin typeface="Arial"/>
                <a:ea typeface="Arial"/>
                <a:cs typeface="Arial"/>
                <a:sym typeface="Arial"/>
              </a:rPr>
              <a:t> Group the participants in groups of 5-6.</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Here is the fictitious problem. You have a 45-minute lunch break, an $8.00 limit per person, and you all need to get your lunch from the same restaurant. Oh, and you probably all want something different, right?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You have about 10 minutes to come to consensus, dealing with issues of time, quality, cuisine, and cost.</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ALLOW:</a:t>
            </a:r>
            <a:r>
              <a:rPr lang="en-US">
                <a:latin typeface="Arial"/>
                <a:ea typeface="Arial"/>
                <a:cs typeface="Arial"/>
                <a:sym typeface="Arial"/>
              </a:rPr>
              <a:t> 10 minutes.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DEBRIEF: </a:t>
            </a:r>
            <a:r>
              <a:rPr lang="en-US">
                <a:latin typeface="Arial"/>
                <a:ea typeface="Arial"/>
                <a:cs typeface="Arial"/>
                <a:sym typeface="Arial"/>
              </a:rPr>
              <a:t>Ask each group to take a closer look at the way they solved this problem.</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Char char="●"/>
            </a:pPr>
            <a:r>
              <a:rPr lang="en-US">
                <a:latin typeface="Arial"/>
                <a:ea typeface="Arial"/>
                <a:cs typeface="Arial"/>
                <a:sym typeface="Arial"/>
              </a:rPr>
              <a:t>Were you able to come to consensus?</a:t>
            </a:r>
            <a:endParaRPr>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Char char="●"/>
            </a:pPr>
            <a:r>
              <a:rPr lang="en-US">
                <a:latin typeface="Arial"/>
                <a:ea typeface="Arial"/>
                <a:cs typeface="Arial"/>
                <a:sym typeface="Arial"/>
              </a:rPr>
              <a:t>Who did what?</a:t>
            </a:r>
            <a:endParaRPr>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Char char="●"/>
            </a:pPr>
            <a:r>
              <a:rPr lang="en-US">
                <a:latin typeface="Arial"/>
                <a:ea typeface="Arial"/>
                <a:cs typeface="Arial"/>
                <a:sym typeface="Arial"/>
              </a:rPr>
              <a:t>Did anyone try to use the Problem-Solving Walk-Around? How detailed is your order? (e.g. does it include special requests, condiments, side items,</a:t>
            </a:r>
            <a:endParaRPr>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Char char="●"/>
            </a:pPr>
            <a:r>
              <a:rPr lang="en-US">
                <a:latin typeface="Arial"/>
                <a:ea typeface="Arial"/>
                <a:cs typeface="Arial"/>
                <a:sym typeface="Arial"/>
              </a:rPr>
              <a:t>beverages, desserts, cost for each person?)</a:t>
            </a:r>
            <a:endParaRPr>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Char char="●"/>
            </a:pPr>
            <a:r>
              <a:rPr lang="en-US">
                <a:latin typeface="Arial"/>
                <a:ea typeface="Arial"/>
                <a:cs typeface="Arial"/>
                <a:sym typeface="Arial"/>
              </a:rPr>
              <a:t>Was anyone annoyed by or uncomfortable with the process you used?</a:t>
            </a:r>
            <a:endParaRPr>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Char char="●"/>
            </a:pPr>
            <a:r>
              <a:rPr lang="en-US">
                <a:latin typeface="Arial"/>
                <a:ea typeface="Arial"/>
                <a:cs typeface="Arial"/>
                <a:sym typeface="Arial"/>
              </a:rPr>
              <a:t>Did anyone compromise? Did they do it willingly?</a:t>
            </a:r>
            <a:endParaRPr>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Char char="●"/>
            </a:pPr>
            <a:r>
              <a:rPr lang="en-US">
                <a:latin typeface="Arial"/>
                <a:ea typeface="Arial"/>
                <a:cs typeface="Arial"/>
                <a:sym typeface="Arial"/>
              </a:rPr>
              <a:t>Does this relate in any way to the way you, your team or your company solves problems?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SAY:</a:t>
            </a:r>
            <a:r>
              <a:rPr lang="en-US">
                <a:latin typeface="Arial"/>
                <a:ea typeface="Arial"/>
                <a:cs typeface="Arial"/>
                <a:sym typeface="Arial"/>
              </a:rPr>
              <a:t> Have you ever noticed that some problems seem to be designed for certain people to solve? And some groups are able to arrive at solutions more easily?</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Homogeneous, or like-minded, groups might quickly solve problems more quickly, but that doesn’t necessarily mean that it is a good solution.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Heterogeneous, or diversely thinking, groups may require more time to solve problems, but are more likely to consider more possibilities and viewpoints.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52" name="Google Shape;45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b="1">
                <a:latin typeface="Arial"/>
                <a:ea typeface="Arial"/>
                <a:cs typeface="Arial"/>
                <a:sym typeface="Arial"/>
              </a:rPr>
              <a:t>SAY:</a:t>
            </a:r>
            <a:r>
              <a:rPr lang="en-US">
                <a:latin typeface="Arial"/>
                <a:ea typeface="Arial"/>
                <a:cs typeface="Arial"/>
                <a:sym typeface="Arial"/>
              </a:rPr>
              <a:t> This comes from the University of Maine case study, which can be found on the Herrmann website. The case study notes that a person’s approach to problem solving will reflect their thinking preferences to some extent.</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URL: http://www.herrmannsolutions.com/university-of-maine-developing-innovative-thinkers/</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SzPts val="1400"/>
              <a:buNone/>
            </a:pPr>
            <a:endParaRPr>
              <a:latin typeface="Arial"/>
              <a:ea typeface="Arial"/>
              <a:cs typeface="Arial"/>
              <a:sym typeface="Arial"/>
            </a:endParaRPr>
          </a:p>
        </p:txBody>
      </p:sp>
      <p:sp>
        <p:nvSpPr>
          <p:cNvPr id="458" name="Google Shape;45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b="1">
                <a:latin typeface="Arial"/>
                <a:ea typeface="Arial"/>
                <a:cs typeface="Arial"/>
                <a:sym typeface="Arial"/>
              </a:rPr>
              <a:t>SAY:</a:t>
            </a:r>
            <a:r>
              <a:rPr lang="en-US">
                <a:latin typeface="Arial"/>
                <a:ea typeface="Arial"/>
                <a:cs typeface="Arial"/>
                <a:sym typeface="Arial"/>
              </a:rPr>
              <a:t> In the university’s entrepreneurship program, individuals are paired who have adjacent profiles (ex: A/D and B/C). This type of “cross-training” allows each to bring a different perspective and stretch their thinking, thus increasing the number of possible solutions and opportunities.</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This leverages the perspectives of “contrasting” quadrants – the upper and lower modes. These are additive and synergistic, but not without challenges. (Note that pairings between the quadrants of the left or right hemispheres would be “compatible” – supportive and reinforcing – so the perspectives would not be very different. Pairings of diagonal quadrants would be opposing and possibly confrontational.)</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a:latin typeface="Arial"/>
              <a:ea typeface="Arial"/>
              <a:cs typeface="Arial"/>
              <a:sym typeface="Arial"/>
            </a:endParaRPr>
          </a:p>
        </p:txBody>
      </p:sp>
      <p:sp>
        <p:nvSpPr>
          <p:cNvPr id="464" name="Google Shape;46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0" name="Google Shape;48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latin typeface="Arial"/>
                <a:ea typeface="Arial"/>
                <a:cs typeface="Arial"/>
                <a:sym typeface="Arial"/>
                <a:hlinkClick r:id="rId3"/>
              </a:rPr>
              <a:t>http://en.wikipedia.org/wiki/Cross-training</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(paraphrasing the slide) In this context, we are defining “cross-training” in the athletic sense. By training in multiple</a:t>
            </a: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a:latin typeface="Arial"/>
                <a:ea typeface="Arial"/>
                <a:cs typeface="Arial"/>
                <a:sym typeface="Arial"/>
              </a:rPr>
              <a:t>sports, an athlete’s overall performance is improved, through exposure to the best of different training methods.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The University of Maine has found the program to be so successful, that it is offered as a minor to anyone in their university, no matter what their major area of study.</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Here is what Ann Herrmann-Nehdi has to say about cross-training.</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81" name="Google Shape;48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8" name="Google Shape;48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URL:</a:t>
            </a:r>
            <a:r>
              <a:rPr lang="en-US" b="1">
                <a:latin typeface="Arial"/>
                <a:ea typeface="Arial"/>
                <a:cs typeface="Arial"/>
                <a:sym typeface="Arial"/>
              </a:rPr>
              <a:t> </a:t>
            </a:r>
            <a:r>
              <a:rPr lang="en-US" u="sng">
                <a:solidFill>
                  <a:schemeClr val="hlink"/>
                </a:solidFill>
                <a:latin typeface="Arial"/>
                <a:ea typeface="Arial"/>
                <a:cs typeface="Arial"/>
                <a:sym typeface="Arial"/>
                <a:hlinkClick r:id="rId3"/>
              </a:rPr>
              <a:t>https://www.youtube.com/watch?v=hxpOT3N3iaY&amp;feature=youtu.be</a:t>
            </a:r>
            <a:r>
              <a:rPr lang="en-US">
                <a:latin typeface="Arial"/>
                <a:ea typeface="Arial"/>
                <a:cs typeface="Arial"/>
                <a:sym typeface="Arial"/>
              </a:rPr>
              <a:t> (3:53)</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b="1">
                <a:latin typeface="Arial"/>
                <a:ea typeface="Arial"/>
                <a:cs typeface="Arial"/>
                <a:sym typeface="Arial"/>
              </a:rPr>
              <a:t>PLAY:</a:t>
            </a:r>
            <a:r>
              <a:rPr lang="en-US">
                <a:latin typeface="Arial"/>
                <a:ea typeface="Arial"/>
                <a:cs typeface="Arial"/>
                <a:sym typeface="Arial"/>
              </a:rPr>
              <a:t> The video clip: Cross-Training Your Brain. (3:53)</a:t>
            </a:r>
            <a:endParaRPr>
              <a:latin typeface="Arial"/>
              <a:ea typeface="Arial"/>
              <a:cs typeface="Arial"/>
              <a:sym typeface="Arial"/>
            </a:endParaRPr>
          </a:p>
          <a:p>
            <a:pPr marL="0" lvl="0" indent="0" algn="l" rtl="0">
              <a:lnSpc>
                <a:spcPct val="100000"/>
              </a:lnSpc>
              <a:spcBef>
                <a:spcPts val="360"/>
              </a:spcBef>
              <a:spcAft>
                <a:spcPts val="0"/>
              </a:spcAft>
              <a:buSzPts val="1100"/>
              <a:buNone/>
            </a:pPr>
            <a:endParaRPr>
              <a:latin typeface="Arial"/>
              <a:ea typeface="Arial"/>
              <a:cs typeface="Arial"/>
              <a:sym typeface="Arial"/>
            </a:endParaRPr>
          </a:p>
          <a:p>
            <a:pPr marL="0" lvl="0" indent="0" algn="l" rtl="0">
              <a:lnSpc>
                <a:spcPct val="100000"/>
              </a:lnSpc>
              <a:spcBef>
                <a:spcPts val="360"/>
              </a:spcBef>
              <a:spcAft>
                <a:spcPts val="0"/>
              </a:spcAft>
              <a:buSzPts val="1100"/>
              <a:buNone/>
            </a:pPr>
            <a:r>
              <a:rPr lang="en-US" b="1">
                <a:latin typeface="Arial"/>
                <a:ea typeface="Arial"/>
                <a:cs typeface="Arial"/>
                <a:sym typeface="Arial"/>
              </a:rPr>
              <a:t>Note to Facilitator: </a:t>
            </a:r>
            <a:r>
              <a:rPr lang="en-US" i="1">
                <a:latin typeface="Arial"/>
                <a:ea typeface="Arial"/>
                <a:cs typeface="Arial"/>
                <a:sym typeface="Arial"/>
              </a:rPr>
              <a:t>Review the sample problems in the slide, “Invite Cross-Training.” Add or remove sample problems as needed for this group. You may opt to use a real-life problem, provided by the organization or intact team in advance. Caution: Do not allow a real problem to derail the workshop or turn into a blaming session.</a:t>
            </a:r>
            <a:endParaRPr i="1">
              <a:latin typeface="Arial"/>
              <a:ea typeface="Arial"/>
              <a:cs typeface="Arial"/>
              <a:sym typeface="Arial"/>
            </a:endParaRPr>
          </a:p>
          <a:p>
            <a:pPr marL="0" lvl="0" indent="0" algn="l" rtl="0">
              <a:lnSpc>
                <a:spcPct val="100000"/>
              </a:lnSpc>
              <a:spcBef>
                <a:spcPts val="360"/>
              </a:spcBef>
              <a:spcAft>
                <a:spcPts val="0"/>
              </a:spcAft>
              <a:buSzPts val="1100"/>
              <a:buNone/>
            </a:pPr>
            <a:endParaRPr i="1">
              <a:latin typeface="Arial"/>
              <a:ea typeface="Arial"/>
              <a:cs typeface="Arial"/>
              <a:sym typeface="Arial"/>
            </a:endParaRPr>
          </a:p>
          <a:p>
            <a:pPr marL="0" lvl="0" indent="0" algn="l" rtl="0">
              <a:lnSpc>
                <a:spcPct val="100000"/>
              </a:lnSpc>
              <a:spcBef>
                <a:spcPts val="36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Earlier we solved a fairly simple problem in the activity, “What’s for Lunch?” Each person, no matter what their thinking preference, brought a little something to the problem-solving task.</a:t>
            </a:r>
            <a:endParaRPr>
              <a:latin typeface="Arial"/>
              <a:ea typeface="Arial"/>
              <a:cs typeface="Arial"/>
              <a:sym typeface="Arial"/>
            </a:endParaRPr>
          </a:p>
          <a:p>
            <a:pPr marL="0" lvl="0" indent="0" algn="l" rtl="0">
              <a:lnSpc>
                <a:spcPct val="100000"/>
              </a:lnSpc>
              <a:spcBef>
                <a:spcPts val="360"/>
              </a:spcBef>
              <a:spcAft>
                <a:spcPts val="0"/>
              </a:spcAft>
              <a:buSzPts val="1100"/>
              <a:buNone/>
            </a:pPr>
            <a:r>
              <a:rPr lang="en-US">
                <a:latin typeface="Arial"/>
                <a:ea typeface="Arial"/>
                <a:cs typeface="Arial"/>
                <a:sym typeface="Arial"/>
              </a:rPr>
              <a:t>What if the stakes were higher? Let’s imagine a few more authentic problem that might exist at work. In this next activity, remember to consider all four quadrants.</a:t>
            </a:r>
            <a:endParaRPr>
              <a:latin typeface="Arial"/>
              <a:ea typeface="Arial"/>
              <a:cs typeface="Arial"/>
              <a:sym typeface="Arial"/>
            </a:endParaRPr>
          </a:p>
          <a:p>
            <a:pPr marL="0" lvl="0" indent="0" algn="l" rtl="0">
              <a:lnSpc>
                <a:spcPct val="100000"/>
              </a:lnSpc>
              <a:spcBef>
                <a:spcPts val="360"/>
              </a:spcBef>
              <a:spcAft>
                <a:spcPts val="0"/>
              </a:spcAft>
              <a:buSzPts val="1100"/>
              <a:buNone/>
            </a:pPr>
            <a:br>
              <a:rPr lang="en-US">
                <a:latin typeface="Arial"/>
                <a:ea typeface="Arial"/>
                <a:cs typeface="Arial"/>
                <a:sym typeface="Arial"/>
              </a:rPr>
            </a:br>
            <a:r>
              <a:rPr lang="en-US">
                <a:latin typeface="Arial"/>
                <a:ea typeface="Arial"/>
                <a:cs typeface="Arial"/>
                <a:sym typeface="Arial"/>
              </a:rPr>
              <a:t>Consider:</a:t>
            </a:r>
            <a:br>
              <a:rPr lang="en-US">
                <a:latin typeface="Arial"/>
                <a:ea typeface="Arial"/>
                <a:cs typeface="Arial"/>
                <a:sym typeface="Arial"/>
              </a:rPr>
            </a:br>
            <a:endParaRPr>
              <a:latin typeface="Arial"/>
              <a:ea typeface="Arial"/>
              <a:cs typeface="Arial"/>
              <a:sym typeface="Arial"/>
            </a:endParaRPr>
          </a:p>
          <a:p>
            <a:pPr marL="457200" lvl="0" indent="-317500" algn="l" rtl="0">
              <a:lnSpc>
                <a:spcPct val="100000"/>
              </a:lnSpc>
              <a:spcBef>
                <a:spcPts val="360"/>
              </a:spcBef>
              <a:spcAft>
                <a:spcPts val="0"/>
              </a:spcAft>
              <a:buClr>
                <a:schemeClr val="dk1"/>
              </a:buClr>
              <a:buSzPts val="1400"/>
              <a:buChar char="●"/>
            </a:pPr>
            <a:r>
              <a:rPr lang="en-US">
                <a:latin typeface="Arial"/>
                <a:ea typeface="Arial"/>
                <a:cs typeface="Arial"/>
                <a:sym typeface="Arial"/>
              </a:rPr>
              <a:t>What could a person with the thinking preferences in each quadrant bring to a problem-solving task?</a:t>
            </a:r>
            <a:endParaRPr>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Char char="●"/>
            </a:pPr>
            <a:r>
              <a:rPr lang="en-US">
                <a:latin typeface="Arial"/>
                <a:ea typeface="Arial"/>
                <a:cs typeface="Arial"/>
                <a:sym typeface="Arial"/>
              </a:rPr>
              <a:t>Who would you want to be on the team, so that you could “cross-train” with them, and increase the possible solutions and opportunities?</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SzPts val="1400"/>
              <a:buNone/>
            </a:pPr>
            <a:endParaRPr>
              <a:latin typeface="Arial"/>
              <a:ea typeface="Arial"/>
              <a:cs typeface="Arial"/>
              <a:sym typeface="Arial"/>
            </a:endParaRPr>
          </a:p>
        </p:txBody>
      </p:sp>
      <p:sp>
        <p:nvSpPr>
          <p:cNvPr id="489" name="Google Shape;48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b="1">
                <a:latin typeface="Arial"/>
                <a:ea typeface="Arial"/>
                <a:cs typeface="Arial"/>
                <a:sym typeface="Arial"/>
              </a:rPr>
              <a:t>SAY:</a:t>
            </a:r>
            <a:r>
              <a:rPr lang="en-US">
                <a:latin typeface="Arial"/>
                <a:ea typeface="Arial"/>
                <a:cs typeface="Arial"/>
                <a:sym typeface="Arial"/>
              </a:rPr>
              <a:t> In a moment, I’m going to group you into small groups. Listed here, are several problems. Select the one that your group can most relate to in your current workplace environment.</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a:latin typeface="Arial"/>
                <a:ea typeface="Arial"/>
                <a:cs typeface="Arial"/>
                <a:sym typeface="Arial"/>
              </a:rPr>
              <a:t>SAY:</a:t>
            </a:r>
            <a:r>
              <a:rPr lang="en-US">
                <a:latin typeface="Arial"/>
                <a:ea typeface="Arial"/>
                <a:cs typeface="Arial"/>
                <a:sym typeface="Arial"/>
              </a:rPr>
              <a:t> Use the Whole Brain</a:t>
            </a:r>
            <a:r>
              <a:rPr lang="en-US" baseline="30000">
                <a:latin typeface="Arial"/>
                <a:ea typeface="Arial"/>
                <a:cs typeface="Arial"/>
                <a:sym typeface="Arial"/>
              </a:rPr>
              <a:t>®</a:t>
            </a:r>
            <a:r>
              <a:rPr lang="en-US">
                <a:latin typeface="Arial"/>
                <a:ea typeface="Arial"/>
                <a:cs typeface="Arial"/>
                <a:sym typeface="Arial"/>
              </a:rPr>
              <a:t> Problem-Solving Walk-Around that is in your workbook to assist you in clarifying what each thinking preference would bring to help solve the particular problem.</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Your task in this exercise is not to solve the problem, but to discuss and determine what beneficial ideas and questions might come from each of the four quadrants.</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a:latin typeface="Arial"/>
                <a:ea typeface="Arial"/>
                <a:cs typeface="Arial"/>
                <a:sym typeface="Arial"/>
              </a:rPr>
              <a:t>Possible problems can include:</a:t>
            </a:r>
            <a:endParaRPr>
              <a:latin typeface="Arial"/>
              <a:ea typeface="Arial"/>
              <a:cs typeface="Arial"/>
              <a:sym typeface="Arial"/>
            </a:endParaRPr>
          </a:p>
          <a:p>
            <a:pPr marL="457200" lvl="0" indent="-317500" algn="l" rtl="0">
              <a:lnSpc>
                <a:spcPct val="100000"/>
              </a:lnSpc>
              <a:spcBef>
                <a:spcPts val="360"/>
              </a:spcBef>
              <a:spcAft>
                <a:spcPts val="0"/>
              </a:spcAft>
              <a:buSzPts val="1400"/>
              <a:buChar char="●"/>
            </a:pPr>
            <a:r>
              <a:rPr lang="en-US">
                <a:latin typeface="Arial"/>
                <a:ea typeface="Arial"/>
                <a:cs typeface="Arial"/>
                <a:sym typeface="Arial"/>
              </a:rPr>
              <a:t>Delayed delivery times repeatedly with certain customers</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Personnel problem – two team members are disagreeable</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The need to create new procedures for processing orders</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Implementation of management’s decision for two team members to job share, splitting a role</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Training is to be put online, to include regional divisions</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Your organization feels the need for an online presence</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a:latin typeface="Arial"/>
                <a:ea typeface="Arial"/>
                <a:cs typeface="Arial"/>
                <a:sym typeface="Arial"/>
              </a:rPr>
              <a:t>DO:</a:t>
            </a:r>
            <a:r>
              <a:rPr lang="en-US">
                <a:latin typeface="Arial"/>
                <a:ea typeface="Arial"/>
                <a:cs typeface="Arial"/>
                <a:sym typeface="Arial"/>
              </a:rPr>
              <a:t> Divide the participants into groups of 3-4 people.</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a:latin typeface="Arial"/>
                <a:ea typeface="Arial"/>
                <a:cs typeface="Arial"/>
                <a:sym typeface="Arial"/>
              </a:rPr>
              <a:t>ALLOW:</a:t>
            </a:r>
            <a:r>
              <a:rPr lang="en-US">
                <a:latin typeface="Arial"/>
                <a:ea typeface="Arial"/>
                <a:cs typeface="Arial"/>
                <a:sym typeface="Arial"/>
              </a:rPr>
              <a:t> 10-12 minutes.</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a:latin typeface="Arial"/>
                <a:ea typeface="Arial"/>
                <a:cs typeface="Arial"/>
                <a:sym typeface="Arial"/>
              </a:rPr>
              <a:t>DEBRIEF:</a:t>
            </a:r>
            <a:r>
              <a:rPr lang="en-US">
                <a:latin typeface="Arial"/>
                <a:ea typeface="Arial"/>
                <a:cs typeface="Arial"/>
                <a:sym typeface="Arial"/>
              </a:rPr>
              <a:t> Share with the group that In an ideal work situation, you would invite someone to join your team, or problem-solving meeting, who could provide the thinking preferences that are often avoided or overlooked, the less-preferred thinking preferences. But, if that is not an option, make a conscious effort to consider all four quadrants in your problem solving.</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b="1">
                <a:latin typeface="Arial"/>
                <a:ea typeface="Arial"/>
                <a:cs typeface="Arial"/>
                <a:sym typeface="Arial"/>
              </a:rPr>
              <a:t>ASK:</a:t>
            </a:r>
            <a:endParaRPr b="1">
              <a:latin typeface="Arial"/>
              <a:ea typeface="Arial"/>
              <a:cs typeface="Arial"/>
              <a:sym typeface="Arial"/>
            </a:endParaRPr>
          </a:p>
          <a:p>
            <a:pPr marL="457200" lvl="0" indent="-317500" algn="l" rtl="0">
              <a:lnSpc>
                <a:spcPct val="100000"/>
              </a:lnSpc>
              <a:spcBef>
                <a:spcPts val="360"/>
              </a:spcBef>
              <a:spcAft>
                <a:spcPts val="0"/>
              </a:spcAft>
              <a:buSzPts val="1400"/>
              <a:buChar char="●"/>
            </a:pPr>
            <a:r>
              <a:rPr lang="en-US">
                <a:latin typeface="Arial"/>
                <a:ea typeface="Arial"/>
                <a:cs typeface="Arial"/>
                <a:sym typeface="Arial"/>
              </a:rPr>
              <a:t>Did you discover some questions and possibilities that were generated by teammates who have your less- preferred thinking styles?</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Can you remember a work-related problem, or think about one you are working on currently, that would be easier to solve with the benefits of Whole Brain® Thinking?</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a:latin typeface="Arial"/>
              <a:ea typeface="Arial"/>
              <a:cs typeface="Arial"/>
              <a:sym typeface="Arial"/>
            </a:endParaRPr>
          </a:p>
        </p:txBody>
      </p:sp>
      <p:sp>
        <p:nvSpPr>
          <p:cNvPr id="496" name="Google Shape;49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6" name="Google Shape;50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DO:</a:t>
            </a:r>
            <a:r>
              <a:rPr lang="en-US">
                <a:latin typeface="Arial"/>
                <a:ea typeface="Arial"/>
                <a:cs typeface="Arial"/>
                <a:sym typeface="Arial"/>
              </a:rPr>
              <a:t> Share key thoughts: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a:latin typeface="Arial"/>
                <a:ea typeface="Arial"/>
                <a:cs typeface="Arial"/>
                <a:sym typeface="Arial"/>
              </a:rPr>
              <a:t>People with different thinking preferences solve problems differently.</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Partnering with a co-worker can increase possible solutions and opportunities.</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The application of the Problem-Solving Walk-Around creates a problem-solving process that includes all preferences.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This ends Section 2: Partnering for Better Problem Solving.</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After completing this section, you should have achieved the outcomes on the following slide.</a:t>
            </a:r>
            <a:endParaRPr>
              <a:latin typeface="Arial"/>
              <a:ea typeface="Arial"/>
              <a:cs typeface="Arial"/>
              <a:sym typeface="Arial"/>
            </a:endParaRPr>
          </a:p>
        </p:txBody>
      </p:sp>
      <p:sp>
        <p:nvSpPr>
          <p:cNvPr id="507" name="Google Shape;50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4" name="Google Shape;51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latin typeface="Arial"/>
                <a:ea typeface="Arial"/>
                <a:cs typeface="Arial"/>
                <a:sym typeface="Arial"/>
              </a:rPr>
              <a:t>DO:</a:t>
            </a:r>
            <a:r>
              <a:rPr lang="en-US">
                <a:latin typeface="Arial"/>
                <a:ea typeface="Arial"/>
                <a:cs typeface="Arial"/>
                <a:sym typeface="Arial"/>
              </a:rPr>
              <a:t> Review each earlier stated objective.</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All that remains is creating your action plan.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Take a few moments to create a problem-solving network. Identify a list of people who have thinking preferences that contrast with yours, who can add fresh perspectives to your problem-solving process.</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a:latin typeface="Arial"/>
                <a:ea typeface="Arial"/>
                <a:cs typeface="Arial"/>
                <a:sym typeface="Arial"/>
              </a:rPr>
              <a:t>DO:</a:t>
            </a:r>
            <a:r>
              <a:rPr lang="en-US">
                <a:latin typeface="Arial"/>
                <a:ea typeface="Arial"/>
                <a:cs typeface="Arial"/>
                <a:sym typeface="Arial"/>
              </a:rPr>
              <a:t> Encourage participants to think beyond their standard work group or circle.</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r>
              <a:rPr lang="en-US" b="1">
                <a:latin typeface="Arial"/>
                <a:ea typeface="Arial"/>
                <a:cs typeface="Arial"/>
                <a:sym typeface="Arial"/>
              </a:rPr>
              <a:t>ALLOW:</a:t>
            </a:r>
            <a:r>
              <a:rPr lang="en-US">
                <a:latin typeface="Arial"/>
                <a:ea typeface="Arial"/>
                <a:cs typeface="Arial"/>
                <a:sym typeface="Arial"/>
              </a:rPr>
              <a:t> 2 minutes.</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a:latin typeface="Arial"/>
              <a:ea typeface="Arial"/>
              <a:cs typeface="Arial"/>
              <a:sym typeface="Arial"/>
            </a:endParaRPr>
          </a:p>
        </p:txBody>
      </p:sp>
      <p:sp>
        <p:nvSpPr>
          <p:cNvPr id="520" name="Google Shape;520;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2" name="Google Shape;53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0" name="Google Shape;3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In this ThinkAbout Your Problem Solving workshop, you will learn how Whole Brain</a:t>
            </a:r>
            <a:r>
              <a:rPr lang="en-US" baseline="30000">
                <a:latin typeface="Arial"/>
                <a:ea typeface="Arial"/>
                <a:cs typeface="Arial"/>
                <a:sym typeface="Arial"/>
              </a:rPr>
              <a:t>®</a:t>
            </a:r>
            <a:r>
              <a:rPr lang="en-US">
                <a:latin typeface="Arial"/>
                <a:ea typeface="Arial"/>
                <a:cs typeface="Arial"/>
                <a:sym typeface="Arial"/>
              </a:rPr>
              <a:t> Thinking can help you to become better prepared to solve problems in your work life as well as personal life.</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9" name="Google Shape;53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i="1">
                <a:solidFill>
                  <a:srgbClr val="0000FF"/>
                </a:solidFill>
              </a:rPr>
              <a:t>Note to Facilitator: Prepare the video in advance. The video chosen should emphasize our natural instinct to solve problems. The sample video chosen is from the work of B.F. Skinner, “A Pigeon Solves the Classic Box-and-Banana Problem”. An alternate video can be chosen to show an animal instinctively solving a problem.</a:t>
            </a:r>
            <a:endParaRPr i="1">
              <a:solidFill>
                <a:srgbClr val="0000FF"/>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SAY In this section, you will discover your personal tendencies when solving problems. Sometimes you will need to control these tendencies in order to solve problems more effectively.</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5" name="Google Shape;54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REFER participants to their workbooks.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READ and REVIEW the objectives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SAY Let’s begin by watching this short video.</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1" name="Google Shape;55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https://www.youtube.com/watch?v=mDntbGRPeEU</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a:t>PLAY the video clip: “A Pigeon Solves the Classic Box-and-Banana Problem.” (1:09)</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URL:</a:t>
            </a:r>
            <a:endParaRPr/>
          </a:p>
          <a:p>
            <a:pPr marL="0" lvl="0" indent="0" algn="l" rtl="0">
              <a:lnSpc>
                <a:spcPct val="100000"/>
              </a:lnSpc>
              <a:spcBef>
                <a:spcPts val="0"/>
              </a:spcBef>
              <a:spcAft>
                <a:spcPts val="0"/>
              </a:spcAft>
              <a:buSzPts val="1100"/>
              <a:buNone/>
            </a:pPr>
            <a:r>
              <a:rPr lang="en-US" u="sng">
                <a:solidFill>
                  <a:schemeClr val="hlink"/>
                </a:solidFill>
                <a:hlinkClick r:id="rId4"/>
              </a:rPr>
              <a:t>http://www.bing.com/videos/search?q=bird+problem+solving+videoS FROM=VIRE15#view=detail&amp;mid=F697C918CD415F14C558F697C918CD415F14C558</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US"/>
              <a:t>SAY Just as this bird demonstrates, we too are natural problem solvers. In our quest to survive, we figure out a way. We solve problems to get us out of our uncomfortable status, whatever that may be.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US"/>
              <a:t>SAY Let’s try a little problem that will require some thinking.</a:t>
            </a:r>
            <a:endParaRPr/>
          </a:p>
          <a:p>
            <a:pPr marL="0" lvl="0" indent="0" algn="l" rtl="0">
              <a:lnSpc>
                <a:spcPct val="100000"/>
              </a:lnSpc>
              <a:spcBef>
                <a:spcPts val="0"/>
              </a:spcBef>
              <a:spcAft>
                <a:spcPts val="0"/>
              </a:spcAft>
              <a:buSzPts val="1400"/>
              <a:buNone/>
            </a:pPr>
            <a:endParaRPr/>
          </a:p>
        </p:txBody>
      </p:sp>
      <p:sp>
        <p:nvSpPr>
          <p:cNvPr id="552" name="Google Shape;55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DO Read the slide aloud, explaining the task - Connect all 9 dots by drawing 4 straight consecutive lines.</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SzPts val="1400"/>
              <a:buNone/>
            </a:pPr>
            <a:r>
              <a:rPr lang="en-US"/>
              <a:t>DO Encourage each participant to try this at their seat individually without sharing their solution, should they get it.</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SzPts val="1400"/>
              <a:buNone/>
            </a:pPr>
            <a:r>
              <a:rPr lang="en-US"/>
              <a:t>SAY If you have seen this before, do not give away the answer.</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Clr>
                <a:schemeClr val="dk1"/>
              </a:buClr>
              <a:buSzPts val="1100"/>
              <a:buFont typeface="Arial"/>
              <a:buNone/>
            </a:pPr>
            <a:r>
              <a:rPr lang="en-US"/>
              <a:t>ALLOW 1-2 minutes.</a:t>
            </a:r>
            <a:endParaRPr/>
          </a:p>
          <a:p>
            <a:pPr marL="0" lvl="0" indent="0" algn="l" rtl="0">
              <a:lnSpc>
                <a:spcPct val="100000"/>
              </a:lnSpc>
              <a:spcBef>
                <a:spcPts val="360"/>
              </a:spcBef>
              <a:spcAft>
                <a:spcPts val="0"/>
              </a:spcAft>
              <a:buSzPts val="1400"/>
              <a:buNone/>
            </a:pPr>
            <a:endParaRPr/>
          </a:p>
        </p:txBody>
      </p:sp>
      <p:sp>
        <p:nvSpPr>
          <p:cNvPr id="559" name="Google Shape;559;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ASK who was able to get the right solution, of those who had not seen it before.</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Clr>
                <a:schemeClr val="dk1"/>
              </a:buClr>
              <a:buSzPts val="1100"/>
              <a:buFont typeface="Arial"/>
              <a:buNone/>
            </a:pPr>
            <a:r>
              <a:rPr lang="en-US"/>
              <a:t>SAY At times, we get stuck, viewing things in only one way. In this exercise, our brain naturally places a frame around the nine dots.</a:t>
            </a:r>
            <a:endParaRPr/>
          </a:p>
          <a:p>
            <a:pPr marL="0" lvl="0" indent="0" algn="l" rtl="0">
              <a:lnSpc>
                <a:spcPct val="100000"/>
              </a:lnSpc>
              <a:spcBef>
                <a:spcPts val="360"/>
              </a:spcBef>
              <a:spcAft>
                <a:spcPts val="0"/>
              </a:spcAft>
              <a:buSzPts val="1400"/>
              <a:buNone/>
            </a:pPr>
            <a:endParaRPr/>
          </a:p>
        </p:txBody>
      </p:sp>
      <p:sp>
        <p:nvSpPr>
          <p:cNvPr id="575" name="Google Shape;575;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SAY By doing this, we immediately limit the possibilities of making a solution work. So we need to free ourselves of some of the limitations we put into place as we try to solve problems.</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Clr>
                <a:schemeClr val="dk1"/>
              </a:buClr>
              <a:buSzPts val="1100"/>
              <a:buFont typeface="Arial"/>
              <a:buNone/>
            </a:pPr>
            <a:r>
              <a:rPr lang="en-US"/>
              <a:t>SAY Just out of curiosity, out of those of you who were able to “connect the dots” the first time you saw this activity, who has a preference in the yellow/D quadrant? Why would I ask that? The Yellow/D-quadrant of the Whole Brain® Model aligns with people who often do “think outside the box”. They are innovative; they break rules to solve problems; they are always looking for new perspectives. So if this is your strongest thinking preference, you may find it easier than others to “think outside the box.” But everyone is capable. You just have to retrain your brain.</a:t>
            </a:r>
            <a:endParaRPr/>
          </a:p>
          <a:p>
            <a:pPr marL="0" lvl="0" indent="0" algn="l" rtl="0">
              <a:lnSpc>
                <a:spcPct val="100000"/>
              </a:lnSpc>
              <a:spcBef>
                <a:spcPts val="360"/>
              </a:spcBef>
              <a:spcAft>
                <a:spcPts val="0"/>
              </a:spcAft>
              <a:buSzPts val="1400"/>
              <a:buNone/>
            </a:pPr>
            <a:endParaRPr/>
          </a:p>
        </p:txBody>
      </p:sp>
      <p:sp>
        <p:nvSpPr>
          <p:cNvPr id="594" name="Google Shape;594;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SAY You may have been teased with these optical illusions before. Yet even if you have seen them in the past, it may take your mind a few minutes to rethink it through.</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Clr>
                <a:schemeClr val="dk1"/>
              </a:buClr>
              <a:buSzPts val="1100"/>
              <a:buFont typeface="Arial"/>
              <a:buNone/>
            </a:pPr>
            <a:r>
              <a:rPr lang="en-US"/>
              <a:t>SAY Can you see the two different images women – young and old? (Assist as needed.)</a:t>
            </a:r>
            <a:endParaRPr/>
          </a:p>
          <a:p>
            <a:pPr marL="0" lvl="0" indent="0" algn="l" rtl="0">
              <a:lnSpc>
                <a:spcPct val="100000"/>
              </a:lnSpc>
              <a:spcBef>
                <a:spcPts val="360"/>
              </a:spcBef>
              <a:spcAft>
                <a:spcPts val="0"/>
              </a:spcAft>
              <a:buSzPts val="1400"/>
              <a:buNone/>
            </a:pPr>
            <a:endParaRPr/>
          </a:p>
        </p:txBody>
      </p:sp>
      <p:sp>
        <p:nvSpPr>
          <p:cNvPr id="615" name="Google Shape;615;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SAY Can you see the two man facing two ways – left and forward? (Assist as needed.)</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SzPts val="1400"/>
              <a:buNone/>
            </a:pPr>
            <a:r>
              <a:rPr lang="en-US"/>
              <a:t>ASK How does it make you feel as you try to retrain your brain to see something that does not come to you naturally?</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Clr>
                <a:schemeClr val="dk1"/>
              </a:buClr>
              <a:buSzPts val="1100"/>
              <a:buFont typeface="Arial"/>
              <a:buNone/>
            </a:pPr>
            <a:r>
              <a:rPr lang="en-US"/>
              <a:t>Possible discussion points/ observations:</a:t>
            </a:r>
            <a:endParaRPr/>
          </a:p>
          <a:p>
            <a:pPr marL="457200" lvl="0" indent="-317500" algn="l" rtl="0">
              <a:lnSpc>
                <a:spcPct val="100000"/>
              </a:lnSpc>
              <a:spcBef>
                <a:spcPts val="360"/>
              </a:spcBef>
              <a:spcAft>
                <a:spcPts val="0"/>
              </a:spcAft>
              <a:buSzPts val="1400"/>
              <a:buChar char="●"/>
            </a:pPr>
            <a:r>
              <a:rPr lang="en-US"/>
              <a:t>Did these images actually make your brain ”hurt” a little?</a:t>
            </a:r>
            <a:endParaRPr/>
          </a:p>
          <a:p>
            <a:pPr marL="457200" lvl="0" indent="-317500" algn="l" rtl="0">
              <a:lnSpc>
                <a:spcPct val="100000"/>
              </a:lnSpc>
              <a:spcBef>
                <a:spcPts val="0"/>
              </a:spcBef>
              <a:spcAft>
                <a:spcPts val="0"/>
              </a:spcAft>
              <a:buSzPts val="1400"/>
              <a:buChar char="●"/>
            </a:pPr>
            <a:r>
              <a:rPr lang="en-US"/>
              <a:t>Do you get frustrated when the images didn’t come to you quickly? (especially if you’ve seen them before)</a:t>
            </a:r>
            <a:endParaRPr/>
          </a:p>
          <a:p>
            <a:pPr marL="457200" lvl="0" indent="-317500" algn="l" rtl="0">
              <a:lnSpc>
                <a:spcPct val="100000"/>
              </a:lnSpc>
              <a:spcBef>
                <a:spcPts val="0"/>
              </a:spcBef>
              <a:spcAft>
                <a:spcPts val="0"/>
              </a:spcAft>
              <a:buSzPts val="1400"/>
              <a:buChar char="●"/>
            </a:pPr>
            <a:r>
              <a:rPr lang="en-US"/>
              <a:t>Did you concentrate on a smaller piece of the larger picture to try to bring the image into focus?</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SzPts val="1400"/>
              <a:buNone/>
            </a:pPr>
            <a:r>
              <a:rPr lang="en-US"/>
              <a:t>SAY The reactions you have when trying to retrain your brain on these images, may be similar to what you feel when you try to solve problems. It may “hurt” a little bit. You may have to focus on a small piece. You may have to “think outside the box.” You may want to step back and look for new visuals, or new concepts, in order to solve problems.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100"/>
              <a:buFont typeface="Arial"/>
              <a:buNone/>
            </a:pPr>
            <a:r>
              <a:rPr lang="en-US"/>
              <a:t>Whole Brain® Thinking encourages this kind of Thinking Agility. By stretching into the other quadrants, your less- preferred thinking styles, you are going to be able to think in ways that you would not think instinctively.</a:t>
            </a:r>
            <a:endParaRPr/>
          </a:p>
          <a:p>
            <a:pPr marL="0" lvl="0" indent="0" algn="l" rtl="0">
              <a:lnSpc>
                <a:spcPct val="100000"/>
              </a:lnSpc>
              <a:spcBef>
                <a:spcPts val="360"/>
              </a:spcBef>
              <a:spcAft>
                <a:spcPts val="0"/>
              </a:spcAft>
              <a:buSzPts val="1400"/>
              <a:buNone/>
            </a:pPr>
            <a:endParaRPr/>
          </a:p>
        </p:txBody>
      </p:sp>
      <p:sp>
        <p:nvSpPr>
          <p:cNvPr id="621" name="Google Shape;621;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8" name="Google Shape;62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Source: </a:t>
            </a:r>
            <a:r>
              <a:rPr lang="en-US" u="sng">
                <a:solidFill>
                  <a:schemeClr val="hlink"/>
                </a:solidFill>
                <a:hlinkClick r:id="rId3"/>
              </a:rPr>
              <a:t>http://www.projectcartoon.com/pdf.php?CartoonID=2&amp;PaperSize=Letter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a:t>SAY It seems that this team of problem solvers operated with each individual member having an isolated idea, with little or no communication between the team members. They did not work together for Whole Brain® Problem Solving.</a:t>
            </a:r>
            <a:endParaRPr/>
          </a:p>
          <a:p>
            <a:pPr marL="0" lvl="0" indent="0" algn="l" rtl="0">
              <a:lnSpc>
                <a:spcPct val="100000"/>
              </a:lnSpc>
              <a:spcBef>
                <a:spcPts val="0"/>
              </a:spcBef>
              <a:spcAft>
                <a:spcPts val="0"/>
              </a:spcAft>
              <a:buSzPts val="1400"/>
              <a:buNone/>
            </a:pPr>
            <a:endParaRPr/>
          </a:p>
        </p:txBody>
      </p:sp>
      <p:sp>
        <p:nvSpPr>
          <p:cNvPr id="629" name="Google Shape;62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5" name="Google Shape;63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SAY We need help to stretch into new ways of thinking, communicating and collaborating. Problem solving in a</a:t>
            </a: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a:latin typeface="Arial"/>
                <a:ea typeface="Arial"/>
                <a:cs typeface="Arial"/>
                <a:sym typeface="Arial"/>
              </a:rPr>
              <a:t>vacuum may lead to a viable solution, but necessarily not the best one.</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SAY The Whole Brain® Problem Solver is one tool to help with that stretching of your thinking preferences, to improve your</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Thinking Agility..</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636" name="Google Shape;63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39</a:t>
            </a:fld>
            <a:endParaRPr sz="13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6" name="Google Shape;3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Note to Facilitator: </a:t>
            </a:r>
            <a:r>
              <a:rPr lang="en-US" i="1">
                <a:latin typeface="Arial"/>
                <a:ea typeface="Arial"/>
                <a:cs typeface="Arial"/>
                <a:sym typeface="Arial"/>
              </a:rPr>
              <a:t>Prepare the video on the next slide in advance so that it is queued up to begin promptly. The example video shown comes from the television sitcom Big Bang Theory, demonstrating a simple problem that four friends are trying to solve. A similar video can be used as an alternative.</a:t>
            </a:r>
            <a:endParaRPr i="1">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DO: </a:t>
            </a:r>
            <a:r>
              <a:rPr lang="en-US">
                <a:latin typeface="Arial"/>
                <a:ea typeface="Arial"/>
                <a:cs typeface="Arial"/>
                <a:sym typeface="Arial"/>
              </a:rPr>
              <a:t>Review learning objectives with the group.</a:t>
            </a:r>
            <a:endParaRPr>
              <a:latin typeface="Arial"/>
              <a:ea typeface="Arial"/>
              <a:cs typeface="Arial"/>
              <a:sym typeface="Arial"/>
            </a:endParaRPr>
          </a:p>
          <a:p>
            <a:pPr marL="0" lvl="0" indent="0" algn="l" rtl="0">
              <a:lnSpc>
                <a:spcPct val="100000"/>
              </a:lnSpc>
              <a:spcBef>
                <a:spcPts val="0"/>
              </a:spcBef>
              <a:spcAft>
                <a:spcPts val="0"/>
              </a:spcAft>
              <a:buSzPts val="1400"/>
              <a:buNone/>
            </a:pPr>
            <a:endParaRPr b="1">
              <a:latin typeface="Arial"/>
              <a:ea typeface="Arial"/>
              <a:cs typeface="Arial"/>
              <a:sym typeface="Arial"/>
            </a:endParaRPr>
          </a:p>
          <a:p>
            <a:pPr marL="0" lvl="0" indent="0" algn="l" rtl="0">
              <a:lnSpc>
                <a:spcPct val="100000"/>
              </a:lnSpc>
              <a:spcBef>
                <a:spcPts val="0"/>
              </a:spcBef>
              <a:spcAft>
                <a:spcPts val="0"/>
              </a:spcAft>
              <a:buSzPts val="1400"/>
              <a:buNone/>
            </a:pPr>
            <a:r>
              <a:rPr lang="en-US" b="1">
                <a:latin typeface="Arial"/>
                <a:ea typeface="Arial"/>
                <a:cs typeface="Arial"/>
                <a:sym typeface="Arial"/>
              </a:rPr>
              <a:t>SAY:</a:t>
            </a:r>
            <a:r>
              <a:rPr lang="en-US">
                <a:latin typeface="Arial"/>
                <a:ea typeface="Arial"/>
                <a:cs typeface="Arial"/>
                <a:sym typeface="Arial"/>
              </a:rPr>
              <a:t> Let’s begin our section with this video clip.</a:t>
            </a:r>
            <a:endParaRPr>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8" name="Google Shape;64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latin typeface="Arial"/>
                <a:ea typeface="Arial"/>
                <a:cs typeface="Arial"/>
                <a:sym typeface="Arial"/>
              </a:rPr>
              <a:t>REFER participants to their workbooks.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SAY Let’s take a few minutes to review the four steps and see how each quadrant is addressed through this problem solving process.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649" name="Google Shape;64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40</a:t>
            </a:fld>
            <a:endParaRPr sz="1200">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0" name="Google Shape;69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SAY In the real world, this process will likely be iterative. You may go through steps 1 and 2 and then come back to 1 for</a:t>
            </a: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a:latin typeface="Arial"/>
                <a:ea typeface="Arial"/>
                <a:cs typeface="Arial"/>
                <a:sym typeface="Arial"/>
              </a:rPr>
              <a:t>more fact-gathering before moving forward.</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a:latin typeface="Arial"/>
                <a:ea typeface="Arial"/>
                <a:cs typeface="Arial"/>
                <a:sym typeface="Arial"/>
              </a:rPr>
              <a:t>SAY By using this tool, everyone in a problem solving team can address all thinking styles.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a:latin typeface="Arial"/>
                <a:ea typeface="Arial"/>
                <a:cs typeface="Arial"/>
                <a:sym typeface="Arial"/>
              </a:rPr>
              <a:t>Even as an individual solving a problem, you can use the tool to ensure that you are including the thinking styles that are not naturally your most preferred. You, in effect, become a team,” as you use Whole Brain® Problem Solver.</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a:latin typeface="Arial"/>
                <a:ea typeface="Arial"/>
                <a:cs typeface="Arial"/>
                <a:sym typeface="Arial"/>
              </a:rPr>
              <a:t>DO Divide the participants to groups of 3-4 people, as heterogeneous as possible.</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i="1">
                <a:solidFill>
                  <a:srgbClr val="0000FF"/>
                </a:solidFill>
                <a:latin typeface="Arial"/>
                <a:ea typeface="Arial"/>
                <a:cs typeface="Arial"/>
                <a:sym typeface="Arial"/>
              </a:rPr>
              <a:t>Note to Facilitator: Prepare a potential problem to be solved by the group of participants. Some generic problems are suggested below. If using a real problem provided in advance by the organization or intact team, suggest that they use a “parking lot” to capture things that need to be verified outside of class. Don’t allow roadblocks and blame to consume the exercise.</a:t>
            </a:r>
            <a:endParaRPr i="1">
              <a:solidFill>
                <a:srgbClr val="0000FF"/>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i="1">
              <a:latin typeface="Arial"/>
              <a:ea typeface="Arial"/>
              <a:cs typeface="Arial"/>
              <a:sym typeface="Arial"/>
            </a:endParaRPr>
          </a:p>
          <a:p>
            <a:pPr marL="0" lvl="0" indent="0" algn="l" rtl="0">
              <a:lnSpc>
                <a:spcPct val="100000"/>
              </a:lnSpc>
              <a:spcBef>
                <a:spcPts val="0"/>
              </a:spcBef>
              <a:spcAft>
                <a:spcPts val="0"/>
              </a:spcAft>
              <a:buSzPts val="1400"/>
              <a:buNone/>
            </a:pPr>
            <a:endParaRPr i="1">
              <a:latin typeface="Arial"/>
              <a:ea typeface="Arial"/>
              <a:cs typeface="Arial"/>
              <a:sym typeface="Arial"/>
            </a:endParaRPr>
          </a:p>
        </p:txBody>
      </p:sp>
      <p:sp>
        <p:nvSpPr>
          <p:cNvPr id="691" name="Google Shape;69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41</a:t>
            </a:fld>
            <a:endParaRPr sz="1200">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8" name="Google Shape;70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42</a:t>
            </a:fld>
            <a:endParaRPr sz="1200">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6" name="Google Shape;72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43</a:t>
            </a:fld>
            <a:endParaRPr sz="1200">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5" name="Google Shape;745;p45:notes"/>
          <p:cNvSpPr txBox="1">
            <a:spLocks noGrp="1"/>
          </p:cNvSpPr>
          <p:nvPr>
            <p:ph type="body" idx="1"/>
          </p:nvPr>
        </p:nvSpPr>
        <p:spPr>
          <a:xfrm>
            <a:off x="623888" y="4332288"/>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latin typeface="Arial"/>
              <a:ea typeface="Arial"/>
              <a:cs typeface="Arial"/>
              <a:sym typeface="Arial"/>
            </a:endParaRPr>
          </a:p>
        </p:txBody>
      </p:sp>
      <p:sp>
        <p:nvSpPr>
          <p:cNvPr id="746" name="Google Shape;74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44</a:t>
            </a:fld>
            <a:endParaRPr sz="1200">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3" name="Google Shape;76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SAY Now that you are on a problem-solving team, agree on a problem to solve together. Feel free to modify the one you choose to relate more to your real-world circumstances.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Possible problems can include:</a:t>
            </a:r>
            <a:endParaRPr/>
          </a:p>
          <a:p>
            <a:pPr marL="457200" lvl="0" indent="-317500" algn="l" rtl="0">
              <a:lnSpc>
                <a:spcPct val="100000"/>
              </a:lnSpc>
              <a:spcBef>
                <a:spcPts val="0"/>
              </a:spcBef>
              <a:spcAft>
                <a:spcPts val="0"/>
              </a:spcAft>
              <a:buSzPts val="1400"/>
              <a:buChar char="●"/>
            </a:pPr>
            <a:r>
              <a:rPr lang="en-US"/>
              <a:t>Delayed delivery times repeatedly with certain customers</a:t>
            </a:r>
            <a:endParaRPr/>
          </a:p>
          <a:p>
            <a:pPr marL="457200" lvl="0" indent="-317500" algn="l" rtl="0">
              <a:lnSpc>
                <a:spcPct val="100000"/>
              </a:lnSpc>
              <a:spcBef>
                <a:spcPts val="0"/>
              </a:spcBef>
              <a:spcAft>
                <a:spcPts val="0"/>
              </a:spcAft>
              <a:buSzPts val="1400"/>
              <a:buChar char="●"/>
            </a:pPr>
            <a:r>
              <a:rPr lang="en-US"/>
              <a:t>Personnel problem – two team members are disagreeable</a:t>
            </a:r>
            <a:endParaRPr/>
          </a:p>
          <a:p>
            <a:pPr marL="457200" lvl="0" indent="-317500" algn="l" rtl="0">
              <a:lnSpc>
                <a:spcPct val="100000"/>
              </a:lnSpc>
              <a:spcBef>
                <a:spcPts val="0"/>
              </a:spcBef>
              <a:spcAft>
                <a:spcPts val="0"/>
              </a:spcAft>
              <a:buSzPts val="1400"/>
              <a:buChar char="●"/>
            </a:pPr>
            <a:r>
              <a:rPr lang="en-US"/>
              <a:t>The need to create new procedures for processing orders</a:t>
            </a:r>
            <a:endParaRPr/>
          </a:p>
          <a:p>
            <a:pPr marL="457200" lvl="0" indent="-317500" algn="l" rtl="0">
              <a:lnSpc>
                <a:spcPct val="100000"/>
              </a:lnSpc>
              <a:spcBef>
                <a:spcPts val="0"/>
              </a:spcBef>
              <a:spcAft>
                <a:spcPts val="0"/>
              </a:spcAft>
              <a:buSzPts val="1400"/>
              <a:buChar char="●"/>
            </a:pPr>
            <a:r>
              <a:rPr lang="en-US"/>
              <a:t>Implementation of management’s decision for two team members to job share, splitting a role</a:t>
            </a:r>
            <a:endParaRPr/>
          </a:p>
          <a:p>
            <a:pPr marL="457200" lvl="0" indent="-317500" algn="l" rtl="0">
              <a:lnSpc>
                <a:spcPct val="100000"/>
              </a:lnSpc>
              <a:spcBef>
                <a:spcPts val="0"/>
              </a:spcBef>
              <a:spcAft>
                <a:spcPts val="0"/>
              </a:spcAft>
              <a:buSzPts val="1400"/>
              <a:buChar char="●"/>
            </a:pPr>
            <a:r>
              <a:rPr lang="en-US"/>
              <a:t>Training is to be put online, to include regional divisions</a:t>
            </a:r>
            <a:endParaRPr/>
          </a:p>
          <a:p>
            <a:pPr marL="457200" lvl="0" indent="-317500" algn="l" rtl="0">
              <a:lnSpc>
                <a:spcPct val="100000"/>
              </a:lnSpc>
              <a:spcBef>
                <a:spcPts val="0"/>
              </a:spcBef>
              <a:spcAft>
                <a:spcPts val="0"/>
              </a:spcAft>
              <a:buSzPts val="1400"/>
              <a:buChar char="●"/>
            </a:pPr>
            <a:r>
              <a:rPr lang="en-US"/>
              <a:t>Your organization feels the need for an online presence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US"/>
              <a:t>SAY After your group has had a chance to select a problem, use the Whole Brain® Problem Solver in your workbooks to come up with some solutions to the problem.</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US"/>
              <a:t>SAY Since these are fictitious problems, you may need to “make up” some of the facts as you go. Remember, the focus is to get familiar with the four-step process.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ALLOW 25 minutes.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Debrief</a:t>
            </a:r>
            <a:endParaRPr/>
          </a:p>
        </p:txBody>
      </p:sp>
      <p:sp>
        <p:nvSpPr>
          <p:cNvPr id="764" name="Google Shape;764;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SAY After your group has had an initial chance to address the problem, it is sometimes beneficial to have another person or group take a look at the problem and offer their suggestions. “Fresh eyes” can bring a new perspective.</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Clr>
                <a:schemeClr val="dk1"/>
              </a:buClr>
              <a:buSzPts val="1100"/>
              <a:buFont typeface="Arial"/>
              <a:buNone/>
            </a:pPr>
            <a:r>
              <a:rPr lang="en-US" i="1">
                <a:solidFill>
                  <a:srgbClr val="0000FF"/>
                </a:solidFill>
              </a:rPr>
              <a:t>Note to Facilitator: If time permits, you can take approximately 10 additional minutes to continue this exercise with the “fresh eyes” perspective. Ask one or more small groups to briefly share their problem, discussion and potential solutions. Ask the remaining groups to share their view and “builds” on the other group’s problem. Alternatively, the Problem-Solver answers could be captured on flip charts and the teams could rotate to the team’s flip chart next to them.</a:t>
            </a:r>
            <a:endParaRPr i="1">
              <a:solidFill>
                <a:srgbClr val="0000FF"/>
              </a:solidFill>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SzPts val="1400"/>
              <a:buNone/>
            </a:pPr>
            <a:r>
              <a:rPr lang="en-US"/>
              <a:t>REFER participants to their workbooks.</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Clr>
                <a:schemeClr val="dk1"/>
              </a:buClr>
              <a:buSzPts val="1100"/>
              <a:buFont typeface="Arial"/>
              <a:buNone/>
            </a:pPr>
            <a:r>
              <a:rPr lang="en-US"/>
              <a:t>ASK:</a:t>
            </a:r>
            <a:endParaRPr/>
          </a:p>
          <a:p>
            <a:pPr marL="457200" lvl="0" indent="-317500" algn="l" rtl="0">
              <a:lnSpc>
                <a:spcPct val="100000"/>
              </a:lnSpc>
              <a:spcBef>
                <a:spcPts val="360"/>
              </a:spcBef>
              <a:spcAft>
                <a:spcPts val="0"/>
              </a:spcAft>
              <a:buSzPts val="1400"/>
              <a:buChar char="●"/>
            </a:pPr>
            <a:r>
              <a:rPr lang="en-US"/>
              <a:t>What are some of the benefits of using the Whole Brain®Problem Solver?</a:t>
            </a:r>
            <a:endParaRPr/>
          </a:p>
          <a:p>
            <a:pPr marL="457200" lvl="0" indent="-317500" algn="l" rtl="0">
              <a:lnSpc>
                <a:spcPct val="100000"/>
              </a:lnSpc>
              <a:spcBef>
                <a:spcPts val="0"/>
              </a:spcBef>
              <a:spcAft>
                <a:spcPts val="0"/>
              </a:spcAft>
              <a:buSzPts val="1400"/>
              <a:buChar char="●"/>
            </a:pPr>
            <a:r>
              <a:rPr lang="en-US"/>
              <a:t>What ideas came into the conversation that would not have otherwise been a part of the discussion if you did not increase your Thinking Agility?</a:t>
            </a:r>
            <a:endParaRPr/>
          </a:p>
          <a:p>
            <a:pPr marL="0" lvl="0" indent="0" algn="l" rtl="0">
              <a:lnSpc>
                <a:spcPct val="100000"/>
              </a:lnSpc>
              <a:spcBef>
                <a:spcPts val="360"/>
              </a:spcBef>
              <a:spcAft>
                <a:spcPts val="0"/>
              </a:spcAft>
              <a:buSzPts val="1400"/>
              <a:buNone/>
            </a:pPr>
            <a:endParaRPr/>
          </a:p>
        </p:txBody>
      </p:sp>
      <p:sp>
        <p:nvSpPr>
          <p:cNvPr id="770" name="Google Shape;770;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a:t>DO Share key thoughts:</a:t>
            </a:r>
            <a:endParaRPr/>
          </a:p>
          <a:p>
            <a:pPr marL="457200" lvl="0" indent="-317500" algn="l" rtl="0">
              <a:lnSpc>
                <a:spcPct val="100000"/>
              </a:lnSpc>
              <a:spcBef>
                <a:spcPts val="360"/>
              </a:spcBef>
              <a:spcAft>
                <a:spcPts val="0"/>
              </a:spcAft>
              <a:buSzPts val="1400"/>
              <a:buChar char="●"/>
            </a:pPr>
            <a:r>
              <a:rPr lang="en-US"/>
              <a:t>We tend to try to solve problems based on our own thinking preferences.</a:t>
            </a:r>
            <a:endParaRPr/>
          </a:p>
          <a:p>
            <a:pPr marL="457200" lvl="0" indent="-317500" algn="l" rtl="0">
              <a:lnSpc>
                <a:spcPct val="100000"/>
              </a:lnSpc>
              <a:spcBef>
                <a:spcPts val="0"/>
              </a:spcBef>
              <a:spcAft>
                <a:spcPts val="0"/>
              </a:spcAft>
              <a:buSzPts val="1400"/>
              <a:buChar char="●"/>
            </a:pPr>
            <a:r>
              <a:rPr lang="en-US"/>
              <a:t>The Whole Brain® Problem Solver can trigger new ways to think about problems that do not occur to you automatically.</a:t>
            </a:r>
            <a:endParaRPr/>
          </a:p>
          <a:p>
            <a:pPr marL="457200" lvl="0" indent="-317500" algn="l" rtl="0">
              <a:lnSpc>
                <a:spcPct val="100000"/>
              </a:lnSpc>
              <a:spcBef>
                <a:spcPts val="0"/>
              </a:spcBef>
              <a:spcAft>
                <a:spcPts val="0"/>
              </a:spcAft>
              <a:buSzPts val="1400"/>
              <a:buChar char="●"/>
            </a:pPr>
            <a:r>
              <a:rPr lang="en-US"/>
              <a:t>“Think outside the box” and leverage “fresh eyes,” to improve your ability to solve problems.</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SzPts val="1400"/>
              <a:buNone/>
            </a:pPr>
            <a:r>
              <a:rPr lang="en-US"/>
              <a:t>SAY This ends Section 3, Flexing to Solve Problems.</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Clr>
                <a:schemeClr val="dk1"/>
              </a:buClr>
              <a:buSzPts val="1100"/>
              <a:buFont typeface="Arial"/>
              <a:buNone/>
            </a:pPr>
            <a:r>
              <a:rPr lang="en-US"/>
              <a:t>SAY After completing this section, you should have achieved these outcomes.</a:t>
            </a:r>
            <a:endParaRPr/>
          </a:p>
          <a:p>
            <a:pPr marL="0" lvl="0" indent="0" algn="l" rtl="0">
              <a:lnSpc>
                <a:spcPct val="100000"/>
              </a:lnSpc>
              <a:spcBef>
                <a:spcPts val="360"/>
              </a:spcBef>
              <a:spcAft>
                <a:spcPts val="0"/>
              </a:spcAft>
              <a:buSzPts val="1400"/>
              <a:buNone/>
            </a:pPr>
            <a:endParaRPr/>
          </a:p>
        </p:txBody>
      </p:sp>
      <p:sp>
        <p:nvSpPr>
          <p:cNvPr id="777" name="Google Shape;777;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4" name="Google Shape;78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DO Review each earlier stated objective.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SAY All that remains is creating your action plan.</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REFER participants to their workbooks.</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SzPts val="1400"/>
              <a:buNone/>
            </a:pPr>
            <a:r>
              <a:rPr lang="en-US"/>
              <a:t>SAY In this section, we learned how to use techniques and tools, such as the Whole Brain® Problem Solver, to improve your ability to solve problems. Identify an opportunity you have in the next two weeks to use the Whole Brain® Problem Solver with a group or team. Note some things you need to do to prepare for using this tool.</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SzPts val="1400"/>
              <a:buNone/>
            </a:pPr>
            <a:r>
              <a:rPr lang="en-US"/>
              <a:t>ALLOW 2-3 minutes.</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Clr>
                <a:schemeClr val="dk1"/>
              </a:buClr>
              <a:buSzPts val="1100"/>
              <a:buFont typeface="Arial"/>
              <a:buNone/>
            </a:pPr>
            <a:r>
              <a:rPr lang="en-US"/>
              <a:t>SAY In the next section, The Problem Behind the Problem, we will continue to use Whole Brain® Thinking to help us solve real problems in our workplace.</a:t>
            </a:r>
            <a:endParaRPr/>
          </a:p>
          <a:p>
            <a:pPr marL="0" lvl="0" indent="0" algn="l" rtl="0">
              <a:lnSpc>
                <a:spcPct val="100000"/>
              </a:lnSpc>
              <a:spcBef>
                <a:spcPts val="360"/>
              </a:spcBef>
              <a:spcAft>
                <a:spcPts val="0"/>
              </a:spcAft>
              <a:buSzPts val="1400"/>
              <a:buNone/>
            </a:pPr>
            <a:endParaRPr/>
          </a:p>
        </p:txBody>
      </p:sp>
      <p:sp>
        <p:nvSpPr>
          <p:cNvPr id="790" name="Google Shape;790;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2" name="Google Shape;3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latin typeface="Arial"/>
                <a:ea typeface="Arial"/>
                <a:cs typeface="Arial"/>
                <a:sym typeface="Arial"/>
                <a:hlinkClick r:id="rId3"/>
              </a:rPr>
              <a:t>https://www.youtube.com/watch?v=lm9gOxnX5XM</a:t>
            </a:r>
            <a:r>
              <a:rPr lang="en-US">
                <a:latin typeface="Arial"/>
                <a:ea typeface="Arial"/>
                <a:cs typeface="Arial"/>
                <a:sym typeface="Arial"/>
              </a:rPr>
              <a:t> (1:48)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“The problem appears to be unsolvable.” That’s how the friends’ discussion began, and yet, after mapping it out, considering the facts, and sharing their opinions, they did arrive at a solution. And although someone got left out, he too realized it was the best solution for the group to make (with humor). </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a:latin typeface="Arial"/>
                <a:ea typeface="Arial"/>
                <a:cs typeface="Arial"/>
                <a:sym typeface="Arial"/>
              </a:rPr>
              <a:t>In this module, ThinkAbout Problem Solving, we are going to focus on solving problems. Some problems we run into are simple, like the one illustrated in the video, and some are more complex and difficult to solve.</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Note to Facilitator:</a:t>
            </a:r>
            <a:r>
              <a:rPr lang="en-US" i="1">
                <a:latin typeface="Arial"/>
                <a:ea typeface="Arial"/>
                <a:cs typeface="Arial"/>
                <a:sym typeface="Arial"/>
              </a:rPr>
              <a:t> Be familiar with any problem-solving strategies or method(s) that the organization endorses. (e.g. Fishbone/Ishikawa Diagram, GROW Model)</a:t>
            </a:r>
            <a:endParaRPr i="1">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Let’s begin by analyzing the way we currently solve problems. Does your organization have a method that you currently use? Are there problem-solving strategies put in place?</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DO:</a:t>
            </a:r>
            <a:r>
              <a:rPr lang="en-US">
                <a:latin typeface="Arial"/>
                <a:ea typeface="Arial"/>
                <a:cs typeface="Arial"/>
                <a:sym typeface="Arial"/>
              </a:rPr>
              <a:t> Encourage the participants to discuss and offer explanations of how they see their organization handle problem solving currently. They may also want to include in their discussion examples of their experiences in other work situations that worked or did not work well.</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Let’s take a moment and consider just a few well-known problem-solving methods.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23" name="Google Shape;3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7" name="Google Shape;79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4" name="Google Shape;80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SAY In this section, we will pull it all together.</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0" name="Google Shape;810;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READ and REVIEW objectives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REFER participants to their workbooks.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a:t>SAY We have been making our way around the Whole Brain® model.</a:t>
            </a:r>
            <a:endParaRPr/>
          </a:p>
          <a:p>
            <a:pPr marL="457200" lvl="0" indent="-317500" algn="l" rtl="0">
              <a:lnSpc>
                <a:spcPct val="100000"/>
              </a:lnSpc>
              <a:spcBef>
                <a:spcPts val="360"/>
              </a:spcBef>
              <a:spcAft>
                <a:spcPts val="0"/>
              </a:spcAft>
              <a:buSzPts val="1400"/>
              <a:buChar char="●"/>
            </a:pPr>
            <a:r>
              <a:rPr lang="en-US"/>
              <a:t>In the first section we looked at How we go about problem solving. We are able to “survive” any problem, by utilizing all the thinking preferences.</a:t>
            </a:r>
            <a:endParaRPr/>
          </a:p>
          <a:p>
            <a:pPr marL="457200" lvl="0" indent="-317500" algn="l" rtl="0">
              <a:lnSpc>
                <a:spcPct val="100000"/>
              </a:lnSpc>
              <a:spcBef>
                <a:spcPts val="0"/>
              </a:spcBef>
              <a:spcAft>
                <a:spcPts val="0"/>
              </a:spcAft>
              <a:buSzPts val="1400"/>
              <a:buChar char="●"/>
            </a:pPr>
            <a:r>
              <a:rPr lang="en-US"/>
              <a:t>In section two we looked at Who we can partner with, to solve problems. We discovered that all of us can be good problem solvers, especially when we work with contrasting quadrants.</a:t>
            </a:r>
            <a:endParaRPr/>
          </a:p>
          <a:p>
            <a:pPr marL="457200" lvl="0" indent="-317500" algn="l" rtl="0">
              <a:lnSpc>
                <a:spcPct val="100000"/>
              </a:lnSpc>
              <a:spcBef>
                <a:spcPts val="0"/>
              </a:spcBef>
              <a:spcAft>
                <a:spcPts val="0"/>
              </a:spcAft>
              <a:buSzPts val="1400"/>
              <a:buChar char="●"/>
            </a:pPr>
            <a:r>
              <a:rPr lang="en-US"/>
              <a:t>In the third section, we discussed Why we need to be flexible when solving problems. We need to augment our tendencies by thinking beyond your own perspectives when problem solving.</a:t>
            </a:r>
            <a:endParaRPr/>
          </a:p>
          <a:p>
            <a:pPr marL="457200" lvl="0" indent="-317500" algn="l" rtl="0">
              <a:lnSpc>
                <a:spcPct val="100000"/>
              </a:lnSpc>
              <a:spcBef>
                <a:spcPts val="0"/>
              </a:spcBef>
              <a:spcAft>
                <a:spcPts val="0"/>
              </a:spcAft>
              <a:buSzPts val="1400"/>
              <a:buChar char="●"/>
            </a:pPr>
            <a:r>
              <a:rPr lang="en-US"/>
              <a:t>So, now we are at the last quadrant, and we are faced with the question What is the real problem?</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solidFill>
                  <a:srgbClr val="0000FF"/>
                </a:solidFill>
              </a:rPr>
              <a:t>Note to Facilitator: The phrase “elephant in the room” may not be familiar to all cultures. If it is not known to the participants explain that "elephant in the room" is an English metaphorical idiom that refers to an obvious truth that no one seems to want to address.</a:t>
            </a:r>
            <a:endParaRPr i="1">
              <a:solidFill>
                <a:srgbClr val="0000FF"/>
              </a:solidFill>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SzPts val="1400"/>
              <a:buNone/>
            </a:pPr>
            <a:r>
              <a:rPr lang="en-US"/>
              <a:t>SAY Sometimes we think we have identify the problem, but later realize that we really were focusing on symptoms, or effects, of the problem rather than the problem itself – the root cause.</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Clr>
                <a:schemeClr val="dk1"/>
              </a:buClr>
              <a:buSzPts val="1100"/>
              <a:buFont typeface="Arial"/>
              <a:buNone/>
            </a:pPr>
            <a:r>
              <a:rPr lang="en-US"/>
              <a:t>ASK Have you ever been in a team meeting where everyone knew that the project or conversation was going down the wrong path, but didn’t want to say anything because it would be awkward or uncomfortable? We call this “the elephant in the room.” It’s obvious, but we choose to overlook it.</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816" name="Google Shape;816;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0" name="Google Shape;83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http://www.phrases.org.uk/meanings/elephant-in-the-room.html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a:t>If we are going to address the “elephant in the room,” we are going to need to ask, “What is the real problem?”</a:t>
            </a:r>
            <a:endParaRPr/>
          </a:p>
          <a:p>
            <a:pPr marL="0" lvl="0" indent="0" algn="l" rtl="0">
              <a:lnSpc>
                <a:spcPct val="100000"/>
              </a:lnSpc>
              <a:spcBef>
                <a:spcPts val="0"/>
              </a:spcBef>
              <a:spcAft>
                <a:spcPts val="0"/>
              </a:spcAft>
              <a:buSzPts val="1400"/>
              <a:buNone/>
            </a:pPr>
            <a:endParaRPr/>
          </a:p>
        </p:txBody>
      </p:sp>
      <p:sp>
        <p:nvSpPr>
          <p:cNvPr id="831" name="Google Shape;831;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54</a:t>
            </a:fld>
            <a:endParaRPr sz="1200">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REFER participants to their workbooks.</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Clr>
                <a:schemeClr val="dk1"/>
              </a:buClr>
              <a:buSzPts val="1100"/>
              <a:buFont typeface="Arial"/>
              <a:buNone/>
            </a:pPr>
            <a:r>
              <a:rPr lang="en-US"/>
              <a:t>SAY Once we have identified the real problem, we can move through the four steps of the “Problem Solver.”</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100"/>
              <a:buFont typeface="Arial"/>
              <a:buNone/>
            </a:pPr>
            <a:r>
              <a:rPr lang="en-US"/>
              <a:t>SAY Have you heard of “The Five Whys?” It is an iterative question-asking technique to help you dig deeper into finding the root cause(s) of a problem. The technique was originally developed by Sakichi Toyoda, Japanese inventor and industrialist, and founder of Toyota Industries. It was used within the Toyota Motor Corporation during the evolution of its manufacturing methodologies.</a:t>
            </a:r>
            <a:endParaRPr/>
          </a:p>
          <a:p>
            <a:pPr marL="0" lvl="0" indent="0" algn="l" rtl="0">
              <a:lnSpc>
                <a:spcPct val="100000"/>
              </a:lnSpc>
              <a:spcBef>
                <a:spcPts val="360"/>
              </a:spcBef>
              <a:spcAft>
                <a:spcPts val="0"/>
              </a:spcAft>
              <a:buClr>
                <a:schemeClr val="dk1"/>
              </a:buClr>
              <a:buSzPts val="1100"/>
              <a:buFont typeface="Arial"/>
              <a:buNone/>
            </a:pPr>
            <a:r>
              <a:rPr lang="en-US" u="sng">
                <a:solidFill>
                  <a:schemeClr val="hlink"/>
                </a:solidFill>
                <a:hlinkClick r:id="rId3"/>
              </a:rPr>
              <a:t>URL: http://en.wikipedia.org/wiki/5_Whys</a:t>
            </a:r>
            <a:endParaRPr/>
          </a:p>
          <a:p>
            <a:pPr marL="0" lvl="0" indent="0" algn="l" rtl="0">
              <a:lnSpc>
                <a:spcPct val="100000"/>
              </a:lnSpc>
              <a:spcBef>
                <a:spcPts val="360"/>
              </a:spcBef>
              <a:spcAft>
                <a:spcPts val="0"/>
              </a:spcAft>
              <a:buSzPts val="1400"/>
              <a:buNone/>
            </a:pPr>
            <a:endParaRPr/>
          </a:p>
        </p:txBody>
      </p:sp>
      <p:sp>
        <p:nvSpPr>
          <p:cNvPr id="839" name="Google Shape;839;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6" name="Google Shape;84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http://en.wikipedia.org/wiki/5_Whys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100"/>
              <a:buNone/>
            </a:pPr>
            <a:r>
              <a:rPr lang="en-US"/>
              <a:t>SAY Here is an example. [Click to reveal the five whys and the answers.] By the time you get to the fifth Why, you have probably discovered the real problem, or root cause.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SAY When we approach a problem with Whole Brain® Thinking, however, we don’t just ask, “Why?”. We ask “Who,” “What,” “Why” and “When.” Here is a Whole Brain®walk-around to help you get to the real problem.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Another example:</a:t>
            </a:r>
            <a:endParaRPr/>
          </a:p>
          <a:p>
            <a:pPr marL="0" lvl="0" indent="0" algn="l" rtl="0">
              <a:lnSpc>
                <a:spcPct val="100000"/>
              </a:lnSpc>
              <a:spcBef>
                <a:spcPts val="360"/>
              </a:spcBef>
              <a:spcAft>
                <a:spcPts val="0"/>
              </a:spcAft>
              <a:buSzPts val="1400"/>
              <a:buNone/>
            </a:pPr>
            <a:r>
              <a:rPr lang="en-US"/>
              <a:t>The vehicle will not start. (the problem)</a:t>
            </a:r>
            <a:endParaRPr/>
          </a:p>
          <a:p>
            <a:pPr marL="0" lvl="0" indent="0" algn="l" rtl="0">
              <a:lnSpc>
                <a:spcPct val="100000"/>
              </a:lnSpc>
              <a:spcBef>
                <a:spcPts val="360"/>
              </a:spcBef>
              <a:spcAft>
                <a:spcPts val="0"/>
              </a:spcAft>
              <a:buSzPts val="1400"/>
              <a:buNone/>
            </a:pPr>
            <a:r>
              <a:rPr lang="en-US" b="1" i="1"/>
              <a:t>Why?</a:t>
            </a:r>
            <a:r>
              <a:rPr lang="en-US"/>
              <a:t> - The battery is dead. (first why)</a:t>
            </a:r>
            <a:endParaRPr/>
          </a:p>
          <a:p>
            <a:pPr marL="0" lvl="0" indent="0" algn="l" rtl="0">
              <a:lnSpc>
                <a:spcPct val="100000"/>
              </a:lnSpc>
              <a:spcBef>
                <a:spcPts val="360"/>
              </a:spcBef>
              <a:spcAft>
                <a:spcPts val="0"/>
              </a:spcAft>
              <a:buSzPts val="1400"/>
              <a:buNone/>
            </a:pPr>
            <a:r>
              <a:rPr lang="en-US" b="1" i="1"/>
              <a:t>Why?</a:t>
            </a:r>
            <a:r>
              <a:rPr lang="en-US"/>
              <a:t> - The alternator is not functioning. (second why)</a:t>
            </a:r>
            <a:endParaRPr/>
          </a:p>
          <a:p>
            <a:pPr marL="0" lvl="0" indent="0" algn="l" rtl="0">
              <a:lnSpc>
                <a:spcPct val="100000"/>
              </a:lnSpc>
              <a:spcBef>
                <a:spcPts val="360"/>
              </a:spcBef>
              <a:spcAft>
                <a:spcPts val="0"/>
              </a:spcAft>
              <a:buSzPts val="1400"/>
              <a:buNone/>
            </a:pPr>
            <a:r>
              <a:rPr lang="en-US" b="1" i="1"/>
              <a:t>Why?</a:t>
            </a:r>
            <a:r>
              <a:rPr lang="en-US"/>
              <a:t> - The alternator belt has broken. (third why)</a:t>
            </a:r>
            <a:endParaRPr/>
          </a:p>
          <a:p>
            <a:pPr marL="0" lvl="0" indent="0" algn="l" rtl="0">
              <a:lnSpc>
                <a:spcPct val="100000"/>
              </a:lnSpc>
              <a:spcBef>
                <a:spcPts val="360"/>
              </a:spcBef>
              <a:spcAft>
                <a:spcPts val="0"/>
              </a:spcAft>
              <a:buSzPts val="1400"/>
              <a:buNone/>
            </a:pPr>
            <a:r>
              <a:rPr lang="en-US" b="1" i="1"/>
              <a:t>Why?</a:t>
            </a:r>
            <a:r>
              <a:rPr lang="en-US"/>
              <a:t> - The alternator belt was well beyond its useful service life and not replaced. (fourth why)</a:t>
            </a:r>
            <a:endParaRPr/>
          </a:p>
          <a:p>
            <a:pPr marL="0" lvl="0" indent="0" algn="l" rtl="0">
              <a:lnSpc>
                <a:spcPct val="100000"/>
              </a:lnSpc>
              <a:spcBef>
                <a:spcPts val="360"/>
              </a:spcBef>
              <a:spcAft>
                <a:spcPts val="0"/>
              </a:spcAft>
              <a:buSzPts val="1400"/>
              <a:buNone/>
            </a:pPr>
            <a:r>
              <a:rPr lang="en-US" b="1" i="1"/>
              <a:t>Why?</a:t>
            </a:r>
            <a:r>
              <a:rPr lang="en-US"/>
              <a:t> - The vehicle was not maintained according to the recommended service schedule. (fifth why, a root cause)</a:t>
            </a:r>
            <a:endParaRPr/>
          </a:p>
          <a:p>
            <a:pPr marL="0" lvl="0" indent="0" algn="l" rtl="0">
              <a:lnSpc>
                <a:spcPct val="100000"/>
              </a:lnSpc>
              <a:spcBef>
                <a:spcPts val="0"/>
              </a:spcBef>
              <a:spcAft>
                <a:spcPts val="0"/>
              </a:spcAft>
              <a:buSzPts val="1400"/>
              <a:buNone/>
            </a:pPr>
            <a:endParaRPr/>
          </a:p>
        </p:txBody>
      </p:sp>
      <p:sp>
        <p:nvSpPr>
          <p:cNvPr id="847" name="Google Shape;847;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56</a:t>
            </a:fld>
            <a:endParaRPr sz="1200">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5" name="Google Shape;85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REFER participants to their workbooks.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US"/>
              <a:t>DO Briefly review the questions in the four quadrants.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US"/>
              <a:t>SAY In the previous exercises we have been using hypothetical problems as examples; they were not your problems. The problems were provided for you so that you could concentrate on the solving tools. Now, it’s time to address your problems.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US"/>
              <a:t>SAY Take a few moments to complete the exercise independently in your workbook. Answering this series of questions, will help you focus on a real work issue. Please work on an issue that you would feel comfortable sharing with others in class. You can certainly work on more private issues outside of class, using the same series of questions.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r>
              <a:rPr lang="en-US"/>
              <a:t>ALLOW 6-7 minutes.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DO divide the participants into small groups of 4-5 people.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SAY Share your problems with your small group and, in one or two minutes, agree on one problem that will be most relevant to everyone in the group. Remember, no solutions at this time; just state the problem. This is the problem that they will use in the next exercise.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DO Make sure people don’t jump in to solve each other’s problems or minimize other’s problems. (e.g. “That’s easy; I can solve that one.” Ask them to listen respectfully and keep the discussion in confidence. “What happens in the room, stays in the room.”</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ALLOW 2 minutes.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SAY Now, let’s “run the problem” through the Whole Brain® Problem Solver.</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856" name="Google Shape;856;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57</a:t>
            </a:fld>
            <a:endParaRPr sz="1200">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e9be66a193_0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i="1">
                <a:solidFill>
                  <a:srgbClr val="0000FF"/>
                </a:solidFill>
              </a:rPr>
              <a:t>Note to Facilitator: Prepare several flip charts or posted pages for each group to use in this activity.</a:t>
            </a:r>
            <a:endParaRPr i="1">
              <a:solidFill>
                <a:srgbClr val="0000FF"/>
              </a:solidFill>
            </a:endParaRPr>
          </a:p>
          <a:p>
            <a:pPr marL="0" lvl="0" indent="0" algn="l" rtl="0">
              <a:lnSpc>
                <a:spcPct val="100000"/>
              </a:lnSpc>
              <a:spcBef>
                <a:spcPts val="360"/>
              </a:spcBef>
              <a:spcAft>
                <a:spcPts val="0"/>
              </a:spcAft>
              <a:buSzPts val="1400"/>
              <a:buNone/>
            </a:pPr>
            <a:endParaRPr i="1">
              <a:solidFill>
                <a:srgbClr val="0000FF"/>
              </a:solidFill>
            </a:endParaRPr>
          </a:p>
          <a:p>
            <a:pPr marL="0" lvl="0" indent="0" algn="l" rtl="0">
              <a:lnSpc>
                <a:spcPct val="100000"/>
              </a:lnSpc>
              <a:spcBef>
                <a:spcPts val="360"/>
              </a:spcBef>
              <a:spcAft>
                <a:spcPts val="0"/>
              </a:spcAft>
              <a:buSzPts val="1400"/>
              <a:buNone/>
            </a:pPr>
            <a:r>
              <a:rPr lang="en-US"/>
              <a:t>SAY Within your group, you now have a problem to be addressed, by working through the four steps of the Whole Brain® Problem Solver.</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REFER participants to their workbooks.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SAY Your group will have approximately 25 minutes to solve the problem. Use the Whole Brain® Problem Solver on the flipchart pages provided. Be prepared to share your flip- charted solution, and your group’s thought process and learnings. There is also room in your workbooks to capture your final work.</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ALLOW 25 minutes.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ASK Does anyone have anything they’d like to share, coming out of that exercise?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SAY Remember, a problem is not solved until action has been taken.</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Optional:</a:t>
            </a:r>
            <a:endParaRPr/>
          </a:p>
          <a:p>
            <a:pPr marL="0" lvl="0" indent="0" algn="l" rtl="0">
              <a:lnSpc>
                <a:spcPct val="100000"/>
              </a:lnSpc>
              <a:spcBef>
                <a:spcPts val="360"/>
              </a:spcBef>
              <a:spcAft>
                <a:spcPts val="0"/>
              </a:spcAft>
              <a:buSzPts val="1400"/>
              <a:buNone/>
            </a:pPr>
            <a:r>
              <a:rPr lang="en-US" i="1">
                <a:solidFill>
                  <a:srgbClr val="0000FF"/>
                </a:solidFill>
              </a:rPr>
              <a:t>Note to Facilitator: With additional time and/or in follow-up sessions, the solution(s) may be carried forward into the “Whole Brain® Project Mapping Process,” which includes the “Team Ready-for-Action Assessment.” These can be found in the Business of Thinking® module, ThinkAbout Teams.</a:t>
            </a:r>
            <a:endParaRPr i="1">
              <a:solidFill>
                <a:srgbClr val="0000FF"/>
              </a:solidFill>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SzPts val="1400"/>
              <a:buNone/>
            </a:pPr>
            <a:endParaRPr/>
          </a:p>
        </p:txBody>
      </p:sp>
      <p:sp>
        <p:nvSpPr>
          <p:cNvPr id="865" name="Google Shape;865;g2e9be66a193_0_1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a:t>DO Share key thoughts:</a:t>
            </a:r>
            <a:endParaRPr/>
          </a:p>
          <a:p>
            <a:pPr marL="457200" lvl="0" indent="-317500" algn="l" rtl="0">
              <a:lnSpc>
                <a:spcPct val="100000"/>
              </a:lnSpc>
              <a:spcBef>
                <a:spcPts val="360"/>
              </a:spcBef>
              <a:spcAft>
                <a:spcPts val="0"/>
              </a:spcAft>
              <a:buSzPts val="1400"/>
              <a:buChar char="●"/>
            </a:pPr>
            <a:r>
              <a:rPr lang="en-US"/>
              <a:t>Devote the time and effort to discover the real problem, rather than focusing only on the symptoms of the problem.</a:t>
            </a:r>
            <a:endParaRPr/>
          </a:p>
          <a:p>
            <a:pPr marL="457200" lvl="0" indent="-317500" algn="l" rtl="0">
              <a:lnSpc>
                <a:spcPct val="100000"/>
              </a:lnSpc>
              <a:spcBef>
                <a:spcPts val="0"/>
              </a:spcBef>
              <a:spcAft>
                <a:spcPts val="0"/>
              </a:spcAft>
              <a:buSzPts val="1400"/>
              <a:buChar char="●"/>
            </a:pPr>
            <a:r>
              <a:rPr lang="en-US"/>
              <a:t>Thorough use of the Whole Brain® Problem Solver ensures that you don’t overlook least-preferred quadrant(s).</a:t>
            </a:r>
            <a:endParaRPr/>
          </a:p>
          <a:p>
            <a:pPr marL="457200" lvl="0" indent="-317500" algn="l" rtl="0">
              <a:lnSpc>
                <a:spcPct val="100000"/>
              </a:lnSpc>
              <a:spcBef>
                <a:spcPts val="0"/>
              </a:spcBef>
              <a:spcAft>
                <a:spcPts val="0"/>
              </a:spcAft>
              <a:buSzPts val="1400"/>
              <a:buChar char="●"/>
            </a:pPr>
            <a:r>
              <a:rPr lang="en-US"/>
              <a:t>Heterogeneous or diverse-thinking groups represent the views of all four quadrants.</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Clr>
                <a:schemeClr val="dk1"/>
              </a:buClr>
              <a:buSzPts val="1100"/>
              <a:buFont typeface="Arial"/>
              <a:buNone/>
            </a:pPr>
            <a:r>
              <a:rPr lang="en-US"/>
              <a:t>SAY After completing this section, you should have achieved these outcomes:</a:t>
            </a:r>
            <a:endParaRPr/>
          </a:p>
          <a:p>
            <a:pPr marL="0" lvl="0" indent="0" algn="l" rtl="0">
              <a:lnSpc>
                <a:spcPct val="100000"/>
              </a:lnSpc>
              <a:spcBef>
                <a:spcPts val="360"/>
              </a:spcBef>
              <a:spcAft>
                <a:spcPts val="0"/>
              </a:spcAft>
              <a:buSzPts val="1400"/>
              <a:buNone/>
            </a:pPr>
            <a:endParaRPr/>
          </a:p>
        </p:txBody>
      </p:sp>
      <p:sp>
        <p:nvSpPr>
          <p:cNvPr id="872" name="Google Shape;872;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latin typeface="Arial"/>
                <a:ea typeface="Arial"/>
                <a:cs typeface="Arial"/>
                <a:sym typeface="Arial"/>
              </a:rPr>
              <a:t>READ</a:t>
            </a:r>
            <a:r>
              <a:rPr lang="en-US">
                <a:latin typeface="Arial"/>
                <a:ea typeface="Arial"/>
                <a:cs typeface="Arial"/>
                <a:sym typeface="Arial"/>
              </a:rPr>
              <a:t> and </a:t>
            </a:r>
            <a:r>
              <a:rPr lang="en-US" b="1">
                <a:latin typeface="Arial"/>
                <a:ea typeface="Arial"/>
                <a:cs typeface="Arial"/>
                <a:sym typeface="Arial"/>
              </a:rPr>
              <a:t>REVIEW</a:t>
            </a:r>
            <a:r>
              <a:rPr lang="en-US">
                <a:latin typeface="Arial"/>
                <a:ea typeface="Arial"/>
                <a:cs typeface="Arial"/>
                <a:sym typeface="Arial"/>
              </a:rPr>
              <a:t> Problem Solving Methods</a:t>
            </a:r>
            <a:br>
              <a:rPr lang="en-US">
                <a:latin typeface="Arial"/>
                <a:ea typeface="Arial"/>
                <a:cs typeface="Arial"/>
                <a:sym typeface="Arial"/>
              </a:rPr>
            </a:b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Root Cause Analysis (RAC)</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Fishbone (Ishikawa) Diagram</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GROW Model</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8D</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TRIZ</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Some of you may not be aware of these methods, or your organization doesn’t use one method consistently; but, regardless, I’m guessing that you still struggle a bit with problem solving.</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We are going to see how well you solve problems by giving you one right now.</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31" name="Google Shape;33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9" name="Google Shape;879;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DO Review each earlier stated objective.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SAY All that remains is creating your action plan.</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REFER participants to their workbooks.</a:t>
            </a:r>
            <a:endParaRPr/>
          </a:p>
          <a:p>
            <a:pPr marL="0" lvl="0" indent="0" algn="l" rtl="0">
              <a:lnSpc>
                <a:spcPct val="100000"/>
              </a:lnSpc>
              <a:spcBef>
                <a:spcPts val="360"/>
              </a:spcBef>
              <a:spcAft>
                <a:spcPts val="0"/>
              </a:spcAft>
              <a:buClr>
                <a:schemeClr val="dk1"/>
              </a:buClr>
              <a:buSzPts val="1100"/>
              <a:buFont typeface="Arial"/>
              <a:buNone/>
            </a:pPr>
            <a:endParaRPr/>
          </a:p>
          <a:p>
            <a:pPr marL="0" lvl="0" indent="0" algn="l" rtl="0">
              <a:lnSpc>
                <a:spcPct val="100000"/>
              </a:lnSpc>
              <a:spcBef>
                <a:spcPts val="360"/>
              </a:spcBef>
              <a:spcAft>
                <a:spcPts val="0"/>
              </a:spcAft>
              <a:buSzPts val="1400"/>
              <a:buNone/>
            </a:pPr>
            <a:r>
              <a:rPr lang="en-US"/>
              <a:t>SAY A problem is not solved until action has been taken. Take a moment to capture some action items. </a:t>
            </a:r>
            <a:endParaRPr/>
          </a:p>
          <a:p>
            <a:pPr marL="457200" lvl="0" indent="-317500" algn="l" rtl="0">
              <a:lnSpc>
                <a:spcPct val="100000"/>
              </a:lnSpc>
              <a:spcBef>
                <a:spcPts val="360"/>
              </a:spcBef>
              <a:spcAft>
                <a:spcPts val="0"/>
              </a:spcAft>
              <a:buSzPts val="1400"/>
              <a:buChar char="●"/>
            </a:pPr>
            <a:r>
              <a:rPr lang="en-US"/>
              <a:t>What are the next steps to take action on the problem that your group solved?</a:t>
            </a:r>
            <a:endParaRPr/>
          </a:p>
          <a:p>
            <a:pPr marL="457200" lvl="0" indent="-317500" algn="l" rtl="0">
              <a:lnSpc>
                <a:spcPct val="100000"/>
              </a:lnSpc>
              <a:spcBef>
                <a:spcPts val="0"/>
              </a:spcBef>
              <a:spcAft>
                <a:spcPts val="0"/>
              </a:spcAft>
              <a:buSzPts val="1400"/>
              <a:buChar char="●"/>
            </a:pPr>
            <a:r>
              <a:rPr lang="en-US"/>
              <a:t>Are there problems that were addressed by other groups that you can be a part of solving? If so, how can you help in that action plan?</a:t>
            </a:r>
            <a:endParaRPr/>
          </a:p>
          <a:p>
            <a:pPr marL="0" lvl="0" indent="0" algn="l" rtl="0">
              <a:lnSpc>
                <a:spcPct val="100000"/>
              </a:lnSpc>
              <a:spcBef>
                <a:spcPts val="360"/>
              </a:spcBef>
              <a:spcAft>
                <a:spcPts val="0"/>
              </a:spcAft>
              <a:buSzPts val="1400"/>
              <a:buNone/>
            </a:pPr>
            <a:endParaRPr/>
          </a:p>
        </p:txBody>
      </p:sp>
      <p:sp>
        <p:nvSpPr>
          <p:cNvPr id="885" name="Google Shape;885;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2" name="Google Shape;892;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SAY This brings us to the end of the ThinkAbout Problem Solving workshop. Let’s review.</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9" name="Google Shape;899;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SAY </a:t>
            </a:r>
            <a:endParaRPr/>
          </a:p>
          <a:p>
            <a:pPr marL="457200" lvl="0" indent="-317500" algn="l" rtl="0">
              <a:lnSpc>
                <a:spcPct val="100000"/>
              </a:lnSpc>
              <a:spcBef>
                <a:spcPts val="0"/>
              </a:spcBef>
              <a:spcAft>
                <a:spcPts val="0"/>
              </a:spcAft>
              <a:buSzPts val="1400"/>
              <a:buChar char="●"/>
            </a:pPr>
            <a:r>
              <a:rPr lang="en-US"/>
              <a:t>What We’ve Covered</a:t>
            </a:r>
            <a:endParaRPr/>
          </a:p>
          <a:p>
            <a:pPr marL="457200" lvl="0" indent="-317500" algn="l" rtl="0">
              <a:lnSpc>
                <a:spcPct val="100000"/>
              </a:lnSpc>
              <a:spcBef>
                <a:spcPts val="0"/>
              </a:spcBef>
              <a:spcAft>
                <a:spcPts val="0"/>
              </a:spcAft>
              <a:buSzPts val="1400"/>
              <a:buChar char="●"/>
            </a:pPr>
            <a:r>
              <a:rPr lang="en-US"/>
              <a:t>How We Did It</a:t>
            </a:r>
            <a:endParaRPr/>
          </a:p>
          <a:p>
            <a:pPr marL="457200" lvl="0" indent="-317500" algn="l" rtl="0">
              <a:lnSpc>
                <a:spcPct val="100000"/>
              </a:lnSpc>
              <a:spcBef>
                <a:spcPts val="0"/>
              </a:spcBef>
              <a:spcAft>
                <a:spcPts val="0"/>
              </a:spcAft>
              <a:buSzPts val="1400"/>
              <a:buChar char="●"/>
            </a:pPr>
            <a:r>
              <a:rPr lang="en-US"/>
              <a:t>Who Benefits</a:t>
            </a:r>
            <a:endParaRPr/>
          </a:p>
          <a:p>
            <a:pPr marL="457200" lvl="0" indent="-317500" algn="l" rtl="0">
              <a:lnSpc>
                <a:spcPct val="100000"/>
              </a:lnSpc>
              <a:spcBef>
                <a:spcPts val="0"/>
              </a:spcBef>
              <a:spcAft>
                <a:spcPts val="0"/>
              </a:spcAft>
              <a:buSzPts val="1400"/>
              <a:buChar char="●"/>
            </a:pPr>
            <a:r>
              <a:rPr lang="en-US"/>
              <a:t>Why Whole Brain®Thinking</a:t>
            </a:r>
            <a:endParaRPr/>
          </a:p>
          <a:p>
            <a:pPr marL="0" lvl="0" indent="0" algn="l" rtl="0">
              <a:lnSpc>
                <a:spcPct val="100000"/>
              </a:lnSpc>
              <a:spcBef>
                <a:spcPts val="0"/>
              </a:spcBef>
              <a:spcAft>
                <a:spcPts val="0"/>
              </a:spcAft>
              <a:buSzPts val="1400"/>
              <a:buNone/>
            </a:pPr>
            <a:endParaRPr/>
          </a:p>
        </p:txBody>
      </p:sp>
      <p:sp>
        <p:nvSpPr>
          <p:cNvPr id="900" name="Google Shape;900;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63</a:t>
            </a:fld>
            <a:endParaRPr sz="1200">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9" name="Google Shape;909;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910" name="Google Shape;910;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64</a:t>
            </a:fld>
            <a:endParaRPr sz="1200">
              <a:solidFill>
                <a:schemeClr val="dk1"/>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16" name="Google Shape;916;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917" name="Google Shape;917;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65</a:t>
            </a:fld>
            <a:endParaRPr sz="1200">
              <a:solidFill>
                <a:schemeClr val="dk1"/>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23" name="Google Shape;923;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29" name="Google Shape;929;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ASK Are there any questions?</a:t>
            </a:r>
            <a:endParaRPr/>
          </a:p>
        </p:txBody>
      </p:sp>
      <p:sp>
        <p:nvSpPr>
          <p:cNvPr id="935" name="Google Shape;935;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70:notes"/>
          <p:cNvSpPr>
            <a:spLocks noGrp="1" noRot="1" noChangeAspect="1"/>
          </p:cNvSpPr>
          <p:nvPr>
            <p:ph type="sldImg" idx="2"/>
          </p:nvPr>
        </p:nvSpPr>
        <p:spPr>
          <a:xfrm>
            <a:off x="1146175" y="685800"/>
            <a:ext cx="4567238" cy="34274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1" name="Google Shape;941;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Arial"/>
                <a:ea typeface="Arial"/>
                <a:cs typeface="Arial"/>
                <a:sym typeface="Arial"/>
              </a:rPr>
              <a:t>SAY Be sure to download the HBDI App from the App Store on your mobile device. You can explore your own profile,</a:t>
            </a: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a:latin typeface="Arial"/>
                <a:ea typeface="Arial"/>
                <a:cs typeface="Arial"/>
                <a:sym typeface="Arial"/>
              </a:rPr>
              <a:t>share it on social media, and make guesstimates about others’ profiles by identifying clues. </a:t>
            </a:r>
            <a:endParaRPr>
              <a:latin typeface="Arial"/>
              <a:ea typeface="Arial"/>
              <a:cs typeface="Arial"/>
              <a:sym typeface="Arial"/>
            </a:endParaRPr>
          </a:p>
        </p:txBody>
      </p:sp>
      <p:sp>
        <p:nvSpPr>
          <p:cNvPr id="942" name="Google Shape;942;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Arial"/>
                <a:ea typeface="Arial"/>
                <a:cs typeface="Arial"/>
                <a:sym typeface="Arial"/>
              </a:rPr>
              <a:t>69</a:t>
            </a:fld>
            <a:endParaRPr sz="1200">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9" name="Google Shape;33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Arial"/>
                <a:ea typeface="Arial"/>
                <a:cs typeface="Arial"/>
                <a:sym typeface="Arial"/>
              </a:rPr>
              <a:t>Note to Facilitator:</a:t>
            </a:r>
            <a:r>
              <a:rPr lang="en-US" i="1">
                <a:latin typeface="Arial"/>
                <a:ea typeface="Arial"/>
                <a:cs typeface="Arial"/>
                <a:sym typeface="Arial"/>
              </a:rPr>
              <a:t> You will want to break the large group into smaller groups for this activity. If you are meeting virtually, assign groups of 3-4 people, if meeting f2f you can assign groups by tables or another simple method.</a:t>
            </a:r>
            <a:br>
              <a:rPr lang="en-US"/>
            </a:br>
            <a:br>
              <a:rPr lang="en-US"/>
            </a:br>
            <a:r>
              <a:rPr lang="en-US" u="sng">
                <a:solidFill>
                  <a:schemeClr val="hlink"/>
                </a:solidFill>
                <a:latin typeface="Arial"/>
                <a:ea typeface="Arial"/>
                <a:cs typeface="Arial"/>
                <a:sym typeface="Arial"/>
                <a:hlinkClick r:id="rId3"/>
              </a:rPr>
              <a:t>http://insight.typepad.co.uk/lost_at_sea.pdf</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This exercise is called “Survival,” which implies of course that the goal is to survive.</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Listed, here, are the 15 items that you have near you as your ship is sinking fast. Discuss among yourselves which items would be the most valuable to take from the ship into your life raft, which you have also managed to salvage along with a box of matches. Rank them 1 to 15, with 1 being most important. I will assign you small groups to rank the items and you will have 8 minutes to complete the activity.</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ALLOW:</a:t>
            </a:r>
            <a:r>
              <a:rPr lang="en-US">
                <a:latin typeface="Arial"/>
                <a:ea typeface="Arial"/>
                <a:cs typeface="Arial"/>
                <a:sym typeface="Arial"/>
              </a:rPr>
              <a:t> The groups 8 minutes.</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ASK:</a:t>
            </a:r>
            <a:r>
              <a:rPr lang="en-US">
                <a:latin typeface="Arial"/>
                <a:ea typeface="Arial"/>
                <a:cs typeface="Arial"/>
                <a:sym typeface="Arial"/>
              </a:rPr>
              <a:t> Groups to share their lists and their reasoning.</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Before I show you the Coast Guard’s answers, let’s discuss how your groups approached the problem. What did you notice? How did your group members interact during the problem solving process?</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No matter what method was used, there are some additional factors to consider when trying to solve a problem, especially on a team.</a:t>
            </a:r>
            <a:endParaRPr>
              <a:latin typeface="Arial"/>
              <a:ea typeface="Arial"/>
              <a:cs typeface="Arial"/>
              <a:sym typeface="Arial"/>
            </a:endParaRPr>
          </a:p>
          <a:p>
            <a:pPr marL="0" lvl="0" indent="0" algn="l" rtl="0">
              <a:lnSpc>
                <a:spcPct val="100000"/>
              </a:lnSpc>
              <a:spcBef>
                <a:spcPts val="0"/>
              </a:spcBef>
              <a:spcAft>
                <a:spcPts val="0"/>
              </a:spcAft>
              <a:buSzPts val="1100"/>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Consider the Whole Brain® Model.</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40" name="Google Shape;34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2e9be66a193_0_1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8" name="Google Shape;958;g2e9be66a193_0_1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Draft: BOTPS2.2, 03-2015</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a:t>SAY Thank you for your active participation. This has been just one of the workshops in the Business of Thinking® Series.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66" name="Google Shape;966;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2e9be66a193_0_2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2" name="Google Shape;972;g2e9be66a193_0_2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9" name="Google Shape;979;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2e9be66a193_0_4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5" name="Google Shape;985;g2e9be66a193_0_4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Proxima Nova"/>
                <a:ea typeface="Proxima Nova"/>
                <a:cs typeface="Proxima Nova"/>
                <a:sym typeface="Proxima Nova"/>
              </a:rPr>
              <a:t>Insert in deck as needed.</a:t>
            </a:r>
            <a:endParaRPr/>
          </a:p>
        </p:txBody>
      </p:sp>
      <p:sp>
        <p:nvSpPr>
          <p:cNvPr id="986" name="Google Shape;986;g2e9be66a193_0_4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Proxima Nova"/>
                <a:ea typeface="Proxima Nova"/>
                <a:cs typeface="Proxima Nova"/>
                <a:sym typeface="Proxima Nova"/>
              </a:rPr>
              <a:t>74</a:t>
            </a:fld>
            <a:endParaRPr sz="1200">
              <a:solidFill>
                <a:schemeClr val="dk1"/>
              </a:solidFill>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8" name="Google Shape;3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If you recall, each of us has our preferred thinking styles. Consider your own profile. Refer to your HBDI® Profile at this time.</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100"/>
              <a:buNone/>
            </a:pPr>
            <a:r>
              <a:rPr lang="en-US" b="1">
                <a:latin typeface="Arial"/>
                <a:ea typeface="Arial"/>
                <a:cs typeface="Arial"/>
                <a:sym typeface="Arial"/>
              </a:rPr>
              <a:t>SAY:</a:t>
            </a:r>
            <a:r>
              <a:rPr lang="en-US">
                <a:latin typeface="Arial"/>
                <a:ea typeface="Arial"/>
                <a:cs typeface="Arial"/>
                <a:sym typeface="Arial"/>
              </a:rPr>
              <a:t> As you review the Whole Brain</a:t>
            </a:r>
            <a:r>
              <a:rPr lang="en-US" baseline="30000">
                <a:latin typeface="Arial"/>
                <a:ea typeface="Arial"/>
                <a:cs typeface="Arial"/>
                <a:sym typeface="Arial"/>
              </a:rPr>
              <a:t>®</a:t>
            </a:r>
            <a:r>
              <a:rPr lang="en-US">
                <a:latin typeface="Arial"/>
                <a:ea typeface="Arial"/>
                <a:cs typeface="Arial"/>
                <a:sym typeface="Arial"/>
              </a:rPr>
              <a:t> Model, and your own profile with your thinking preferences, consider where this came into play in the little problem solving exercise we just did.</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b="1">
                <a:latin typeface="Arial"/>
                <a:ea typeface="Arial"/>
                <a:cs typeface="Arial"/>
                <a:sym typeface="Arial"/>
              </a:rPr>
              <a:t>SAY:</a:t>
            </a:r>
            <a:r>
              <a:rPr lang="en-US">
                <a:latin typeface="Arial"/>
                <a:ea typeface="Arial"/>
                <a:cs typeface="Arial"/>
                <a:sym typeface="Arial"/>
              </a:rPr>
              <a:t> For example, consider the Green/B quadrant. This is referred to as the ”How” quadrant of the model. If any of you have this as your highest preferred thinking preference, it’s possible that you like to solve problems in a very orderly fashion. You may prefer a step-by-step process, a well-planned method to arrive at a solution.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49" name="Google Shape;3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b="0" i="0" u="none" strike="noStrike" cap="none">
                <a:solidFill>
                  <a:schemeClr val="dk1"/>
                </a:solidFill>
                <a:latin typeface="Arial"/>
                <a:ea typeface="Arial"/>
                <a:cs typeface="Arial"/>
                <a:sym typeface="Arial"/>
              </a:rPr>
              <a:t>8</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b="1">
                <a:latin typeface="Arial"/>
                <a:ea typeface="Arial"/>
                <a:cs typeface="Arial"/>
                <a:sym typeface="Arial"/>
              </a:rPr>
              <a:t>Note to Facilitator:</a:t>
            </a:r>
            <a:r>
              <a:rPr lang="en-US">
                <a:latin typeface="Arial"/>
                <a:ea typeface="Arial"/>
                <a:cs typeface="Arial"/>
                <a:sym typeface="Arial"/>
              </a:rPr>
              <a:t> </a:t>
            </a:r>
            <a:r>
              <a:rPr lang="en-US" i="1">
                <a:latin typeface="Arial"/>
                <a:ea typeface="Arial"/>
                <a:cs typeface="Arial"/>
                <a:sym typeface="Arial"/>
              </a:rPr>
              <a:t>If available, provide a Thinking Desk Flip for each table. Ask that someone at each table please flip to the Problem-Solving Walkaround page.</a:t>
            </a:r>
            <a:endParaRPr i="1">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a:latin typeface="Arial"/>
                <a:ea typeface="Arial"/>
                <a:cs typeface="Arial"/>
                <a:sym typeface="Arial"/>
              </a:rPr>
              <a:t>SAY:</a:t>
            </a:r>
            <a:r>
              <a:rPr lang="en-US">
                <a:latin typeface="Arial"/>
                <a:ea typeface="Arial"/>
                <a:cs typeface="Arial"/>
                <a:sym typeface="Arial"/>
              </a:rPr>
              <a:t> This Problem-Solving Walk-Around provides a clear picture of how a person’s thinking preferences may affect their method for problem solving.</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a:latin typeface="Arial"/>
                <a:ea typeface="Arial"/>
                <a:cs typeface="Arial"/>
                <a:sym typeface="Arial"/>
              </a:rPr>
              <a:t>DO: </a:t>
            </a:r>
            <a:r>
              <a:rPr lang="en-US">
                <a:latin typeface="Arial"/>
                <a:ea typeface="Arial"/>
                <a:cs typeface="Arial"/>
                <a:sym typeface="Arial"/>
              </a:rPr>
              <a:t>Briefly review the slide and discuss the various quadrants.</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a:latin typeface="Arial"/>
                <a:ea typeface="Arial"/>
                <a:cs typeface="Arial"/>
                <a:sym typeface="Arial"/>
              </a:rPr>
              <a:t>SAY:</a:t>
            </a:r>
            <a:r>
              <a:rPr lang="en-US">
                <a:latin typeface="Arial"/>
                <a:ea typeface="Arial"/>
                <a:cs typeface="Arial"/>
                <a:sym typeface="Arial"/>
              </a:rPr>
              <a:t> Take a few minutes and check the items that best reflect your preferred approach to problem solving.</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a:latin typeface="Arial"/>
                <a:ea typeface="Arial"/>
                <a:cs typeface="Arial"/>
                <a:sym typeface="Arial"/>
              </a:rPr>
              <a:t>SAY:</a:t>
            </a:r>
            <a:r>
              <a:rPr lang="en-US">
                <a:latin typeface="Arial"/>
                <a:ea typeface="Arial"/>
                <a:cs typeface="Arial"/>
                <a:sym typeface="Arial"/>
              </a:rPr>
              <a:t> Perhaps your organization uses a standard process for solving problems; but, as you can see, the team members’ preferences add other layer to that method. Let’s take a minute to consider your “survival groups” and the effect that thinking preferences had on your problem-solving task.</a:t>
            </a:r>
            <a:endParaRPr>
              <a:latin typeface="Arial"/>
              <a:ea typeface="Arial"/>
              <a:cs typeface="Arial"/>
              <a:sym typeface="Arial"/>
            </a:endParaRPr>
          </a:p>
          <a:p>
            <a:pPr marL="0" lvl="0" indent="0" algn="l" rtl="0">
              <a:lnSpc>
                <a:spcPct val="100000"/>
              </a:lnSpc>
              <a:spcBef>
                <a:spcPts val="36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360"/>
              </a:spcBef>
              <a:spcAft>
                <a:spcPts val="0"/>
              </a:spcAft>
              <a:buSzPts val="1400"/>
              <a:buNone/>
            </a:pPr>
            <a:endParaRPr>
              <a:latin typeface="Arial"/>
              <a:ea typeface="Arial"/>
              <a:cs typeface="Arial"/>
              <a:sym typeface="Arial"/>
            </a:endParaRPr>
          </a:p>
        </p:txBody>
      </p:sp>
      <p:sp>
        <p:nvSpPr>
          <p:cNvPr id="375" name="Google Shape;37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6"/>
        <p:cNvGrpSpPr/>
        <p:nvPr/>
      </p:nvGrpSpPr>
      <p:grpSpPr>
        <a:xfrm>
          <a:off x="0" y="0"/>
          <a:ext cx="0" cy="0"/>
          <a:chOff x="0" y="0"/>
          <a:chExt cx="0" cy="0"/>
        </a:xfrm>
      </p:grpSpPr>
      <p:sp>
        <p:nvSpPr>
          <p:cNvPr id="17" name="Google Shape;17;p78"/>
          <p:cNvSpPr>
            <a:spLocks noGrp="1"/>
          </p:cNvSpPr>
          <p:nvPr>
            <p:ph type="pic" idx="2"/>
          </p:nvPr>
        </p:nvSpPr>
        <p:spPr>
          <a:xfrm>
            <a:off x="0" y="53788"/>
            <a:ext cx="9144000" cy="3429000"/>
          </a:xfrm>
          <a:prstGeom prst="rect">
            <a:avLst/>
          </a:prstGeom>
          <a:noFill/>
          <a:ln>
            <a:noFill/>
          </a:ln>
        </p:spPr>
      </p:sp>
      <p:sp>
        <p:nvSpPr>
          <p:cNvPr id="18" name="Google Shape;18;p78"/>
          <p:cNvSpPr txBox="1">
            <a:spLocks noGrp="1"/>
          </p:cNvSpPr>
          <p:nvPr>
            <p:ph type="body" idx="1"/>
          </p:nvPr>
        </p:nvSpPr>
        <p:spPr>
          <a:xfrm>
            <a:off x="304800" y="3810000"/>
            <a:ext cx="8599487" cy="838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960"/>
              </a:spcBef>
              <a:spcAft>
                <a:spcPts val="0"/>
              </a:spcAft>
              <a:buClr>
                <a:srgbClr val="414042"/>
              </a:buClr>
              <a:buSzPts val="4800"/>
              <a:buFont typeface="Arial"/>
              <a:buNone/>
              <a:defRPr sz="4800" b="1" i="0" u="none" strike="noStrike" cap="none">
                <a:solidFill>
                  <a:srgbClr val="41404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9" name="Google Shape;19;p78"/>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w Pic">
  <p:cSld name="Title and Content w Pic">
    <p:spTree>
      <p:nvGrpSpPr>
        <p:cNvPr id="1" name="Shape 63"/>
        <p:cNvGrpSpPr/>
        <p:nvPr/>
      </p:nvGrpSpPr>
      <p:grpSpPr>
        <a:xfrm>
          <a:off x="0" y="0"/>
          <a:ext cx="0" cy="0"/>
          <a:chOff x="0" y="0"/>
          <a:chExt cx="0" cy="0"/>
        </a:xfrm>
      </p:grpSpPr>
      <p:sp>
        <p:nvSpPr>
          <p:cNvPr id="64" name="Google Shape;64;p91"/>
          <p:cNvSpPr txBox="1">
            <a:spLocks noGrp="1"/>
          </p:cNvSpPr>
          <p:nvPr>
            <p:ph type="title"/>
          </p:nvPr>
        </p:nvSpPr>
        <p:spPr>
          <a:xfrm>
            <a:off x="457200" y="152400"/>
            <a:ext cx="8229600" cy="845907"/>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91"/>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8300" algn="l" rtl="0">
              <a:lnSpc>
                <a:spcPct val="100000"/>
              </a:lnSpc>
              <a:spcBef>
                <a:spcPts val="3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100000"/>
              </a:lnSpc>
              <a:spcBef>
                <a:spcPts val="3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91"/>
          <p:cNvSpPr>
            <a:spLocks noGrp="1"/>
          </p:cNvSpPr>
          <p:nvPr>
            <p:ph type="pic" idx="2"/>
          </p:nvPr>
        </p:nvSpPr>
        <p:spPr>
          <a:xfrm>
            <a:off x="6705600" y="3505200"/>
            <a:ext cx="1844842" cy="2743200"/>
          </a:xfrm>
          <a:prstGeom prst="rect">
            <a:avLst/>
          </a:prstGeom>
          <a:noFill/>
          <a:ln>
            <a:noFill/>
          </a:ln>
        </p:spPr>
      </p:sp>
      <p:pic>
        <p:nvPicPr>
          <p:cNvPr id="67" name="Google Shape;67;p91"/>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no footer 1">
  <p:cSld name="Title no footer_1">
    <p:spTree>
      <p:nvGrpSpPr>
        <p:cNvPr id="1" name="Shape 68"/>
        <p:cNvGrpSpPr/>
        <p:nvPr/>
      </p:nvGrpSpPr>
      <p:grpSpPr>
        <a:xfrm>
          <a:off x="0" y="0"/>
          <a:ext cx="0" cy="0"/>
          <a:chOff x="0" y="0"/>
          <a:chExt cx="0" cy="0"/>
        </a:xfrm>
      </p:grpSpPr>
      <p:sp>
        <p:nvSpPr>
          <p:cNvPr id="69" name="Google Shape;69;g2e9be66a193_0_114"/>
          <p:cNvSpPr txBox="1">
            <a:spLocks noGrp="1"/>
          </p:cNvSpPr>
          <p:nvPr>
            <p:ph type="title"/>
          </p:nvPr>
        </p:nvSpPr>
        <p:spPr>
          <a:xfrm>
            <a:off x="457200" y="152400"/>
            <a:ext cx="8229600" cy="846000"/>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no footer">
  <p:cSld name="Title no footer">
    <p:spTree>
      <p:nvGrpSpPr>
        <p:cNvPr id="1" name="Shape 70"/>
        <p:cNvGrpSpPr/>
        <p:nvPr/>
      </p:nvGrpSpPr>
      <p:grpSpPr>
        <a:xfrm>
          <a:off x="0" y="0"/>
          <a:ext cx="0" cy="0"/>
          <a:chOff x="0" y="0"/>
          <a:chExt cx="0" cy="0"/>
        </a:xfrm>
      </p:grpSpPr>
      <p:sp>
        <p:nvSpPr>
          <p:cNvPr id="71" name="Google Shape;71;g2e9be66a193_0_107"/>
          <p:cNvSpPr txBox="1">
            <a:spLocks noGrp="1"/>
          </p:cNvSpPr>
          <p:nvPr>
            <p:ph type="title"/>
          </p:nvPr>
        </p:nvSpPr>
        <p:spPr>
          <a:xfrm>
            <a:off x="457200" y="152400"/>
            <a:ext cx="8229600" cy="846000"/>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9pPr>
          </a:lstStyle>
          <a:p>
            <a:endParaRPr/>
          </a:p>
        </p:txBody>
      </p:sp>
      <p:pic>
        <p:nvPicPr>
          <p:cNvPr id="72" name="Google Shape;72;g2e9be66a193_0_107"/>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Slide">
  <p:cSld name="Subtitle Slide">
    <p:spTree>
      <p:nvGrpSpPr>
        <p:cNvPr id="1" name="Shape 73"/>
        <p:cNvGrpSpPr/>
        <p:nvPr/>
      </p:nvGrpSpPr>
      <p:grpSpPr>
        <a:xfrm>
          <a:off x="0" y="0"/>
          <a:ext cx="0" cy="0"/>
          <a:chOff x="0" y="0"/>
          <a:chExt cx="0" cy="0"/>
        </a:xfrm>
      </p:grpSpPr>
      <p:sp>
        <p:nvSpPr>
          <p:cNvPr id="74" name="Google Shape;74;p99"/>
          <p:cNvSpPr>
            <a:spLocks noGrp="1"/>
          </p:cNvSpPr>
          <p:nvPr>
            <p:ph type="pic" idx="2"/>
          </p:nvPr>
        </p:nvSpPr>
        <p:spPr>
          <a:xfrm>
            <a:off x="2" y="53788"/>
            <a:ext cx="3792537" cy="5648325"/>
          </a:xfrm>
          <a:prstGeom prst="rect">
            <a:avLst/>
          </a:prstGeom>
          <a:noFill/>
          <a:ln>
            <a:noFill/>
          </a:ln>
        </p:spPr>
      </p:sp>
      <p:sp>
        <p:nvSpPr>
          <p:cNvPr id="75" name="Google Shape;75;p99"/>
          <p:cNvSpPr txBox="1">
            <a:spLocks noGrp="1"/>
          </p:cNvSpPr>
          <p:nvPr>
            <p:ph type="ctrTitle"/>
          </p:nvPr>
        </p:nvSpPr>
        <p:spPr>
          <a:xfrm>
            <a:off x="3962400" y="2133600"/>
            <a:ext cx="5029200" cy="1470025"/>
          </a:xfrm>
          <a:prstGeom prst="rect">
            <a:avLst/>
          </a:prstGeom>
          <a:noFill/>
          <a:ln>
            <a:noFill/>
          </a:ln>
        </p:spPr>
        <p:txBody>
          <a:bodyPr spcFirstLastPara="1" wrap="square" lIns="91400" tIns="45700" rIns="91400" bIns="45700" anchor="t" anchorCtr="0">
            <a:noAutofit/>
          </a:bodyPr>
          <a:lstStyle>
            <a:lvl1pPr marR="0" lvl="0" algn="ctr" rtl="0">
              <a:lnSpc>
                <a:spcPct val="100000"/>
              </a:lnSpc>
              <a:spcBef>
                <a:spcPts val="0"/>
              </a:spcBef>
              <a:spcAft>
                <a:spcPts val="0"/>
              </a:spcAft>
              <a:buClr>
                <a:srgbClr val="000000"/>
              </a:buClr>
              <a:buSzPts val="1400"/>
              <a:buFont typeface="Arial"/>
              <a:buNone/>
              <a:defRPr sz="40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9pPr>
          </a:lstStyle>
          <a:p>
            <a:endParaRPr/>
          </a:p>
        </p:txBody>
      </p:sp>
      <p:sp>
        <p:nvSpPr>
          <p:cNvPr id="76" name="Google Shape;76;p99"/>
          <p:cNvSpPr txBox="1">
            <a:spLocks noGrp="1"/>
          </p:cNvSpPr>
          <p:nvPr>
            <p:ph type="subTitle" idx="1"/>
          </p:nvPr>
        </p:nvSpPr>
        <p:spPr>
          <a:xfrm>
            <a:off x="3962400" y="3736975"/>
            <a:ext cx="5029200" cy="1752600"/>
          </a:xfrm>
          <a:prstGeom prst="rect">
            <a:avLst/>
          </a:prstGeom>
          <a:noFill/>
          <a:ln>
            <a:noFill/>
          </a:ln>
        </p:spPr>
        <p:txBody>
          <a:bodyPr spcFirstLastPara="1" wrap="square" lIns="91400" tIns="45700" rIns="91400" bIns="45700" anchor="t" anchorCtr="0">
            <a:noAutofit/>
          </a:bodyPr>
          <a:lstStyle>
            <a:lvl1pPr marR="0" lvl="0" algn="ctr" rtl="0">
              <a:lnSpc>
                <a:spcPct val="100000"/>
              </a:lnSpc>
              <a:spcBef>
                <a:spcPts val="640"/>
              </a:spcBef>
              <a:spcAft>
                <a:spcPts val="0"/>
              </a:spcAft>
              <a:buClr>
                <a:srgbClr val="414042"/>
              </a:buClr>
              <a:buSzPts val="3200"/>
              <a:buFont typeface="Arial"/>
              <a:buNone/>
              <a:defRPr sz="3200" b="0" i="0" u="none" strike="noStrike" cap="none">
                <a:solidFill>
                  <a:srgbClr val="414042"/>
                </a:solidFill>
                <a:latin typeface="Arial"/>
                <a:ea typeface="Arial"/>
                <a:cs typeface="Arial"/>
                <a:sym typeface="Arial"/>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77" name="Google Shape;77;p99"/>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erior Page Right_Small">
  <p:cSld name="Interior Page Right_Small">
    <p:spTree>
      <p:nvGrpSpPr>
        <p:cNvPr id="1" name="Shape 78"/>
        <p:cNvGrpSpPr/>
        <p:nvPr/>
      </p:nvGrpSpPr>
      <p:grpSpPr>
        <a:xfrm>
          <a:off x="0" y="0"/>
          <a:ext cx="0" cy="0"/>
          <a:chOff x="0" y="0"/>
          <a:chExt cx="0" cy="0"/>
        </a:xfrm>
      </p:grpSpPr>
      <p:sp>
        <p:nvSpPr>
          <p:cNvPr id="79" name="Google Shape;79;p100"/>
          <p:cNvSpPr>
            <a:spLocks noGrp="1"/>
          </p:cNvSpPr>
          <p:nvPr>
            <p:ph type="pic" idx="2"/>
          </p:nvPr>
        </p:nvSpPr>
        <p:spPr>
          <a:xfrm>
            <a:off x="20646" y="95534"/>
            <a:ext cx="4041600" cy="4133100"/>
          </a:xfrm>
          <a:prstGeom prst="rect">
            <a:avLst/>
          </a:prstGeom>
          <a:noFill/>
          <a:ln>
            <a:noFill/>
          </a:ln>
        </p:spPr>
      </p:sp>
      <p:sp>
        <p:nvSpPr>
          <p:cNvPr id="80" name="Google Shape;80;p100"/>
          <p:cNvSpPr txBox="1">
            <a:spLocks noGrp="1"/>
          </p:cNvSpPr>
          <p:nvPr>
            <p:ph type="body" idx="1"/>
          </p:nvPr>
        </p:nvSpPr>
        <p:spPr>
          <a:xfrm>
            <a:off x="4327634" y="990600"/>
            <a:ext cx="4740166" cy="5257800"/>
          </a:xfrm>
          <a:prstGeom prst="rect">
            <a:avLst/>
          </a:prstGeom>
          <a:noFill/>
          <a:ln>
            <a:noFill/>
          </a:ln>
        </p:spPr>
        <p:txBody>
          <a:bodyPr spcFirstLastPara="1" wrap="square" lIns="91400" tIns="45700" rIns="91400"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100"/>
          <p:cNvSpPr txBox="1">
            <a:spLocks noGrp="1"/>
          </p:cNvSpPr>
          <p:nvPr>
            <p:ph type="body" idx="3"/>
          </p:nvPr>
        </p:nvSpPr>
        <p:spPr>
          <a:xfrm>
            <a:off x="4307274" y="152400"/>
            <a:ext cx="4747390" cy="685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40"/>
              </a:spcBef>
              <a:spcAft>
                <a:spcPts val="0"/>
              </a:spcAft>
              <a:buClr>
                <a:srgbClr val="414042"/>
              </a:buClr>
              <a:buSzPts val="3200"/>
              <a:buFont typeface="Arial"/>
              <a:buNone/>
              <a:defRPr sz="3200" b="1" i="0" u="none" strike="noStrike" cap="none">
                <a:solidFill>
                  <a:srgbClr val="41404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2" name="Google Shape;82;p100"/>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erior Page Left_Small">
  <p:cSld name="Interior Page Left_Small">
    <p:spTree>
      <p:nvGrpSpPr>
        <p:cNvPr id="1" name="Shape 83"/>
        <p:cNvGrpSpPr/>
        <p:nvPr/>
      </p:nvGrpSpPr>
      <p:grpSpPr>
        <a:xfrm>
          <a:off x="0" y="0"/>
          <a:ext cx="0" cy="0"/>
          <a:chOff x="0" y="0"/>
          <a:chExt cx="0" cy="0"/>
        </a:xfrm>
      </p:grpSpPr>
      <p:sp>
        <p:nvSpPr>
          <p:cNvPr id="84" name="Google Shape;84;p101"/>
          <p:cNvSpPr>
            <a:spLocks noGrp="1"/>
          </p:cNvSpPr>
          <p:nvPr>
            <p:ph type="pic" idx="2"/>
          </p:nvPr>
        </p:nvSpPr>
        <p:spPr>
          <a:xfrm>
            <a:off x="5102403" y="74106"/>
            <a:ext cx="4041600" cy="4133100"/>
          </a:xfrm>
          <a:prstGeom prst="rect">
            <a:avLst/>
          </a:prstGeom>
          <a:noFill/>
          <a:ln>
            <a:noFill/>
          </a:ln>
        </p:spPr>
      </p:sp>
      <p:sp>
        <p:nvSpPr>
          <p:cNvPr id="85" name="Google Shape;85;p101"/>
          <p:cNvSpPr txBox="1">
            <a:spLocks noGrp="1"/>
          </p:cNvSpPr>
          <p:nvPr>
            <p:ph type="body" idx="1"/>
          </p:nvPr>
        </p:nvSpPr>
        <p:spPr>
          <a:xfrm>
            <a:off x="89336" y="990600"/>
            <a:ext cx="4740166" cy="5257800"/>
          </a:xfrm>
          <a:prstGeom prst="rect">
            <a:avLst/>
          </a:prstGeom>
          <a:noFill/>
          <a:ln>
            <a:noFill/>
          </a:ln>
        </p:spPr>
        <p:txBody>
          <a:bodyPr spcFirstLastPara="1" wrap="square" lIns="91400" tIns="45700" rIns="91400"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101"/>
          <p:cNvSpPr txBox="1">
            <a:spLocks noGrp="1"/>
          </p:cNvSpPr>
          <p:nvPr>
            <p:ph type="body" idx="3"/>
          </p:nvPr>
        </p:nvSpPr>
        <p:spPr>
          <a:xfrm>
            <a:off x="68976" y="152400"/>
            <a:ext cx="4747390" cy="685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40"/>
              </a:spcBef>
              <a:spcAft>
                <a:spcPts val="0"/>
              </a:spcAft>
              <a:buClr>
                <a:srgbClr val="414042"/>
              </a:buClr>
              <a:buSzPts val="3200"/>
              <a:buFont typeface="Arial"/>
              <a:buNone/>
              <a:defRPr sz="3200" b="1" i="0" u="none" strike="noStrike" cap="none">
                <a:solidFill>
                  <a:srgbClr val="41404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7" name="Google Shape;87;p101"/>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age">
  <p:cSld name="Quote Page">
    <p:spTree>
      <p:nvGrpSpPr>
        <p:cNvPr id="1" name="Shape 88"/>
        <p:cNvGrpSpPr/>
        <p:nvPr/>
      </p:nvGrpSpPr>
      <p:grpSpPr>
        <a:xfrm>
          <a:off x="0" y="0"/>
          <a:ext cx="0" cy="0"/>
          <a:chOff x="0" y="0"/>
          <a:chExt cx="0" cy="0"/>
        </a:xfrm>
      </p:grpSpPr>
      <p:sp>
        <p:nvSpPr>
          <p:cNvPr id="89" name="Google Shape;89;p102"/>
          <p:cNvSpPr>
            <a:spLocks noGrp="1"/>
          </p:cNvSpPr>
          <p:nvPr>
            <p:ph type="pic" idx="2"/>
          </p:nvPr>
        </p:nvSpPr>
        <p:spPr>
          <a:xfrm>
            <a:off x="0" y="74338"/>
            <a:ext cx="9144000" cy="3858900"/>
          </a:xfrm>
          <a:prstGeom prst="rect">
            <a:avLst/>
          </a:prstGeom>
          <a:noFill/>
          <a:ln>
            <a:noFill/>
          </a:ln>
        </p:spPr>
      </p:sp>
      <p:sp>
        <p:nvSpPr>
          <p:cNvPr id="90" name="Google Shape;90;p102"/>
          <p:cNvSpPr txBox="1">
            <a:spLocks noGrp="1"/>
          </p:cNvSpPr>
          <p:nvPr>
            <p:ph type="body" idx="1"/>
          </p:nvPr>
        </p:nvSpPr>
        <p:spPr>
          <a:xfrm>
            <a:off x="272257" y="4114800"/>
            <a:ext cx="8599487" cy="838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720"/>
              </a:spcBef>
              <a:spcAft>
                <a:spcPts val="0"/>
              </a:spcAft>
              <a:buClr>
                <a:srgbClr val="414042"/>
              </a:buClr>
              <a:buSzPts val="3600"/>
              <a:buFont typeface="Arial"/>
              <a:buNone/>
              <a:defRPr sz="3600" b="1" i="0" u="none" strike="noStrike" cap="none">
                <a:solidFill>
                  <a:srgbClr val="41404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1" name="Google Shape;91;p102"/>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xercise">
  <p:cSld name="Exercise">
    <p:spTree>
      <p:nvGrpSpPr>
        <p:cNvPr id="1" name="Shape 92"/>
        <p:cNvGrpSpPr/>
        <p:nvPr/>
      </p:nvGrpSpPr>
      <p:grpSpPr>
        <a:xfrm>
          <a:off x="0" y="0"/>
          <a:ext cx="0" cy="0"/>
          <a:chOff x="0" y="0"/>
          <a:chExt cx="0" cy="0"/>
        </a:xfrm>
      </p:grpSpPr>
      <p:sp>
        <p:nvSpPr>
          <p:cNvPr id="93" name="Google Shape;93;p103"/>
          <p:cNvSpPr>
            <a:spLocks noGrp="1"/>
          </p:cNvSpPr>
          <p:nvPr>
            <p:ph type="pic" idx="2"/>
          </p:nvPr>
        </p:nvSpPr>
        <p:spPr>
          <a:xfrm>
            <a:off x="0" y="84638"/>
            <a:ext cx="2395800" cy="1828800"/>
          </a:xfrm>
          <a:prstGeom prst="rect">
            <a:avLst/>
          </a:prstGeom>
          <a:noFill/>
          <a:ln>
            <a:noFill/>
          </a:ln>
        </p:spPr>
      </p:sp>
      <p:sp>
        <p:nvSpPr>
          <p:cNvPr id="94" name="Google Shape;94;p103"/>
          <p:cNvSpPr txBox="1">
            <a:spLocks noGrp="1"/>
          </p:cNvSpPr>
          <p:nvPr>
            <p:ph type="body" idx="1"/>
          </p:nvPr>
        </p:nvSpPr>
        <p:spPr>
          <a:xfrm>
            <a:off x="2575034" y="990600"/>
            <a:ext cx="6477000" cy="5257800"/>
          </a:xfrm>
          <a:prstGeom prst="rect">
            <a:avLst/>
          </a:prstGeom>
          <a:noFill/>
          <a:ln>
            <a:noFill/>
          </a:ln>
        </p:spPr>
        <p:txBody>
          <a:bodyPr spcFirstLastPara="1" wrap="square" lIns="91400" tIns="45700" rIns="91400"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AutoNum type="arabicPeriod"/>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AutoNum type="alphaLcPeriod"/>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103"/>
          <p:cNvSpPr txBox="1">
            <a:spLocks noGrp="1"/>
          </p:cNvSpPr>
          <p:nvPr>
            <p:ph type="body" idx="3"/>
          </p:nvPr>
        </p:nvSpPr>
        <p:spPr>
          <a:xfrm>
            <a:off x="2552026" y="152400"/>
            <a:ext cx="6486871" cy="685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40"/>
              </a:spcBef>
              <a:spcAft>
                <a:spcPts val="0"/>
              </a:spcAft>
              <a:buClr>
                <a:srgbClr val="414042"/>
              </a:buClr>
              <a:buSzPts val="3200"/>
              <a:buFont typeface="Arial"/>
              <a:buNone/>
              <a:defRPr sz="3200" b="1" i="0" u="none" strike="noStrike" cap="none">
                <a:solidFill>
                  <a:srgbClr val="41404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6" name="Google Shape;96;p103"/>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5_Title and Walk-Around 1">
  <p:cSld name="5_Title and Walk-Around 1">
    <p:spTree>
      <p:nvGrpSpPr>
        <p:cNvPr id="1" name="Shape 97"/>
        <p:cNvGrpSpPr/>
        <p:nvPr/>
      </p:nvGrpSpPr>
      <p:grpSpPr>
        <a:xfrm>
          <a:off x="0" y="0"/>
          <a:ext cx="0" cy="0"/>
          <a:chOff x="0" y="0"/>
          <a:chExt cx="0" cy="0"/>
        </a:xfrm>
      </p:grpSpPr>
      <p:grpSp>
        <p:nvGrpSpPr>
          <p:cNvPr id="98" name="Google Shape;98;p105"/>
          <p:cNvGrpSpPr/>
          <p:nvPr/>
        </p:nvGrpSpPr>
        <p:grpSpPr>
          <a:xfrm>
            <a:off x="2489200" y="1358900"/>
            <a:ext cx="4138613" cy="4122738"/>
            <a:chOff x="-1740513" y="1601527"/>
            <a:chExt cx="4138613" cy="4122738"/>
          </a:xfrm>
        </p:grpSpPr>
        <p:sp>
          <p:nvSpPr>
            <p:cNvPr id="99" name="Google Shape;99;p105"/>
            <p:cNvSpPr/>
            <p:nvPr/>
          </p:nvSpPr>
          <p:spPr>
            <a:xfrm>
              <a:off x="386737" y="3716077"/>
              <a:ext cx="2011363" cy="2008188"/>
            </a:xfrm>
            <a:custGeom>
              <a:avLst/>
              <a:gdLst/>
              <a:ahLst/>
              <a:cxnLst/>
              <a:rect l="l" t="t" r="r" b="b"/>
              <a:pathLst>
                <a:path w="1270" h="1269" extrusionOk="0">
                  <a:moveTo>
                    <a:pt x="0" y="0"/>
                  </a:moveTo>
                  <a:lnTo>
                    <a:pt x="1270" y="0"/>
                  </a:lnTo>
                  <a:lnTo>
                    <a:pt x="1268" y="66"/>
                  </a:lnTo>
                  <a:lnTo>
                    <a:pt x="1263" y="130"/>
                  </a:lnTo>
                  <a:lnTo>
                    <a:pt x="1256" y="193"/>
                  </a:lnTo>
                  <a:lnTo>
                    <a:pt x="1245" y="255"/>
                  </a:lnTo>
                  <a:lnTo>
                    <a:pt x="1230" y="317"/>
                  </a:lnTo>
                  <a:lnTo>
                    <a:pt x="1212" y="378"/>
                  </a:lnTo>
                  <a:lnTo>
                    <a:pt x="1192" y="436"/>
                  </a:lnTo>
                  <a:lnTo>
                    <a:pt x="1170" y="493"/>
                  </a:lnTo>
                  <a:lnTo>
                    <a:pt x="1144" y="549"/>
                  </a:lnTo>
                  <a:lnTo>
                    <a:pt x="1115" y="604"/>
                  </a:lnTo>
                  <a:lnTo>
                    <a:pt x="1084" y="657"/>
                  </a:lnTo>
                  <a:lnTo>
                    <a:pt x="1051" y="709"/>
                  </a:lnTo>
                  <a:lnTo>
                    <a:pt x="1017" y="759"/>
                  </a:lnTo>
                  <a:lnTo>
                    <a:pt x="978" y="806"/>
                  </a:lnTo>
                  <a:lnTo>
                    <a:pt x="938" y="852"/>
                  </a:lnTo>
                  <a:lnTo>
                    <a:pt x="896" y="897"/>
                  </a:lnTo>
                  <a:lnTo>
                    <a:pt x="852" y="939"/>
                  </a:lnTo>
                  <a:lnTo>
                    <a:pt x="807" y="979"/>
                  </a:lnTo>
                  <a:lnTo>
                    <a:pt x="758" y="1016"/>
                  </a:lnTo>
                  <a:lnTo>
                    <a:pt x="708" y="1052"/>
                  </a:lnTo>
                  <a:lnTo>
                    <a:pt x="657" y="1085"/>
                  </a:lnTo>
                  <a:lnTo>
                    <a:pt x="604" y="1116"/>
                  </a:lnTo>
                  <a:lnTo>
                    <a:pt x="550" y="1143"/>
                  </a:lnTo>
                  <a:lnTo>
                    <a:pt x="493" y="1169"/>
                  </a:lnTo>
                  <a:lnTo>
                    <a:pt x="435" y="1193"/>
                  </a:lnTo>
                  <a:lnTo>
                    <a:pt x="376" y="1213"/>
                  </a:lnTo>
                  <a:lnTo>
                    <a:pt x="316" y="1229"/>
                  </a:lnTo>
                  <a:lnTo>
                    <a:pt x="254" y="1244"/>
                  </a:lnTo>
                  <a:lnTo>
                    <a:pt x="192" y="1255"/>
                  </a:lnTo>
                  <a:lnTo>
                    <a:pt x="130" y="1264"/>
                  </a:lnTo>
                  <a:lnTo>
                    <a:pt x="64" y="1267"/>
                  </a:lnTo>
                  <a:lnTo>
                    <a:pt x="0" y="1269"/>
                  </a:lnTo>
                  <a:lnTo>
                    <a:pt x="0" y="0"/>
                  </a:lnTo>
                  <a:close/>
                </a:path>
              </a:pathLst>
            </a:custGeom>
            <a:solidFill>
              <a:srgbClr val="ED0224"/>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0" name="Google Shape;100;p105"/>
            <p:cNvSpPr/>
            <p:nvPr/>
          </p:nvSpPr>
          <p:spPr>
            <a:xfrm>
              <a:off x="386737" y="1601527"/>
              <a:ext cx="2011363" cy="2008188"/>
            </a:xfrm>
            <a:custGeom>
              <a:avLst/>
              <a:gdLst/>
              <a:ahLst/>
              <a:cxnLst/>
              <a:rect l="l" t="t" r="r" b="b"/>
              <a:pathLst>
                <a:path w="1270" h="1269" extrusionOk="0">
                  <a:moveTo>
                    <a:pt x="0" y="1269"/>
                  </a:moveTo>
                  <a:lnTo>
                    <a:pt x="1270" y="1269"/>
                  </a:lnTo>
                  <a:lnTo>
                    <a:pt x="1268" y="1203"/>
                  </a:lnTo>
                  <a:lnTo>
                    <a:pt x="1265" y="1139"/>
                  </a:lnTo>
                  <a:lnTo>
                    <a:pt x="1256" y="1076"/>
                  </a:lnTo>
                  <a:lnTo>
                    <a:pt x="1245" y="1014"/>
                  </a:lnTo>
                  <a:lnTo>
                    <a:pt x="1230" y="952"/>
                  </a:lnTo>
                  <a:lnTo>
                    <a:pt x="1214" y="891"/>
                  </a:lnTo>
                  <a:lnTo>
                    <a:pt x="1194" y="833"/>
                  </a:lnTo>
                  <a:lnTo>
                    <a:pt x="1170" y="776"/>
                  </a:lnTo>
                  <a:lnTo>
                    <a:pt x="1144" y="720"/>
                  </a:lnTo>
                  <a:lnTo>
                    <a:pt x="1117" y="665"/>
                  </a:lnTo>
                  <a:lnTo>
                    <a:pt x="1086" y="612"/>
                  </a:lnTo>
                  <a:lnTo>
                    <a:pt x="1053" y="560"/>
                  </a:lnTo>
                  <a:lnTo>
                    <a:pt x="1017" y="510"/>
                  </a:lnTo>
                  <a:lnTo>
                    <a:pt x="980" y="463"/>
                  </a:lnTo>
                  <a:lnTo>
                    <a:pt x="940" y="417"/>
                  </a:lnTo>
                  <a:lnTo>
                    <a:pt x="898" y="372"/>
                  </a:lnTo>
                  <a:lnTo>
                    <a:pt x="852" y="330"/>
                  </a:lnTo>
                  <a:lnTo>
                    <a:pt x="807" y="290"/>
                  </a:lnTo>
                  <a:lnTo>
                    <a:pt x="759" y="253"/>
                  </a:lnTo>
                  <a:lnTo>
                    <a:pt x="710" y="217"/>
                  </a:lnTo>
                  <a:lnTo>
                    <a:pt x="657" y="184"/>
                  </a:lnTo>
                  <a:lnTo>
                    <a:pt x="604" y="153"/>
                  </a:lnTo>
                  <a:lnTo>
                    <a:pt x="550" y="126"/>
                  </a:lnTo>
                  <a:lnTo>
                    <a:pt x="493" y="100"/>
                  </a:lnTo>
                  <a:lnTo>
                    <a:pt x="436" y="76"/>
                  </a:lnTo>
                  <a:lnTo>
                    <a:pt x="378" y="56"/>
                  </a:lnTo>
                  <a:lnTo>
                    <a:pt x="318" y="40"/>
                  </a:lnTo>
                  <a:lnTo>
                    <a:pt x="256" y="25"/>
                  </a:lnTo>
                  <a:lnTo>
                    <a:pt x="194" y="14"/>
                  </a:lnTo>
                  <a:lnTo>
                    <a:pt x="130" y="5"/>
                  </a:lnTo>
                  <a:lnTo>
                    <a:pt x="66" y="2"/>
                  </a:lnTo>
                  <a:lnTo>
                    <a:pt x="0" y="0"/>
                  </a:lnTo>
                  <a:lnTo>
                    <a:pt x="0" y="1269"/>
                  </a:lnTo>
                  <a:close/>
                </a:path>
              </a:pathLst>
            </a:custGeom>
            <a:solidFill>
              <a:srgbClr val="FFF100"/>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1" name="Google Shape;101;p105"/>
            <p:cNvSpPr/>
            <p:nvPr/>
          </p:nvSpPr>
          <p:spPr>
            <a:xfrm>
              <a:off x="-1740513" y="3716077"/>
              <a:ext cx="2011363" cy="2008188"/>
            </a:xfrm>
            <a:custGeom>
              <a:avLst/>
              <a:gdLst/>
              <a:ahLst/>
              <a:cxnLst/>
              <a:rect l="l" t="t" r="r" b="b"/>
              <a:pathLst>
                <a:path w="1270" h="1269" extrusionOk="0">
                  <a:moveTo>
                    <a:pt x="1270" y="0"/>
                  </a:moveTo>
                  <a:lnTo>
                    <a:pt x="0" y="0"/>
                  </a:lnTo>
                  <a:lnTo>
                    <a:pt x="2" y="66"/>
                  </a:lnTo>
                  <a:lnTo>
                    <a:pt x="5" y="130"/>
                  </a:lnTo>
                  <a:lnTo>
                    <a:pt x="14" y="193"/>
                  </a:lnTo>
                  <a:lnTo>
                    <a:pt x="25" y="255"/>
                  </a:lnTo>
                  <a:lnTo>
                    <a:pt x="40" y="317"/>
                  </a:lnTo>
                  <a:lnTo>
                    <a:pt x="56" y="378"/>
                  </a:lnTo>
                  <a:lnTo>
                    <a:pt x="76" y="436"/>
                  </a:lnTo>
                  <a:lnTo>
                    <a:pt x="100" y="493"/>
                  </a:lnTo>
                  <a:lnTo>
                    <a:pt x="126" y="549"/>
                  </a:lnTo>
                  <a:lnTo>
                    <a:pt x="153" y="604"/>
                  </a:lnTo>
                  <a:lnTo>
                    <a:pt x="184" y="657"/>
                  </a:lnTo>
                  <a:lnTo>
                    <a:pt x="217" y="709"/>
                  </a:lnTo>
                  <a:lnTo>
                    <a:pt x="253" y="759"/>
                  </a:lnTo>
                  <a:lnTo>
                    <a:pt x="290" y="806"/>
                  </a:lnTo>
                  <a:lnTo>
                    <a:pt x="330" y="852"/>
                  </a:lnTo>
                  <a:lnTo>
                    <a:pt x="372" y="897"/>
                  </a:lnTo>
                  <a:lnTo>
                    <a:pt x="418" y="939"/>
                  </a:lnTo>
                  <a:lnTo>
                    <a:pt x="463" y="979"/>
                  </a:lnTo>
                  <a:lnTo>
                    <a:pt x="511" y="1016"/>
                  </a:lnTo>
                  <a:lnTo>
                    <a:pt x="560" y="1052"/>
                  </a:lnTo>
                  <a:lnTo>
                    <a:pt x="613" y="1085"/>
                  </a:lnTo>
                  <a:lnTo>
                    <a:pt x="666" y="1116"/>
                  </a:lnTo>
                  <a:lnTo>
                    <a:pt x="720" y="1143"/>
                  </a:lnTo>
                  <a:lnTo>
                    <a:pt x="777" y="1169"/>
                  </a:lnTo>
                  <a:lnTo>
                    <a:pt x="834" y="1193"/>
                  </a:lnTo>
                  <a:lnTo>
                    <a:pt x="892" y="1213"/>
                  </a:lnTo>
                  <a:lnTo>
                    <a:pt x="952" y="1229"/>
                  </a:lnTo>
                  <a:lnTo>
                    <a:pt x="1014" y="1244"/>
                  </a:lnTo>
                  <a:lnTo>
                    <a:pt x="1076" y="1255"/>
                  </a:lnTo>
                  <a:lnTo>
                    <a:pt x="1140" y="1264"/>
                  </a:lnTo>
                  <a:lnTo>
                    <a:pt x="1204" y="1267"/>
                  </a:lnTo>
                  <a:lnTo>
                    <a:pt x="1270" y="1269"/>
                  </a:lnTo>
                  <a:lnTo>
                    <a:pt x="1270" y="0"/>
                  </a:lnTo>
                  <a:close/>
                </a:path>
              </a:pathLst>
            </a:custGeom>
            <a:solidFill>
              <a:srgbClr val="00B04C"/>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02" name="Google Shape;102;p105"/>
            <p:cNvSpPr/>
            <p:nvPr/>
          </p:nvSpPr>
          <p:spPr>
            <a:xfrm>
              <a:off x="-1740513" y="1601527"/>
              <a:ext cx="2011363" cy="2008188"/>
            </a:xfrm>
            <a:custGeom>
              <a:avLst/>
              <a:gdLst/>
              <a:ahLst/>
              <a:cxnLst/>
              <a:rect l="l" t="t" r="r" b="b"/>
              <a:pathLst>
                <a:path w="1270" h="1269" extrusionOk="0">
                  <a:moveTo>
                    <a:pt x="1270" y="1269"/>
                  </a:moveTo>
                  <a:lnTo>
                    <a:pt x="0" y="1269"/>
                  </a:lnTo>
                  <a:lnTo>
                    <a:pt x="2" y="1203"/>
                  </a:lnTo>
                  <a:lnTo>
                    <a:pt x="7" y="1139"/>
                  </a:lnTo>
                  <a:lnTo>
                    <a:pt x="14" y="1076"/>
                  </a:lnTo>
                  <a:lnTo>
                    <a:pt x="25" y="1014"/>
                  </a:lnTo>
                  <a:lnTo>
                    <a:pt x="40" y="952"/>
                  </a:lnTo>
                  <a:lnTo>
                    <a:pt x="56" y="891"/>
                  </a:lnTo>
                  <a:lnTo>
                    <a:pt x="76" y="833"/>
                  </a:lnTo>
                  <a:lnTo>
                    <a:pt x="100" y="776"/>
                  </a:lnTo>
                  <a:lnTo>
                    <a:pt x="126" y="720"/>
                  </a:lnTo>
                  <a:lnTo>
                    <a:pt x="153" y="665"/>
                  </a:lnTo>
                  <a:lnTo>
                    <a:pt x="184" y="612"/>
                  </a:lnTo>
                  <a:lnTo>
                    <a:pt x="217" y="560"/>
                  </a:lnTo>
                  <a:lnTo>
                    <a:pt x="253" y="510"/>
                  </a:lnTo>
                  <a:lnTo>
                    <a:pt x="292" y="463"/>
                  </a:lnTo>
                  <a:lnTo>
                    <a:pt x="332" y="417"/>
                  </a:lnTo>
                  <a:lnTo>
                    <a:pt x="374" y="372"/>
                  </a:lnTo>
                  <a:lnTo>
                    <a:pt x="418" y="330"/>
                  </a:lnTo>
                  <a:lnTo>
                    <a:pt x="463" y="290"/>
                  </a:lnTo>
                  <a:lnTo>
                    <a:pt x="511" y="253"/>
                  </a:lnTo>
                  <a:lnTo>
                    <a:pt x="562" y="217"/>
                  </a:lnTo>
                  <a:lnTo>
                    <a:pt x="613" y="184"/>
                  </a:lnTo>
                  <a:lnTo>
                    <a:pt x="666" y="153"/>
                  </a:lnTo>
                  <a:lnTo>
                    <a:pt x="720" y="126"/>
                  </a:lnTo>
                  <a:lnTo>
                    <a:pt x="777" y="100"/>
                  </a:lnTo>
                  <a:lnTo>
                    <a:pt x="835" y="76"/>
                  </a:lnTo>
                  <a:lnTo>
                    <a:pt x="894" y="56"/>
                  </a:lnTo>
                  <a:lnTo>
                    <a:pt x="954" y="40"/>
                  </a:lnTo>
                  <a:lnTo>
                    <a:pt x="1014" y="25"/>
                  </a:lnTo>
                  <a:lnTo>
                    <a:pt x="1076" y="14"/>
                  </a:lnTo>
                  <a:lnTo>
                    <a:pt x="1140" y="5"/>
                  </a:lnTo>
                  <a:lnTo>
                    <a:pt x="1204" y="2"/>
                  </a:lnTo>
                  <a:lnTo>
                    <a:pt x="1270" y="0"/>
                  </a:lnTo>
                  <a:lnTo>
                    <a:pt x="1270" y="1269"/>
                  </a:lnTo>
                  <a:close/>
                </a:path>
              </a:pathLst>
            </a:custGeom>
            <a:solidFill>
              <a:srgbClr val="00ADEE"/>
            </a:solid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103" name="Google Shape;103;p105"/>
          <p:cNvSpPr txBox="1"/>
          <p:nvPr/>
        </p:nvSpPr>
        <p:spPr>
          <a:xfrm>
            <a:off x="2524125" y="1338263"/>
            <a:ext cx="495300" cy="55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ADEE"/>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04" name="Google Shape;104;p105"/>
          <p:cNvSpPr txBox="1"/>
          <p:nvPr/>
        </p:nvSpPr>
        <p:spPr>
          <a:xfrm>
            <a:off x="2559050" y="5027613"/>
            <a:ext cx="496888" cy="5635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B04C"/>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05" name="Google Shape;105;p105"/>
          <p:cNvSpPr txBox="1"/>
          <p:nvPr/>
        </p:nvSpPr>
        <p:spPr>
          <a:xfrm>
            <a:off x="6064250" y="1346200"/>
            <a:ext cx="493713" cy="55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1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06" name="Google Shape;106;p105"/>
          <p:cNvSpPr txBox="1"/>
          <p:nvPr/>
        </p:nvSpPr>
        <p:spPr>
          <a:xfrm>
            <a:off x="6081713" y="4940300"/>
            <a:ext cx="493712" cy="55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ED0224"/>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07" name="Google Shape;107;p105"/>
          <p:cNvSpPr/>
          <p:nvPr/>
        </p:nvSpPr>
        <p:spPr>
          <a:xfrm>
            <a:off x="1558925" y="6577013"/>
            <a:ext cx="6043500" cy="190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414042"/>
                </a:solidFill>
                <a:latin typeface="Arial"/>
                <a:ea typeface="Arial"/>
                <a:cs typeface="Arial"/>
                <a:sym typeface="Arial"/>
              </a:rPr>
              <a:t>The four-color, four-quadrant graphic and Whole Brain</a:t>
            </a:r>
            <a:r>
              <a:rPr lang="en-US" sz="700" b="0" i="0" u="none" strike="noStrike" cap="none" baseline="30000">
                <a:solidFill>
                  <a:srgbClr val="414042"/>
                </a:solidFill>
                <a:latin typeface="Arial"/>
                <a:ea typeface="Arial"/>
                <a:cs typeface="Arial"/>
                <a:sym typeface="Arial"/>
              </a:rPr>
              <a:t>®</a:t>
            </a:r>
            <a:r>
              <a:rPr lang="en-US" sz="700" b="0" i="0" u="none" strike="noStrike" cap="none">
                <a:solidFill>
                  <a:srgbClr val="414042"/>
                </a:solidFill>
                <a:latin typeface="Arial"/>
                <a:ea typeface="Arial"/>
                <a:cs typeface="Arial"/>
                <a:sym typeface="Arial"/>
              </a:rPr>
              <a:t> are registered trademarks of Herrmann Global, LLC. </a:t>
            </a:r>
            <a:endParaRPr sz="700" b="0" i="0" u="none" strike="noStrike" cap="none">
              <a:solidFill>
                <a:srgbClr val="414042"/>
              </a:solidFill>
              <a:latin typeface="Arial"/>
              <a:ea typeface="Arial"/>
              <a:cs typeface="Arial"/>
              <a:sym typeface="Arial"/>
            </a:endParaRPr>
          </a:p>
        </p:txBody>
      </p:sp>
      <p:sp>
        <p:nvSpPr>
          <p:cNvPr id="108" name="Google Shape;108;p105"/>
          <p:cNvSpPr txBox="1">
            <a:spLocks noGrp="1"/>
          </p:cNvSpPr>
          <p:nvPr>
            <p:ph type="title"/>
          </p:nvPr>
        </p:nvSpPr>
        <p:spPr>
          <a:xfrm>
            <a:off x="457200" y="152400"/>
            <a:ext cx="8229600" cy="845907"/>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9pPr>
          </a:lstStyle>
          <a:p>
            <a:endParaRPr/>
          </a:p>
        </p:txBody>
      </p:sp>
      <p:pic>
        <p:nvPicPr>
          <p:cNvPr id="109" name="Google Shape;109;p105"/>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Title and Walk-Around 1">
  <p:cSld name="6_Title and Walk-Around 1">
    <p:spTree>
      <p:nvGrpSpPr>
        <p:cNvPr id="1" name="Shape 110"/>
        <p:cNvGrpSpPr/>
        <p:nvPr/>
      </p:nvGrpSpPr>
      <p:grpSpPr>
        <a:xfrm>
          <a:off x="0" y="0"/>
          <a:ext cx="0" cy="0"/>
          <a:chOff x="0" y="0"/>
          <a:chExt cx="0" cy="0"/>
        </a:xfrm>
      </p:grpSpPr>
      <p:sp>
        <p:nvSpPr>
          <p:cNvPr id="111" name="Google Shape;111;p106"/>
          <p:cNvSpPr txBox="1"/>
          <p:nvPr/>
        </p:nvSpPr>
        <p:spPr>
          <a:xfrm>
            <a:off x="1706563" y="1027113"/>
            <a:ext cx="441325" cy="4984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B2EE"/>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12" name="Google Shape;112;p106"/>
          <p:cNvSpPr txBox="1"/>
          <p:nvPr/>
        </p:nvSpPr>
        <p:spPr>
          <a:xfrm>
            <a:off x="1755775" y="5815013"/>
            <a:ext cx="444500" cy="5048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B04C"/>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13" name="Google Shape;113;p106"/>
          <p:cNvSpPr txBox="1"/>
          <p:nvPr/>
        </p:nvSpPr>
        <p:spPr>
          <a:xfrm>
            <a:off x="6954838" y="1039813"/>
            <a:ext cx="442912" cy="4984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1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14" name="Google Shape;114;p106"/>
          <p:cNvSpPr txBox="1"/>
          <p:nvPr/>
        </p:nvSpPr>
        <p:spPr>
          <a:xfrm>
            <a:off x="6981825" y="5746750"/>
            <a:ext cx="441325" cy="500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ED1C24"/>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15" name="Google Shape;115;p106"/>
          <p:cNvSpPr/>
          <p:nvPr/>
        </p:nvSpPr>
        <p:spPr>
          <a:xfrm>
            <a:off x="4633913" y="3625850"/>
            <a:ext cx="2566987" cy="2565400"/>
          </a:xfrm>
          <a:custGeom>
            <a:avLst/>
            <a:gdLst/>
            <a:ahLst/>
            <a:cxnLst/>
            <a:rect l="l" t="t" r="r" b="b"/>
            <a:pathLst>
              <a:path w="1060" h="1059" extrusionOk="0">
                <a:moveTo>
                  <a:pt x="0" y="0"/>
                </a:moveTo>
                <a:lnTo>
                  <a:pt x="1060" y="0"/>
                </a:lnTo>
                <a:lnTo>
                  <a:pt x="1060" y="27"/>
                </a:lnTo>
                <a:lnTo>
                  <a:pt x="1059" y="54"/>
                </a:lnTo>
                <a:lnTo>
                  <a:pt x="1057" y="81"/>
                </a:lnTo>
                <a:lnTo>
                  <a:pt x="1055" y="107"/>
                </a:lnTo>
                <a:lnTo>
                  <a:pt x="1051" y="134"/>
                </a:lnTo>
                <a:lnTo>
                  <a:pt x="1048" y="160"/>
                </a:lnTo>
                <a:lnTo>
                  <a:pt x="1043" y="186"/>
                </a:lnTo>
                <a:lnTo>
                  <a:pt x="1038" y="212"/>
                </a:lnTo>
                <a:lnTo>
                  <a:pt x="1033" y="238"/>
                </a:lnTo>
                <a:lnTo>
                  <a:pt x="1027" y="264"/>
                </a:lnTo>
                <a:lnTo>
                  <a:pt x="1020" y="289"/>
                </a:lnTo>
                <a:lnTo>
                  <a:pt x="1013" y="313"/>
                </a:lnTo>
                <a:lnTo>
                  <a:pt x="1004" y="338"/>
                </a:lnTo>
                <a:lnTo>
                  <a:pt x="996" y="363"/>
                </a:lnTo>
                <a:lnTo>
                  <a:pt x="987" y="388"/>
                </a:lnTo>
                <a:lnTo>
                  <a:pt x="977" y="411"/>
                </a:lnTo>
                <a:lnTo>
                  <a:pt x="966" y="435"/>
                </a:lnTo>
                <a:lnTo>
                  <a:pt x="956" y="459"/>
                </a:lnTo>
                <a:lnTo>
                  <a:pt x="944" y="481"/>
                </a:lnTo>
                <a:lnTo>
                  <a:pt x="932" y="503"/>
                </a:lnTo>
                <a:lnTo>
                  <a:pt x="919" y="526"/>
                </a:lnTo>
                <a:lnTo>
                  <a:pt x="906" y="548"/>
                </a:lnTo>
                <a:lnTo>
                  <a:pt x="892" y="569"/>
                </a:lnTo>
                <a:lnTo>
                  <a:pt x="879" y="591"/>
                </a:lnTo>
                <a:lnTo>
                  <a:pt x="864" y="612"/>
                </a:lnTo>
                <a:lnTo>
                  <a:pt x="848" y="633"/>
                </a:lnTo>
                <a:lnTo>
                  <a:pt x="833" y="653"/>
                </a:lnTo>
                <a:lnTo>
                  <a:pt x="818" y="673"/>
                </a:lnTo>
                <a:lnTo>
                  <a:pt x="801" y="692"/>
                </a:lnTo>
                <a:lnTo>
                  <a:pt x="784" y="711"/>
                </a:lnTo>
                <a:lnTo>
                  <a:pt x="767" y="730"/>
                </a:lnTo>
                <a:lnTo>
                  <a:pt x="749" y="748"/>
                </a:lnTo>
                <a:lnTo>
                  <a:pt x="730" y="765"/>
                </a:lnTo>
                <a:lnTo>
                  <a:pt x="712" y="783"/>
                </a:lnTo>
                <a:lnTo>
                  <a:pt x="693" y="801"/>
                </a:lnTo>
                <a:lnTo>
                  <a:pt x="674" y="816"/>
                </a:lnTo>
                <a:lnTo>
                  <a:pt x="654" y="832"/>
                </a:lnTo>
                <a:lnTo>
                  <a:pt x="634" y="848"/>
                </a:lnTo>
                <a:lnTo>
                  <a:pt x="612" y="863"/>
                </a:lnTo>
                <a:lnTo>
                  <a:pt x="592" y="877"/>
                </a:lnTo>
                <a:lnTo>
                  <a:pt x="571" y="891"/>
                </a:lnTo>
                <a:lnTo>
                  <a:pt x="549" y="906"/>
                </a:lnTo>
                <a:lnTo>
                  <a:pt x="526" y="919"/>
                </a:lnTo>
                <a:lnTo>
                  <a:pt x="505" y="930"/>
                </a:lnTo>
                <a:lnTo>
                  <a:pt x="481" y="942"/>
                </a:lnTo>
                <a:lnTo>
                  <a:pt x="459" y="954"/>
                </a:lnTo>
                <a:lnTo>
                  <a:pt x="435" y="965"/>
                </a:lnTo>
                <a:lnTo>
                  <a:pt x="412" y="975"/>
                </a:lnTo>
                <a:lnTo>
                  <a:pt x="388" y="986"/>
                </a:lnTo>
                <a:lnTo>
                  <a:pt x="363" y="994"/>
                </a:lnTo>
                <a:lnTo>
                  <a:pt x="338" y="1003"/>
                </a:lnTo>
                <a:lnTo>
                  <a:pt x="314" y="1012"/>
                </a:lnTo>
                <a:lnTo>
                  <a:pt x="289" y="1019"/>
                </a:lnTo>
                <a:lnTo>
                  <a:pt x="264" y="1026"/>
                </a:lnTo>
                <a:lnTo>
                  <a:pt x="238" y="1032"/>
                </a:lnTo>
                <a:lnTo>
                  <a:pt x="212" y="1038"/>
                </a:lnTo>
                <a:lnTo>
                  <a:pt x="186" y="1042"/>
                </a:lnTo>
                <a:lnTo>
                  <a:pt x="160" y="1047"/>
                </a:lnTo>
                <a:lnTo>
                  <a:pt x="134" y="1051"/>
                </a:lnTo>
                <a:lnTo>
                  <a:pt x="107" y="1053"/>
                </a:lnTo>
                <a:lnTo>
                  <a:pt x="81" y="1055"/>
                </a:lnTo>
                <a:lnTo>
                  <a:pt x="54" y="1058"/>
                </a:lnTo>
                <a:lnTo>
                  <a:pt x="27" y="1059"/>
                </a:lnTo>
                <a:lnTo>
                  <a:pt x="0" y="1059"/>
                </a:lnTo>
                <a:lnTo>
                  <a:pt x="0" y="0"/>
                </a:lnTo>
                <a:close/>
              </a:path>
            </a:pathLst>
          </a:custGeom>
          <a:solidFill>
            <a:srgbClr val="ED1C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16" name="Google Shape;116;p106"/>
          <p:cNvSpPr/>
          <p:nvPr/>
        </p:nvSpPr>
        <p:spPr>
          <a:xfrm>
            <a:off x="1962150" y="942975"/>
            <a:ext cx="2568575" cy="2563813"/>
          </a:xfrm>
          <a:custGeom>
            <a:avLst/>
            <a:gdLst/>
            <a:ahLst/>
            <a:cxnLst/>
            <a:rect l="l" t="t" r="r" b="b"/>
            <a:pathLst>
              <a:path w="1061" h="1059" extrusionOk="0">
                <a:moveTo>
                  <a:pt x="1061" y="1059"/>
                </a:moveTo>
                <a:lnTo>
                  <a:pt x="0" y="1059"/>
                </a:lnTo>
                <a:lnTo>
                  <a:pt x="0" y="1032"/>
                </a:lnTo>
                <a:lnTo>
                  <a:pt x="1" y="1005"/>
                </a:lnTo>
                <a:lnTo>
                  <a:pt x="4" y="978"/>
                </a:lnTo>
                <a:lnTo>
                  <a:pt x="6" y="952"/>
                </a:lnTo>
                <a:lnTo>
                  <a:pt x="8" y="925"/>
                </a:lnTo>
                <a:lnTo>
                  <a:pt x="12" y="899"/>
                </a:lnTo>
                <a:lnTo>
                  <a:pt x="17" y="873"/>
                </a:lnTo>
                <a:lnTo>
                  <a:pt x="21" y="847"/>
                </a:lnTo>
                <a:lnTo>
                  <a:pt x="27" y="821"/>
                </a:lnTo>
                <a:lnTo>
                  <a:pt x="33" y="795"/>
                </a:lnTo>
                <a:lnTo>
                  <a:pt x="40" y="770"/>
                </a:lnTo>
                <a:lnTo>
                  <a:pt x="48" y="746"/>
                </a:lnTo>
                <a:lnTo>
                  <a:pt x="56" y="721"/>
                </a:lnTo>
                <a:lnTo>
                  <a:pt x="65" y="696"/>
                </a:lnTo>
                <a:lnTo>
                  <a:pt x="74" y="671"/>
                </a:lnTo>
                <a:lnTo>
                  <a:pt x="84" y="648"/>
                </a:lnTo>
                <a:lnTo>
                  <a:pt x="95" y="624"/>
                </a:lnTo>
                <a:lnTo>
                  <a:pt x="105" y="601"/>
                </a:lnTo>
                <a:lnTo>
                  <a:pt x="117" y="578"/>
                </a:lnTo>
                <a:lnTo>
                  <a:pt x="129" y="556"/>
                </a:lnTo>
                <a:lnTo>
                  <a:pt x="141" y="533"/>
                </a:lnTo>
                <a:lnTo>
                  <a:pt x="154" y="511"/>
                </a:lnTo>
                <a:lnTo>
                  <a:pt x="168" y="490"/>
                </a:lnTo>
                <a:lnTo>
                  <a:pt x="182" y="468"/>
                </a:lnTo>
                <a:lnTo>
                  <a:pt x="196" y="447"/>
                </a:lnTo>
                <a:lnTo>
                  <a:pt x="211" y="426"/>
                </a:lnTo>
                <a:lnTo>
                  <a:pt x="227" y="406"/>
                </a:lnTo>
                <a:lnTo>
                  <a:pt x="243" y="386"/>
                </a:lnTo>
                <a:lnTo>
                  <a:pt x="260" y="367"/>
                </a:lnTo>
                <a:lnTo>
                  <a:pt x="276" y="348"/>
                </a:lnTo>
                <a:lnTo>
                  <a:pt x="294" y="329"/>
                </a:lnTo>
                <a:lnTo>
                  <a:pt x="312" y="311"/>
                </a:lnTo>
                <a:lnTo>
                  <a:pt x="329" y="294"/>
                </a:lnTo>
                <a:lnTo>
                  <a:pt x="348" y="276"/>
                </a:lnTo>
                <a:lnTo>
                  <a:pt x="367" y="258"/>
                </a:lnTo>
                <a:lnTo>
                  <a:pt x="387" y="243"/>
                </a:lnTo>
                <a:lnTo>
                  <a:pt x="406" y="227"/>
                </a:lnTo>
                <a:lnTo>
                  <a:pt x="427" y="211"/>
                </a:lnTo>
                <a:lnTo>
                  <a:pt x="447" y="196"/>
                </a:lnTo>
                <a:lnTo>
                  <a:pt x="469" y="182"/>
                </a:lnTo>
                <a:lnTo>
                  <a:pt x="490" y="168"/>
                </a:lnTo>
                <a:lnTo>
                  <a:pt x="511" y="153"/>
                </a:lnTo>
                <a:lnTo>
                  <a:pt x="534" y="140"/>
                </a:lnTo>
                <a:lnTo>
                  <a:pt x="556" y="129"/>
                </a:lnTo>
                <a:lnTo>
                  <a:pt x="578" y="117"/>
                </a:lnTo>
                <a:lnTo>
                  <a:pt x="602" y="105"/>
                </a:lnTo>
                <a:lnTo>
                  <a:pt x="625" y="94"/>
                </a:lnTo>
                <a:lnTo>
                  <a:pt x="648" y="84"/>
                </a:lnTo>
                <a:lnTo>
                  <a:pt x="673" y="73"/>
                </a:lnTo>
                <a:lnTo>
                  <a:pt x="697" y="65"/>
                </a:lnTo>
                <a:lnTo>
                  <a:pt x="721" y="56"/>
                </a:lnTo>
                <a:lnTo>
                  <a:pt x="746" y="47"/>
                </a:lnTo>
                <a:lnTo>
                  <a:pt x="771" y="40"/>
                </a:lnTo>
                <a:lnTo>
                  <a:pt x="797" y="33"/>
                </a:lnTo>
                <a:lnTo>
                  <a:pt x="822" y="27"/>
                </a:lnTo>
                <a:lnTo>
                  <a:pt x="848" y="21"/>
                </a:lnTo>
                <a:lnTo>
                  <a:pt x="874" y="17"/>
                </a:lnTo>
                <a:lnTo>
                  <a:pt x="900" y="12"/>
                </a:lnTo>
                <a:lnTo>
                  <a:pt x="926" y="8"/>
                </a:lnTo>
                <a:lnTo>
                  <a:pt x="953" y="6"/>
                </a:lnTo>
                <a:lnTo>
                  <a:pt x="980" y="4"/>
                </a:lnTo>
                <a:lnTo>
                  <a:pt x="1007" y="1"/>
                </a:lnTo>
                <a:lnTo>
                  <a:pt x="1033" y="0"/>
                </a:lnTo>
                <a:lnTo>
                  <a:pt x="1061" y="0"/>
                </a:lnTo>
                <a:lnTo>
                  <a:pt x="1061" y="1059"/>
                </a:lnTo>
                <a:close/>
              </a:path>
            </a:pathLst>
          </a:custGeom>
          <a:solidFill>
            <a:srgbClr val="00B2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17" name="Google Shape;117;p106"/>
          <p:cNvSpPr/>
          <p:nvPr/>
        </p:nvSpPr>
        <p:spPr>
          <a:xfrm>
            <a:off x="1963738" y="3625850"/>
            <a:ext cx="2570162" cy="2565400"/>
          </a:xfrm>
          <a:custGeom>
            <a:avLst/>
            <a:gdLst/>
            <a:ahLst/>
            <a:cxnLst/>
            <a:rect l="l" t="t" r="r" b="b"/>
            <a:pathLst>
              <a:path w="1061" h="1059" extrusionOk="0">
                <a:moveTo>
                  <a:pt x="1061" y="0"/>
                </a:moveTo>
                <a:lnTo>
                  <a:pt x="1061" y="1059"/>
                </a:lnTo>
                <a:lnTo>
                  <a:pt x="1033" y="1058"/>
                </a:lnTo>
                <a:lnTo>
                  <a:pt x="1007" y="1058"/>
                </a:lnTo>
                <a:lnTo>
                  <a:pt x="980" y="1055"/>
                </a:lnTo>
                <a:lnTo>
                  <a:pt x="953" y="1053"/>
                </a:lnTo>
                <a:lnTo>
                  <a:pt x="926" y="1049"/>
                </a:lnTo>
                <a:lnTo>
                  <a:pt x="900" y="1046"/>
                </a:lnTo>
                <a:lnTo>
                  <a:pt x="874" y="1042"/>
                </a:lnTo>
                <a:lnTo>
                  <a:pt x="848" y="1037"/>
                </a:lnTo>
                <a:lnTo>
                  <a:pt x="822" y="1032"/>
                </a:lnTo>
                <a:lnTo>
                  <a:pt x="797" y="1025"/>
                </a:lnTo>
                <a:lnTo>
                  <a:pt x="771" y="1019"/>
                </a:lnTo>
                <a:lnTo>
                  <a:pt x="746" y="1011"/>
                </a:lnTo>
                <a:lnTo>
                  <a:pt x="721" y="1002"/>
                </a:lnTo>
                <a:lnTo>
                  <a:pt x="697" y="994"/>
                </a:lnTo>
                <a:lnTo>
                  <a:pt x="673" y="985"/>
                </a:lnTo>
                <a:lnTo>
                  <a:pt x="648" y="975"/>
                </a:lnTo>
                <a:lnTo>
                  <a:pt x="625" y="965"/>
                </a:lnTo>
                <a:lnTo>
                  <a:pt x="602" y="954"/>
                </a:lnTo>
                <a:lnTo>
                  <a:pt x="578" y="942"/>
                </a:lnTo>
                <a:lnTo>
                  <a:pt x="556" y="930"/>
                </a:lnTo>
                <a:lnTo>
                  <a:pt x="534" y="917"/>
                </a:lnTo>
                <a:lnTo>
                  <a:pt x="511" y="904"/>
                </a:lnTo>
                <a:lnTo>
                  <a:pt x="490" y="891"/>
                </a:lnTo>
                <a:lnTo>
                  <a:pt x="469" y="877"/>
                </a:lnTo>
                <a:lnTo>
                  <a:pt x="447" y="863"/>
                </a:lnTo>
                <a:lnTo>
                  <a:pt x="427" y="848"/>
                </a:lnTo>
                <a:lnTo>
                  <a:pt x="406" y="832"/>
                </a:lnTo>
                <a:lnTo>
                  <a:pt x="387" y="816"/>
                </a:lnTo>
                <a:lnTo>
                  <a:pt x="367" y="799"/>
                </a:lnTo>
                <a:lnTo>
                  <a:pt x="348" y="783"/>
                </a:lnTo>
                <a:lnTo>
                  <a:pt x="329" y="765"/>
                </a:lnTo>
                <a:lnTo>
                  <a:pt x="312" y="748"/>
                </a:lnTo>
                <a:lnTo>
                  <a:pt x="294" y="730"/>
                </a:lnTo>
                <a:lnTo>
                  <a:pt x="276" y="711"/>
                </a:lnTo>
                <a:lnTo>
                  <a:pt x="260" y="692"/>
                </a:lnTo>
                <a:lnTo>
                  <a:pt x="243" y="672"/>
                </a:lnTo>
                <a:lnTo>
                  <a:pt x="227" y="652"/>
                </a:lnTo>
                <a:lnTo>
                  <a:pt x="211" y="632"/>
                </a:lnTo>
                <a:lnTo>
                  <a:pt x="196" y="612"/>
                </a:lnTo>
                <a:lnTo>
                  <a:pt x="182" y="591"/>
                </a:lnTo>
                <a:lnTo>
                  <a:pt x="168" y="569"/>
                </a:lnTo>
                <a:lnTo>
                  <a:pt x="154" y="548"/>
                </a:lnTo>
                <a:lnTo>
                  <a:pt x="141" y="526"/>
                </a:lnTo>
                <a:lnTo>
                  <a:pt x="129" y="503"/>
                </a:lnTo>
                <a:lnTo>
                  <a:pt x="117" y="481"/>
                </a:lnTo>
                <a:lnTo>
                  <a:pt x="105" y="457"/>
                </a:lnTo>
                <a:lnTo>
                  <a:pt x="95" y="435"/>
                </a:lnTo>
                <a:lnTo>
                  <a:pt x="84" y="411"/>
                </a:lnTo>
                <a:lnTo>
                  <a:pt x="74" y="387"/>
                </a:lnTo>
                <a:lnTo>
                  <a:pt x="65" y="363"/>
                </a:lnTo>
                <a:lnTo>
                  <a:pt x="56" y="338"/>
                </a:lnTo>
                <a:lnTo>
                  <a:pt x="48" y="313"/>
                </a:lnTo>
                <a:lnTo>
                  <a:pt x="40" y="289"/>
                </a:lnTo>
                <a:lnTo>
                  <a:pt x="33" y="264"/>
                </a:lnTo>
                <a:lnTo>
                  <a:pt x="27" y="238"/>
                </a:lnTo>
                <a:lnTo>
                  <a:pt x="21" y="212"/>
                </a:lnTo>
                <a:lnTo>
                  <a:pt x="17" y="186"/>
                </a:lnTo>
                <a:lnTo>
                  <a:pt x="12" y="160"/>
                </a:lnTo>
                <a:lnTo>
                  <a:pt x="8" y="134"/>
                </a:lnTo>
                <a:lnTo>
                  <a:pt x="6" y="107"/>
                </a:lnTo>
                <a:lnTo>
                  <a:pt x="4" y="80"/>
                </a:lnTo>
                <a:lnTo>
                  <a:pt x="1" y="54"/>
                </a:lnTo>
                <a:lnTo>
                  <a:pt x="0" y="27"/>
                </a:lnTo>
                <a:lnTo>
                  <a:pt x="0" y="0"/>
                </a:lnTo>
                <a:lnTo>
                  <a:pt x="1061" y="0"/>
                </a:lnTo>
                <a:close/>
              </a:path>
            </a:pathLst>
          </a:custGeom>
          <a:solidFill>
            <a:srgbClr val="00B04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18" name="Google Shape;118;p106"/>
          <p:cNvSpPr/>
          <p:nvPr/>
        </p:nvSpPr>
        <p:spPr>
          <a:xfrm>
            <a:off x="4633913" y="954088"/>
            <a:ext cx="2570162" cy="2571750"/>
          </a:xfrm>
          <a:custGeom>
            <a:avLst/>
            <a:gdLst/>
            <a:ahLst/>
            <a:cxnLst/>
            <a:rect l="l" t="t" r="r" b="b"/>
            <a:pathLst>
              <a:path w="1061" h="1060" extrusionOk="0">
                <a:moveTo>
                  <a:pt x="0" y="1060"/>
                </a:moveTo>
                <a:lnTo>
                  <a:pt x="0" y="0"/>
                </a:lnTo>
                <a:lnTo>
                  <a:pt x="27" y="0"/>
                </a:lnTo>
                <a:lnTo>
                  <a:pt x="54" y="1"/>
                </a:lnTo>
                <a:lnTo>
                  <a:pt x="81" y="3"/>
                </a:lnTo>
                <a:lnTo>
                  <a:pt x="108" y="5"/>
                </a:lnTo>
                <a:lnTo>
                  <a:pt x="135" y="9"/>
                </a:lnTo>
                <a:lnTo>
                  <a:pt x="161" y="12"/>
                </a:lnTo>
                <a:lnTo>
                  <a:pt x="187" y="17"/>
                </a:lnTo>
                <a:lnTo>
                  <a:pt x="213" y="21"/>
                </a:lnTo>
                <a:lnTo>
                  <a:pt x="239" y="27"/>
                </a:lnTo>
                <a:lnTo>
                  <a:pt x="264" y="33"/>
                </a:lnTo>
                <a:lnTo>
                  <a:pt x="290" y="40"/>
                </a:lnTo>
                <a:lnTo>
                  <a:pt x="315" y="47"/>
                </a:lnTo>
                <a:lnTo>
                  <a:pt x="340" y="56"/>
                </a:lnTo>
                <a:lnTo>
                  <a:pt x="364" y="64"/>
                </a:lnTo>
                <a:lnTo>
                  <a:pt x="388" y="73"/>
                </a:lnTo>
                <a:lnTo>
                  <a:pt x="413" y="83"/>
                </a:lnTo>
                <a:lnTo>
                  <a:pt x="436" y="93"/>
                </a:lnTo>
                <a:lnTo>
                  <a:pt x="459" y="104"/>
                </a:lnTo>
                <a:lnTo>
                  <a:pt x="483" y="116"/>
                </a:lnTo>
                <a:lnTo>
                  <a:pt x="505" y="128"/>
                </a:lnTo>
                <a:lnTo>
                  <a:pt x="527" y="141"/>
                </a:lnTo>
                <a:lnTo>
                  <a:pt x="550" y="154"/>
                </a:lnTo>
                <a:lnTo>
                  <a:pt x="571" y="167"/>
                </a:lnTo>
                <a:lnTo>
                  <a:pt x="592" y="181"/>
                </a:lnTo>
                <a:lnTo>
                  <a:pt x="614" y="196"/>
                </a:lnTo>
                <a:lnTo>
                  <a:pt x="634" y="210"/>
                </a:lnTo>
                <a:lnTo>
                  <a:pt x="655" y="227"/>
                </a:lnTo>
                <a:lnTo>
                  <a:pt x="674" y="242"/>
                </a:lnTo>
                <a:lnTo>
                  <a:pt x="694" y="259"/>
                </a:lnTo>
                <a:lnTo>
                  <a:pt x="713" y="275"/>
                </a:lnTo>
                <a:lnTo>
                  <a:pt x="732" y="293"/>
                </a:lnTo>
                <a:lnTo>
                  <a:pt x="749" y="310"/>
                </a:lnTo>
                <a:lnTo>
                  <a:pt x="767" y="329"/>
                </a:lnTo>
                <a:lnTo>
                  <a:pt x="785" y="347"/>
                </a:lnTo>
                <a:lnTo>
                  <a:pt x="801" y="367"/>
                </a:lnTo>
                <a:lnTo>
                  <a:pt x="818" y="386"/>
                </a:lnTo>
                <a:lnTo>
                  <a:pt x="834" y="406"/>
                </a:lnTo>
                <a:lnTo>
                  <a:pt x="850" y="426"/>
                </a:lnTo>
                <a:lnTo>
                  <a:pt x="865" y="446"/>
                </a:lnTo>
                <a:lnTo>
                  <a:pt x="879" y="467"/>
                </a:lnTo>
                <a:lnTo>
                  <a:pt x="893" y="489"/>
                </a:lnTo>
                <a:lnTo>
                  <a:pt x="907" y="511"/>
                </a:lnTo>
                <a:lnTo>
                  <a:pt x="920" y="532"/>
                </a:lnTo>
                <a:lnTo>
                  <a:pt x="932" y="555"/>
                </a:lnTo>
                <a:lnTo>
                  <a:pt x="944" y="577"/>
                </a:lnTo>
                <a:lnTo>
                  <a:pt x="956" y="601"/>
                </a:lnTo>
                <a:lnTo>
                  <a:pt x="966" y="624"/>
                </a:lnTo>
                <a:lnTo>
                  <a:pt x="977" y="648"/>
                </a:lnTo>
                <a:lnTo>
                  <a:pt x="987" y="671"/>
                </a:lnTo>
                <a:lnTo>
                  <a:pt x="996" y="696"/>
                </a:lnTo>
                <a:lnTo>
                  <a:pt x="1005" y="720"/>
                </a:lnTo>
                <a:lnTo>
                  <a:pt x="1013" y="745"/>
                </a:lnTo>
                <a:lnTo>
                  <a:pt x="1021" y="769"/>
                </a:lnTo>
                <a:lnTo>
                  <a:pt x="1028" y="795"/>
                </a:lnTo>
                <a:lnTo>
                  <a:pt x="1034" y="820"/>
                </a:lnTo>
                <a:lnTo>
                  <a:pt x="1040" y="846"/>
                </a:lnTo>
                <a:lnTo>
                  <a:pt x="1044" y="872"/>
                </a:lnTo>
                <a:lnTo>
                  <a:pt x="1049" y="898"/>
                </a:lnTo>
                <a:lnTo>
                  <a:pt x="1053" y="925"/>
                </a:lnTo>
                <a:lnTo>
                  <a:pt x="1055" y="951"/>
                </a:lnTo>
                <a:lnTo>
                  <a:pt x="1057" y="978"/>
                </a:lnTo>
                <a:lnTo>
                  <a:pt x="1060" y="1005"/>
                </a:lnTo>
                <a:lnTo>
                  <a:pt x="1061" y="1032"/>
                </a:lnTo>
                <a:lnTo>
                  <a:pt x="1061" y="1060"/>
                </a:lnTo>
                <a:lnTo>
                  <a:pt x="0" y="1060"/>
                </a:lnTo>
                <a:close/>
              </a:path>
            </a:pathLst>
          </a:custGeom>
          <a:solidFill>
            <a:srgbClr val="FFF1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19" name="Google Shape;119;p106"/>
          <p:cNvSpPr/>
          <p:nvPr/>
        </p:nvSpPr>
        <p:spPr>
          <a:xfrm>
            <a:off x="4633913" y="3622675"/>
            <a:ext cx="2238375" cy="2235200"/>
          </a:xfrm>
          <a:custGeom>
            <a:avLst/>
            <a:gdLst/>
            <a:ahLst/>
            <a:cxnLst/>
            <a:rect l="l" t="t" r="r" b="b"/>
            <a:pathLst>
              <a:path w="923" h="923" extrusionOk="0">
                <a:moveTo>
                  <a:pt x="0" y="0"/>
                </a:moveTo>
                <a:lnTo>
                  <a:pt x="923" y="0"/>
                </a:lnTo>
                <a:lnTo>
                  <a:pt x="923" y="24"/>
                </a:lnTo>
                <a:lnTo>
                  <a:pt x="922" y="47"/>
                </a:lnTo>
                <a:lnTo>
                  <a:pt x="921" y="71"/>
                </a:lnTo>
                <a:lnTo>
                  <a:pt x="919" y="94"/>
                </a:lnTo>
                <a:lnTo>
                  <a:pt x="916" y="117"/>
                </a:lnTo>
                <a:lnTo>
                  <a:pt x="913" y="140"/>
                </a:lnTo>
                <a:lnTo>
                  <a:pt x="908" y="162"/>
                </a:lnTo>
                <a:lnTo>
                  <a:pt x="904" y="185"/>
                </a:lnTo>
                <a:lnTo>
                  <a:pt x="899" y="208"/>
                </a:lnTo>
                <a:lnTo>
                  <a:pt x="894" y="230"/>
                </a:lnTo>
                <a:lnTo>
                  <a:pt x="888" y="252"/>
                </a:lnTo>
                <a:lnTo>
                  <a:pt x="882" y="273"/>
                </a:lnTo>
                <a:lnTo>
                  <a:pt x="874" y="295"/>
                </a:lnTo>
                <a:lnTo>
                  <a:pt x="867" y="317"/>
                </a:lnTo>
                <a:lnTo>
                  <a:pt x="859" y="338"/>
                </a:lnTo>
                <a:lnTo>
                  <a:pt x="851" y="359"/>
                </a:lnTo>
                <a:lnTo>
                  <a:pt x="842" y="379"/>
                </a:lnTo>
                <a:lnTo>
                  <a:pt x="832" y="400"/>
                </a:lnTo>
                <a:lnTo>
                  <a:pt x="822" y="419"/>
                </a:lnTo>
                <a:lnTo>
                  <a:pt x="812" y="439"/>
                </a:lnTo>
                <a:lnTo>
                  <a:pt x="800" y="458"/>
                </a:lnTo>
                <a:lnTo>
                  <a:pt x="789" y="478"/>
                </a:lnTo>
                <a:lnTo>
                  <a:pt x="777" y="496"/>
                </a:lnTo>
                <a:lnTo>
                  <a:pt x="766" y="515"/>
                </a:lnTo>
                <a:lnTo>
                  <a:pt x="752" y="533"/>
                </a:lnTo>
                <a:lnTo>
                  <a:pt x="739" y="552"/>
                </a:lnTo>
                <a:lnTo>
                  <a:pt x="725" y="569"/>
                </a:lnTo>
                <a:lnTo>
                  <a:pt x="712" y="587"/>
                </a:lnTo>
                <a:lnTo>
                  <a:pt x="698" y="603"/>
                </a:lnTo>
                <a:lnTo>
                  <a:pt x="682" y="620"/>
                </a:lnTo>
                <a:lnTo>
                  <a:pt x="668" y="636"/>
                </a:lnTo>
                <a:lnTo>
                  <a:pt x="652" y="652"/>
                </a:lnTo>
                <a:lnTo>
                  <a:pt x="636" y="667"/>
                </a:lnTo>
                <a:lnTo>
                  <a:pt x="620" y="682"/>
                </a:lnTo>
                <a:lnTo>
                  <a:pt x="603" y="698"/>
                </a:lnTo>
                <a:lnTo>
                  <a:pt x="587" y="711"/>
                </a:lnTo>
                <a:lnTo>
                  <a:pt x="569" y="726"/>
                </a:lnTo>
                <a:lnTo>
                  <a:pt x="552" y="739"/>
                </a:lnTo>
                <a:lnTo>
                  <a:pt x="533" y="752"/>
                </a:lnTo>
                <a:lnTo>
                  <a:pt x="516" y="765"/>
                </a:lnTo>
                <a:lnTo>
                  <a:pt x="497" y="777"/>
                </a:lnTo>
                <a:lnTo>
                  <a:pt x="478" y="789"/>
                </a:lnTo>
                <a:lnTo>
                  <a:pt x="458" y="801"/>
                </a:lnTo>
                <a:lnTo>
                  <a:pt x="440" y="811"/>
                </a:lnTo>
                <a:lnTo>
                  <a:pt x="419" y="821"/>
                </a:lnTo>
                <a:lnTo>
                  <a:pt x="400" y="831"/>
                </a:lnTo>
                <a:lnTo>
                  <a:pt x="379" y="841"/>
                </a:lnTo>
                <a:lnTo>
                  <a:pt x="358" y="850"/>
                </a:lnTo>
                <a:lnTo>
                  <a:pt x="338" y="859"/>
                </a:lnTo>
                <a:lnTo>
                  <a:pt x="316" y="866"/>
                </a:lnTo>
                <a:lnTo>
                  <a:pt x="295" y="875"/>
                </a:lnTo>
                <a:lnTo>
                  <a:pt x="273" y="882"/>
                </a:lnTo>
                <a:lnTo>
                  <a:pt x="251" y="888"/>
                </a:lnTo>
                <a:lnTo>
                  <a:pt x="230" y="894"/>
                </a:lnTo>
                <a:lnTo>
                  <a:pt x="207" y="899"/>
                </a:lnTo>
                <a:lnTo>
                  <a:pt x="185" y="904"/>
                </a:lnTo>
                <a:lnTo>
                  <a:pt x="162" y="908"/>
                </a:lnTo>
                <a:lnTo>
                  <a:pt x="139" y="913"/>
                </a:lnTo>
                <a:lnTo>
                  <a:pt x="117" y="916"/>
                </a:lnTo>
                <a:lnTo>
                  <a:pt x="93" y="918"/>
                </a:lnTo>
                <a:lnTo>
                  <a:pt x="71" y="920"/>
                </a:lnTo>
                <a:lnTo>
                  <a:pt x="47" y="922"/>
                </a:lnTo>
                <a:lnTo>
                  <a:pt x="23" y="923"/>
                </a:lnTo>
                <a:lnTo>
                  <a:pt x="0" y="923"/>
                </a:lnTo>
                <a:lnTo>
                  <a:pt x="0" y="0"/>
                </a:lnTo>
                <a:close/>
              </a:path>
            </a:pathLst>
          </a:custGeom>
          <a:gradFill>
            <a:gsLst>
              <a:gs pos="0">
                <a:srgbClr val="ED1C24"/>
              </a:gs>
              <a:gs pos="100000">
                <a:srgbClr val="E20000"/>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0" name="Google Shape;120;p106"/>
          <p:cNvSpPr/>
          <p:nvPr/>
        </p:nvSpPr>
        <p:spPr>
          <a:xfrm>
            <a:off x="2293938" y="1271588"/>
            <a:ext cx="2236787" cy="2235200"/>
          </a:xfrm>
          <a:custGeom>
            <a:avLst/>
            <a:gdLst/>
            <a:ahLst/>
            <a:cxnLst/>
            <a:rect l="l" t="t" r="r" b="b"/>
            <a:pathLst>
              <a:path w="924" h="923" extrusionOk="0">
                <a:moveTo>
                  <a:pt x="924" y="923"/>
                </a:moveTo>
                <a:lnTo>
                  <a:pt x="0" y="923"/>
                </a:lnTo>
                <a:lnTo>
                  <a:pt x="0" y="899"/>
                </a:lnTo>
                <a:lnTo>
                  <a:pt x="1" y="876"/>
                </a:lnTo>
                <a:lnTo>
                  <a:pt x="3" y="852"/>
                </a:lnTo>
                <a:lnTo>
                  <a:pt x="5" y="829"/>
                </a:lnTo>
                <a:lnTo>
                  <a:pt x="7" y="806"/>
                </a:lnTo>
                <a:lnTo>
                  <a:pt x="10" y="783"/>
                </a:lnTo>
                <a:lnTo>
                  <a:pt x="15" y="761"/>
                </a:lnTo>
                <a:lnTo>
                  <a:pt x="19" y="738"/>
                </a:lnTo>
                <a:lnTo>
                  <a:pt x="24" y="715"/>
                </a:lnTo>
                <a:lnTo>
                  <a:pt x="29" y="693"/>
                </a:lnTo>
                <a:lnTo>
                  <a:pt x="35" y="671"/>
                </a:lnTo>
                <a:lnTo>
                  <a:pt x="42" y="650"/>
                </a:lnTo>
                <a:lnTo>
                  <a:pt x="48" y="628"/>
                </a:lnTo>
                <a:lnTo>
                  <a:pt x="57" y="606"/>
                </a:lnTo>
                <a:lnTo>
                  <a:pt x="65" y="585"/>
                </a:lnTo>
                <a:lnTo>
                  <a:pt x="73" y="564"/>
                </a:lnTo>
                <a:lnTo>
                  <a:pt x="82" y="544"/>
                </a:lnTo>
                <a:lnTo>
                  <a:pt x="92" y="523"/>
                </a:lnTo>
                <a:lnTo>
                  <a:pt x="102" y="504"/>
                </a:lnTo>
                <a:lnTo>
                  <a:pt x="112" y="484"/>
                </a:lnTo>
                <a:lnTo>
                  <a:pt x="123" y="465"/>
                </a:lnTo>
                <a:lnTo>
                  <a:pt x="134" y="445"/>
                </a:lnTo>
                <a:lnTo>
                  <a:pt x="146" y="427"/>
                </a:lnTo>
                <a:lnTo>
                  <a:pt x="158" y="408"/>
                </a:lnTo>
                <a:lnTo>
                  <a:pt x="171" y="390"/>
                </a:lnTo>
                <a:lnTo>
                  <a:pt x="184" y="371"/>
                </a:lnTo>
                <a:lnTo>
                  <a:pt x="198" y="354"/>
                </a:lnTo>
                <a:lnTo>
                  <a:pt x="212" y="336"/>
                </a:lnTo>
                <a:lnTo>
                  <a:pt x="226" y="320"/>
                </a:lnTo>
                <a:lnTo>
                  <a:pt x="241" y="303"/>
                </a:lnTo>
                <a:lnTo>
                  <a:pt x="256" y="287"/>
                </a:lnTo>
                <a:lnTo>
                  <a:pt x="272" y="271"/>
                </a:lnTo>
                <a:lnTo>
                  <a:pt x="287" y="256"/>
                </a:lnTo>
                <a:lnTo>
                  <a:pt x="303" y="241"/>
                </a:lnTo>
                <a:lnTo>
                  <a:pt x="320" y="225"/>
                </a:lnTo>
                <a:lnTo>
                  <a:pt x="337" y="212"/>
                </a:lnTo>
                <a:lnTo>
                  <a:pt x="354" y="197"/>
                </a:lnTo>
                <a:lnTo>
                  <a:pt x="372" y="184"/>
                </a:lnTo>
                <a:lnTo>
                  <a:pt x="390" y="171"/>
                </a:lnTo>
                <a:lnTo>
                  <a:pt x="408" y="158"/>
                </a:lnTo>
                <a:lnTo>
                  <a:pt x="427" y="146"/>
                </a:lnTo>
                <a:lnTo>
                  <a:pt x="445" y="134"/>
                </a:lnTo>
                <a:lnTo>
                  <a:pt x="465" y="122"/>
                </a:lnTo>
                <a:lnTo>
                  <a:pt x="484" y="112"/>
                </a:lnTo>
                <a:lnTo>
                  <a:pt x="504" y="102"/>
                </a:lnTo>
                <a:lnTo>
                  <a:pt x="524" y="92"/>
                </a:lnTo>
                <a:lnTo>
                  <a:pt x="544" y="82"/>
                </a:lnTo>
                <a:lnTo>
                  <a:pt x="565" y="73"/>
                </a:lnTo>
                <a:lnTo>
                  <a:pt x="586" y="64"/>
                </a:lnTo>
                <a:lnTo>
                  <a:pt x="607" y="57"/>
                </a:lnTo>
                <a:lnTo>
                  <a:pt x="628" y="48"/>
                </a:lnTo>
                <a:lnTo>
                  <a:pt x="650" y="41"/>
                </a:lnTo>
                <a:lnTo>
                  <a:pt x="672" y="35"/>
                </a:lnTo>
                <a:lnTo>
                  <a:pt x="694" y="29"/>
                </a:lnTo>
                <a:lnTo>
                  <a:pt x="716" y="24"/>
                </a:lnTo>
                <a:lnTo>
                  <a:pt x="738" y="19"/>
                </a:lnTo>
                <a:lnTo>
                  <a:pt x="761" y="15"/>
                </a:lnTo>
                <a:lnTo>
                  <a:pt x="784" y="10"/>
                </a:lnTo>
                <a:lnTo>
                  <a:pt x="806" y="7"/>
                </a:lnTo>
                <a:lnTo>
                  <a:pt x="830" y="5"/>
                </a:lnTo>
                <a:lnTo>
                  <a:pt x="853" y="3"/>
                </a:lnTo>
                <a:lnTo>
                  <a:pt x="877" y="1"/>
                </a:lnTo>
                <a:lnTo>
                  <a:pt x="900" y="0"/>
                </a:lnTo>
                <a:lnTo>
                  <a:pt x="924" y="0"/>
                </a:lnTo>
                <a:lnTo>
                  <a:pt x="924" y="923"/>
                </a:lnTo>
                <a:close/>
              </a:path>
            </a:pathLst>
          </a:custGeom>
          <a:gradFill>
            <a:gsLst>
              <a:gs pos="0">
                <a:srgbClr val="00B2EE"/>
              </a:gs>
              <a:gs pos="100000">
                <a:srgbClr val="5BD4FF"/>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1" name="Google Shape;121;p106"/>
          <p:cNvSpPr/>
          <p:nvPr/>
        </p:nvSpPr>
        <p:spPr>
          <a:xfrm>
            <a:off x="2293938" y="3622675"/>
            <a:ext cx="2236787" cy="2235200"/>
          </a:xfrm>
          <a:custGeom>
            <a:avLst/>
            <a:gdLst/>
            <a:ahLst/>
            <a:cxnLst/>
            <a:rect l="l" t="t" r="r" b="b"/>
            <a:pathLst>
              <a:path w="924" h="923" extrusionOk="0">
                <a:moveTo>
                  <a:pt x="924" y="0"/>
                </a:moveTo>
                <a:lnTo>
                  <a:pt x="924" y="923"/>
                </a:lnTo>
                <a:lnTo>
                  <a:pt x="900" y="922"/>
                </a:lnTo>
                <a:lnTo>
                  <a:pt x="877" y="922"/>
                </a:lnTo>
                <a:lnTo>
                  <a:pt x="853" y="920"/>
                </a:lnTo>
                <a:lnTo>
                  <a:pt x="830" y="918"/>
                </a:lnTo>
                <a:lnTo>
                  <a:pt x="806" y="915"/>
                </a:lnTo>
                <a:lnTo>
                  <a:pt x="784" y="912"/>
                </a:lnTo>
                <a:lnTo>
                  <a:pt x="761" y="908"/>
                </a:lnTo>
                <a:lnTo>
                  <a:pt x="738" y="903"/>
                </a:lnTo>
                <a:lnTo>
                  <a:pt x="716" y="899"/>
                </a:lnTo>
                <a:lnTo>
                  <a:pt x="694" y="893"/>
                </a:lnTo>
                <a:lnTo>
                  <a:pt x="672" y="888"/>
                </a:lnTo>
                <a:lnTo>
                  <a:pt x="650" y="881"/>
                </a:lnTo>
                <a:lnTo>
                  <a:pt x="628" y="874"/>
                </a:lnTo>
                <a:lnTo>
                  <a:pt x="607" y="866"/>
                </a:lnTo>
                <a:lnTo>
                  <a:pt x="586" y="858"/>
                </a:lnTo>
                <a:lnTo>
                  <a:pt x="565" y="850"/>
                </a:lnTo>
                <a:lnTo>
                  <a:pt x="544" y="841"/>
                </a:lnTo>
                <a:lnTo>
                  <a:pt x="524" y="831"/>
                </a:lnTo>
                <a:lnTo>
                  <a:pt x="504" y="821"/>
                </a:lnTo>
                <a:lnTo>
                  <a:pt x="484" y="811"/>
                </a:lnTo>
                <a:lnTo>
                  <a:pt x="465" y="800"/>
                </a:lnTo>
                <a:lnTo>
                  <a:pt x="445" y="788"/>
                </a:lnTo>
                <a:lnTo>
                  <a:pt x="427" y="777"/>
                </a:lnTo>
                <a:lnTo>
                  <a:pt x="408" y="765"/>
                </a:lnTo>
                <a:lnTo>
                  <a:pt x="390" y="752"/>
                </a:lnTo>
                <a:lnTo>
                  <a:pt x="372" y="739"/>
                </a:lnTo>
                <a:lnTo>
                  <a:pt x="354" y="726"/>
                </a:lnTo>
                <a:lnTo>
                  <a:pt x="337" y="711"/>
                </a:lnTo>
                <a:lnTo>
                  <a:pt x="320" y="697"/>
                </a:lnTo>
                <a:lnTo>
                  <a:pt x="303" y="682"/>
                </a:lnTo>
                <a:lnTo>
                  <a:pt x="287" y="667"/>
                </a:lnTo>
                <a:lnTo>
                  <a:pt x="272" y="652"/>
                </a:lnTo>
                <a:lnTo>
                  <a:pt x="256" y="636"/>
                </a:lnTo>
                <a:lnTo>
                  <a:pt x="241" y="620"/>
                </a:lnTo>
                <a:lnTo>
                  <a:pt x="226" y="603"/>
                </a:lnTo>
                <a:lnTo>
                  <a:pt x="212" y="586"/>
                </a:lnTo>
                <a:lnTo>
                  <a:pt x="198" y="568"/>
                </a:lnTo>
                <a:lnTo>
                  <a:pt x="184" y="551"/>
                </a:lnTo>
                <a:lnTo>
                  <a:pt x="171" y="533"/>
                </a:lnTo>
                <a:lnTo>
                  <a:pt x="158" y="515"/>
                </a:lnTo>
                <a:lnTo>
                  <a:pt x="146" y="496"/>
                </a:lnTo>
                <a:lnTo>
                  <a:pt x="134" y="478"/>
                </a:lnTo>
                <a:lnTo>
                  <a:pt x="123" y="458"/>
                </a:lnTo>
                <a:lnTo>
                  <a:pt x="112" y="439"/>
                </a:lnTo>
                <a:lnTo>
                  <a:pt x="102" y="419"/>
                </a:lnTo>
                <a:lnTo>
                  <a:pt x="92" y="399"/>
                </a:lnTo>
                <a:lnTo>
                  <a:pt x="82" y="379"/>
                </a:lnTo>
                <a:lnTo>
                  <a:pt x="73" y="359"/>
                </a:lnTo>
                <a:lnTo>
                  <a:pt x="65" y="337"/>
                </a:lnTo>
                <a:lnTo>
                  <a:pt x="57" y="317"/>
                </a:lnTo>
                <a:lnTo>
                  <a:pt x="48" y="295"/>
                </a:lnTo>
                <a:lnTo>
                  <a:pt x="42" y="273"/>
                </a:lnTo>
                <a:lnTo>
                  <a:pt x="35" y="252"/>
                </a:lnTo>
                <a:lnTo>
                  <a:pt x="29" y="230"/>
                </a:lnTo>
                <a:lnTo>
                  <a:pt x="24" y="208"/>
                </a:lnTo>
                <a:lnTo>
                  <a:pt x="19" y="185"/>
                </a:lnTo>
                <a:lnTo>
                  <a:pt x="15" y="162"/>
                </a:lnTo>
                <a:lnTo>
                  <a:pt x="10" y="140"/>
                </a:lnTo>
                <a:lnTo>
                  <a:pt x="7" y="117"/>
                </a:lnTo>
                <a:lnTo>
                  <a:pt x="5" y="94"/>
                </a:lnTo>
                <a:lnTo>
                  <a:pt x="3" y="70"/>
                </a:lnTo>
                <a:lnTo>
                  <a:pt x="1" y="47"/>
                </a:lnTo>
                <a:lnTo>
                  <a:pt x="0" y="24"/>
                </a:lnTo>
                <a:lnTo>
                  <a:pt x="0" y="0"/>
                </a:lnTo>
                <a:lnTo>
                  <a:pt x="924" y="0"/>
                </a:lnTo>
                <a:close/>
              </a:path>
            </a:pathLst>
          </a:custGeom>
          <a:gradFill>
            <a:gsLst>
              <a:gs pos="0">
                <a:srgbClr val="00B04C"/>
              </a:gs>
              <a:gs pos="100000">
                <a:srgbClr val="00E200"/>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2" name="Google Shape;122;p106"/>
          <p:cNvSpPr/>
          <p:nvPr/>
        </p:nvSpPr>
        <p:spPr>
          <a:xfrm>
            <a:off x="4633913" y="1274763"/>
            <a:ext cx="2239962" cy="2235200"/>
          </a:xfrm>
          <a:custGeom>
            <a:avLst/>
            <a:gdLst/>
            <a:ahLst/>
            <a:cxnLst/>
            <a:rect l="l" t="t" r="r" b="b"/>
            <a:pathLst>
              <a:path w="924" h="923" extrusionOk="0">
                <a:moveTo>
                  <a:pt x="0" y="923"/>
                </a:moveTo>
                <a:lnTo>
                  <a:pt x="0" y="0"/>
                </a:lnTo>
                <a:lnTo>
                  <a:pt x="23" y="0"/>
                </a:lnTo>
                <a:lnTo>
                  <a:pt x="47" y="1"/>
                </a:lnTo>
                <a:lnTo>
                  <a:pt x="71" y="2"/>
                </a:lnTo>
                <a:lnTo>
                  <a:pt x="94" y="4"/>
                </a:lnTo>
                <a:lnTo>
                  <a:pt x="118" y="7"/>
                </a:lnTo>
                <a:lnTo>
                  <a:pt x="140" y="10"/>
                </a:lnTo>
                <a:lnTo>
                  <a:pt x="163" y="15"/>
                </a:lnTo>
                <a:lnTo>
                  <a:pt x="186" y="19"/>
                </a:lnTo>
                <a:lnTo>
                  <a:pt x="208" y="24"/>
                </a:lnTo>
                <a:lnTo>
                  <a:pt x="230" y="29"/>
                </a:lnTo>
                <a:lnTo>
                  <a:pt x="252" y="35"/>
                </a:lnTo>
                <a:lnTo>
                  <a:pt x="274" y="41"/>
                </a:lnTo>
                <a:lnTo>
                  <a:pt x="296" y="48"/>
                </a:lnTo>
                <a:lnTo>
                  <a:pt x="317" y="56"/>
                </a:lnTo>
                <a:lnTo>
                  <a:pt x="338" y="64"/>
                </a:lnTo>
                <a:lnTo>
                  <a:pt x="359" y="72"/>
                </a:lnTo>
                <a:lnTo>
                  <a:pt x="380" y="81"/>
                </a:lnTo>
                <a:lnTo>
                  <a:pt x="400" y="91"/>
                </a:lnTo>
                <a:lnTo>
                  <a:pt x="420" y="101"/>
                </a:lnTo>
                <a:lnTo>
                  <a:pt x="440" y="111"/>
                </a:lnTo>
                <a:lnTo>
                  <a:pt x="459" y="122"/>
                </a:lnTo>
                <a:lnTo>
                  <a:pt x="479" y="134"/>
                </a:lnTo>
                <a:lnTo>
                  <a:pt x="497" y="145"/>
                </a:lnTo>
                <a:lnTo>
                  <a:pt x="516" y="157"/>
                </a:lnTo>
                <a:lnTo>
                  <a:pt x="534" y="171"/>
                </a:lnTo>
                <a:lnTo>
                  <a:pt x="552" y="183"/>
                </a:lnTo>
                <a:lnTo>
                  <a:pt x="570" y="197"/>
                </a:lnTo>
                <a:lnTo>
                  <a:pt x="587" y="211"/>
                </a:lnTo>
                <a:lnTo>
                  <a:pt x="604" y="225"/>
                </a:lnTo>
                <a:lnTo>
                  <a:pt x="621" y="240"/>
                </a:lnTo>
                <a:lnTo>
                  <a:pt x="637" y="255"/>
                </a:lnTo>
                <a:lnTo>
                  <a:pt x="652" y="270"/>
                </a:lnTo>
                <a:lnTo>
                  <a:pt x="668" y="287"/>
                </a:lnTo>
                <a:lnTo>
                  <a:pt x="683" y="302"/>
                </a:lnTo>
                <a:lnTo>
                  <a:pt x="698" y="320"/>
                </a:lnTo>
                <a:lnTo>
                  <a:pt x="712" y="336"/>
                </a:lnTo>
                <a:lnTo>
                  <a:pt x="726" y="354"/>
                </a:lnTo>
                <a:lnTo>
                  <a:pt x="740" y="371"/>
                </a:lnTo>
                <a:lnTo>
                  <a:pt x="753" y="389"/>
                </a:lnTo>
                <a:lnTo>
                  <a:pt x="766" y="407"/>
                </a:lnTo>
                <a:lnTo>
                  <a:pt x="778" y="426"/>
                </a:lnTo>
                <a:lnTo>
                  <a:pt x="790" y="445"/>
                </a:lnTo>
                <a:lnTo>
                  <a:pt x="801" y="464"/>
                </a:lnTo>
                <a:lnTo>
                  <a:pt x="812" y="483"/>
                </a:lnTo>
                <a:lnTo>
                  <a:pt x="822" y="503"/>
                </a:lnTo>
                <a:lnTo>
                  <a:pt x="832" y="523"/>
                </a:lnTo>
                <a:lnTo>
                  <a:pt x="842" y="544"/>
                </a:lnTo>
                <a:lnTo>
                  <a:pt x="851" y="564"/>
                </a:lnTo>
                <a:lnTo>
                  <a:pt x="859" y="585"/>
                </a:lnTo>
                <a:lnTo>
                  <a:pt x="867" y="606"/>
                </a:lnTo>
                <a:lnTo>
                  <a:pt x="876" y="627"/>
                </a:lnTo>
                <a:lnTo>
                  <a:pt x="882" y="649"/>
                </a:lnTo>
                <a:lnTo>
                  <a:pt x="889" y="670"/>
                </a:lnTo>
                <a:lnTo>
                  <a:pt x="895" y="693"/>
                </a:lnTo>
                <a:lnTo>
                  <a:pt x="900" y="714"/>
                </a:lnTo>
                <a:lnTo>
                  <a:pt x="905" y="737"/>
                </a:lnTo>
                <a:lnTo>
                  <a:pt x="909" y="760"/>
                </a:lnTo>
                <a:lnTo>
                  <a:pt x="914" y="782"/>
                </a:lnTo>
                <a:lnTo>
                  <a:pt x="917" y="806"/>
                </a:lnTo>
                <a:lnTo>
                  <a:pt x="919" y="828"/>
                </a:lnTo>
                <a:lnTo>
                  <a:pt x="921" y="852"/>
                </a:lnTo>
                <a:lnTo>
                  <a:pt x="923" y="876"/>
                </a:lnTo>
                <a:lnTo>
                  <a:pt x="924" y="899"/>
                </a:lnTo>
                <a:lnTo>
                  <a:pt x="924" y="923"/>
                </a:lnTo>
                <a:lnTo>
                  <a:pt x="0" y="923"/>
                </a:lnTo>
                <a:close/>
              </a:path>
            </a:pathLst>
          </a:custGeom>
          <a:gradFill>
            <a:gsLst>
              <a:gs pos="0">
                <a:srgbClr val="FFF100"/>
              </a:gs>
              <a:gs pos="100000">
                <a:srgbClr val="DBDB00"/>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123" name="Google Shape;123;p106"/>
          <p:cNvSpPr/>
          <p:nvPr/>
        </p:nvSpPr>
        <p:spPr>
          <a:xfrm>
            <a:off x="1558925" y="6577013"/>
            <a:ext cx="6043500" cy="190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414042"/>
                </a:solidFill>
                <a:latin typeface="Arial"/>
                <a:ea typeface="Arial"/>
                <a:cs typeface="Arial"/>
                <a:sym typeface="Arial"/>
              </a:rPr>
              <a:t>The four-color, four-quadrant graphic and Whole Brain</a:t>
            </a:r>
            <a:r>
              <a:rPr lang="en-US" sz="700" b="0" i="0" u="none" strike="noStrike" cap="none" baseline="30000">
                <a:solidFill>
                  <a:srgbClr val="414042"/>
                </a:solidFill>
                <a:latin typeface="Arial"/>
                <a:ea typeface="Arial"/>
                <a:cs typeface="Arial"/>
                <a:sym typeface="Arial"/>
              </a:rPr>
              <a:t>®</a:t>
            </a:r>
            <a:r>
              <a:rPr lang="en-US" sz="700" b="0" i="0" u="none" strike="noStrike" cap="none">
                <a:solidFill>
                  <a:srgbClr val="414042"/>
                </a:solidFill>
                <a:latin typeface="Arial"/>
                <a:ea typeface="Arial"/>
                <a:cs typeface="Arial"/>
                <a:sym typeface="Arial"/>
              </a:rPr>
              <a:t> are registered trademarks of Herrmann Global, LLC. </a:t>
            </a:r>
            <a:endParaRPr sz="700" b="0" i="0" u="none" strike="noStrike" cap="none">
              <a:solidFill>
                <a:srgbClr val="414042"/>
              </a:solidFill>
              <a:latin typeface="Arial"/>
              <a:ea typeface="Arial"/>
              <a:cs typeface="Arial"/>
              <a:sym typeface="Arial"/>
            </a:endParaRPr>
          </a:p>
        </p:txBody>
      </p:sp>
      <p:sp>
        <p:nvSpPr>
          <p:cNvPr id="124" name="Google Shape;124;p106"/>
          <p:cNvSpPr txBox="1">
            <a:spLocks noGrp="1"/>
          </p:cNvSpPr>
          <p:nvPr>
            <p:ph type="title"/>
          </p:nvPr>
        </p:nvSpPr>
        <p:spPr>
          <a:xfrm>
            <a:off x="457200" y="152400"/>
            <a:ext cx="8229600" cy="845907"/>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9pPr>
          </a:lstStyle>
          <a:p>
            <a:endParaRPr/>
          </a:p>
        </p:txBody>
      </p:sp>
      <p:pic>
        <p:nvPicPr>
          <p:cNvPr id="125" name="Google Shape;125;p106"/>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0"/>
        <p:cNvGrpSpPr/>
        <p:nvPr/>
      </p:nvGrpSpPr>
      <p:grpSpPr>
        <a:xfrm>
          <a:off x="0" y="0"/>
          <a:ext cx="0" cy="0"/>
          <a:chOff x="0" y="0"/>
          <a:chExt cx="0" cy="0"/>
        </a:xfrm>
      </p:grpSpPr>
      <p:sp>
        <p:nvSpPr>
          <p:cNvPr id="21" name="Google Shape;21;p88"/>
          <p:cNvSpPr txBox="1">
            <a:spLocks noGrp="1"/>
          </p:cNvSpPr>
          <p:nvPr>
            <p:ph type="title"/>
          </p:nvPr>
        </p:nvSpPr>
        <p:spPr>
          <a:xfrm>
            <a:off x="457200" y="152400"/>
            <a:ext cx="8229600" cy="845907"/>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22" name="Google Shape;22;p88"/>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lvl1pPr marL="457200" marR="0" lvl="0" indent="-228600" algn="l" rtl="0">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3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3" name="Google Shape;23;p88"/>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Walk-Around 1">
  <p:cSld name="1_Title and Walk-Around 1">
    <p:spTree>
      <p:nvGrpSpPr>
        <p:cNvPr id="1" name="Shape 126"/>
        <p:cNvGrpSpPr/>
        <p:nvPr/>
      </p:nvGrpSpPr>
      <p:grpSpPr>
        <a:xfrm>
          <a:off x="0" y="0"/>
          <a:ext cx="0" cy="0"/>
          <a:chOff x="0" y="0"/>
          <a:chExt cx="0" cy="0"/>
        </a:xfrm>
      </p:grpSpPr>
      <p:sp>
        <p:nvSpPr>
          <p:cNvPr id="127" name="Google Shape;127;p107"/>
          <p:cNvSpPr/>
          <p:nvPr/>
        </p:nvSpPr>
        <p:spPr>
          <a:xfrm>
            <a:off x="260350" y="1135063"/>
            <a:ext cx="6115050" cy="3538537"/>
          </a:xfrm>
          <a:prstGeom prst="rect">
            <a:avLst/>
          </a:prstGeom>
          <a:noFill/>
          <a:ln w="57150" cap="flat" cmpd="sng">
            <a:solidFill>
              <a:srgbClr val="00AD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p107"/>
          <p:cNvSpPr/>
          <p:nvPr/>
        </p:nvSpPr>
        <p:spPr>
          <a:xfrm>
            <a:off x="3892550" y="4706938"/>
            <a:ext cx="2476500" cy="1433512"/>
          </a:xfrm>
          <a:prstGeom prst="rect">
            <a:avLst/>
          </a:prstGeom>
          <a:noFill/>
          <a:ln w="57150" cap="flat" cmpd="sng">
            <a:solidFill>
              <a:srgbClr val="00B0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p107"/>
          <p:cNvSpPr/>
          <p:nvPr/>
        </p:nvSpPr>
        <p:spPr>
          <a:xfrm>
            <a:off x="6416675" y="3240088"/>
            <a:ext cx="2476500" cy="1433512"/>
          </a:xfrm>
          <a:prstGeom prst="rect">
            <a:avLst/>
          </a:prstGeom>
          <a:noFill/>
          <a:ln w="57150" cap="flat" cmpd="sng">
            <a:solidFill>
              <a:srgbClr val="FFF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0" name="Google Shape;130;p107"/>
          <p:cNvSpPr/>
          <p:nvPr/>
        </p:nvSpPr>
        <p:spPr>
          <a:xfrm>
            <a:off x="6423025" y="4706938"/>
            <a:ext cx="2476500" cy="1433512"/>
          </a:xfrm>
          <a:prstGeom prst="rect">
            <a:avLst/>
          </a:prstGeom>
          <a:noFill/>
          <a:ln w="57150" cap="flat" cmpd="sng">
            <a:solidFill>
              <a:srgbClr val="ED1C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1" name="Google Shape;131;p107"/>
          <p:cNvSpPr txBox="1"/>
          <p:nvPr/>
        </p:nvSpPr>
        <p:spPr>
          <a:xfrm>
            <a:off x="239713" y="1112838"/>
            <a:ext cx="563562"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ADEE"/>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32" name="Google Shape;132;p107"/>
          <p:cNvSpPr txBox="1"/>
          <p:nvPr/>
        </p:nvSpPr>
        <p:spPr>
          <a:xfrm>
            <a:off x="3892550" y="5673725"/>
            <a:ext cx="563563" cy="4619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B04C"/>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33" name="Google Shape;133;p107"/>
          <p:cNvSpPr txBox="1"/>
          <p:nvPr/>
        </p:nvSpPr>
        <p:spPr>
          <a:xfrm>
            <a:off x="8329613" y="3240088"/>
            <a:ext cx="563562" cy="46196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rgbClr val="FFF1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34" name="Google Shape;134;p107"/>
          <p:cNvSpPr txBox="1"/>
          <p:nvPr/>
        </p:nvSpPr>
        <p:spPr>
          <a:xfrm>
            <a:off x="8474075" y="5697538"/>
            <a:ext cx="563563"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ED1C24"/>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35" name="Google Shape;135;p107"/>
          <p:cNvSpPr/>
          <p:nvPr/>
        </p:nvSpPr>
        <p:spPr>
          <a:xfrm>
            <a:off x="1558925" y="6577013"/>
            <a:ext cx="6043500" cy="190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414042"/>
                </a:solidFill>
                <a:latin typeface="Arial"/>
                <a:ea typeface="Arial"/>
                <a:cs typeface="Arial"/>
                <a:sym typeface="Arial"/>
              </a:rPr>
              <a:t>The four-color, four-quadrant graphic and Whole Brain</a:t>
            </a:r>
            <a:r>
              <a:rPr lang="en-US" sz="700" b="0" i="0" u="none" strike="noStrike" cap="none" baseline="30000">
                <a:solidFill>
                  <a:srgbClr val="414042"/>
                </a:solidFill>
                <a:latin typeface="Arial"/>
                <a:ea typeface="Arial"/>
                <a:cs typeface="Arial"/>
                <a:sym typeface="Arial"/>
              </a:rPr>
              <a:t>®</a:t>
            </a:r>
            <a:r>
              <a:rPr lang="en-US" sz="700" b="0" i="0" u="none" strike="noStrike" cap="none">
                <a:solidFill>
                  <a:srgbClr val="414042"/>
                </a:solidFill>
                <a:latin typeface="Arial"/>
                <a:ea typeface="Arial"/>
                <a:cs typeface="Arial"/>
                <a:sym typeface="Arial"/>
              </a:rPr>
              <a:t> are registered trademarks of Herrmann Global, LLC. </a:t>
            </a:r>
            <a:endParaRPr sz="700" b="0" i="0" u="none" strike="noStrike" cap="none">
              <a:solidFill>
                <a:srgbClr val="414042"/>
              </a:solidFill>
              <a:latin typeface="Arial"/>
              <a:ea typeface="Arial"/>
              <a:cs typeface="Arial"/>
              <a:sym typeface="Arial"/>
            </a:endParaRPr>
          </a:p>
        </p:txBody>
      </p:sp>
      <p:sp>
        <p:nvSpPr>
          <p:cNvPr id="136" name="Google Shape;136;p107"/>
          <p:cNvSpPr txBox="1">
            <a:spLocks noGrp="1"/>
          </p:cNvSpPr>
          <p:nvPr>
            <p:ph type="title"/>
          </p:nvPr>
        </p:nvSpPr>
        <p:spPr>
          <a:xfrm>
            <a:off x="457200" y="152400"/>
            <a:ext cx="8229600" cy="845907"/>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9pPr>
          </a:lstStyle>
          <a:p>
            <a:endParaRPr/>
          </a:p>
        </p:txBody>
      </p:sp>
      <p:pic>
        <p:nvPicPr>
          <p:cNvPr id="137" name="Google Shape;137;p107"/>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and Walk-Around 1">
  <p:cSld name="2_Title and Walk-Around 1">
    <p:spTree>
      <p:nvGrpSpPr>
        <p:cNvPr id="1" name="Shape 138"/>
        <p:cNvGrpSpPr/>
        <p:nvPr/>
      </p:nvGrpSpPr>
      <p:grpSpPr>
        <a:xfrm>
          <a:off x="0" y="0"/>
          <a:ext cx="0" cy="0"/>
          <a:chOff x="0" y="0"/>
          <a:chExt cx="0" cy="0"/>
        </a:xfrm>
      </p:grpSpPr>
      <p:sp>
        <p:nvSpPr>
          <p:cNvPr id="139" name="Google Shape;139;p108"/>
          <p:cNvSpPr/>
          <p:nvPr/>
        </p:nvSpPr>
        <p:spPr>
          <a:xfrm>
            <a:off x="3863975" y="1135063"/>
            <a:ext cx="2482850" cy="1436687"/>
          </a:xfrm>
          <a:prstGeom prst="rect">
            <a:avLst/>
          </a:prstGeom>
          <a:noFill/>
          <a:ln w="57150" cap="flat" cmpd="sng">
            <a:solidFill>
              <a:srgbClr val="00AD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0" name="Google Shape;140;p108"/>
          <p:cNvSpPr/>
          <p:nvPr/>
        </p:nvSpPr>
        <p:spPr>
          <a:xfrm>
            <a:off x="266700" y="2620963"/>
            <a:ext cx="6080125" cy="3519487"/>
          </a:xfrm>
          <a:prstGeom prst="rect">
            <a:avLst/>
          </a:prstGeom>
          <a:noFill/>
          <a:ln w="57150" cap="flat" cmpd="sng">
            <a:solidFill>
              <a:srgbClr val="00B0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p108"/>
          <p:cNvSpPr/>
          <p:nvPr/>
        </p:nvSpPr>
        <p:spPr>
          <a:xfrm>
            <a:off x="6410325" y="1135063"/>
            <a:ext cx="2482850" cy="1436687"/>
          </a:xfrm>
          <a:prstGeom prst="rect">
            <a:avLst/>
          </a:prstGeom>
          <a:noFill/>
          <a:ln w="57150" cap="flat" cmpd="sng">
            <a:solidFill>
              <a:srgbClr val="FFF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108"/>
          <p:cNvSpPr/>
          <p:nvPr/>
        </p:nvSpPr>
        <p:spPr>
          <a:xfrm>
            <a:off x="6416675" y="2619375"/>
            <a:ext cx="2482850" cy="1436688"/>
          </a:xfrm>
          <a:prstGeom prst="rect">
            <a:avLst/>
          </a:prstGeom>
          <a:noFill/>
          <a:ln w="57150" cap="flat" cmpd="sng">
            <a:solidFill>
              <a:srgbClr val="ED1C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3" name="Google Shape;143;p108"/>
          <p:cNvSpPr txBox="1"/>
          <p:nvPr/>
        </p:nvSpPr>
        <p:spPr>
          <a:xfrm>
            <a:off x="3863975" y="1135063"/>
            <a:ext cx="563563"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ADEE"/>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44" name="Google Shape;144;p108"/>
          <p:cNvSpPr txBox="1"/>
          <p:nvPr/>
        </p:nvSpPr>
        <p:spPr>
          <a:xfrm>
            <a:off x="269875" y="5697538"/>
            <a:ext cx="563563"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B04C"/>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45" name="Google Shape;145;p108"/>
          <p:cNvSpPr txBox="1"/>
          <p:nvPr/>
        </p:nvSpPr>
        <p:spPr>
          <a:xfrm>
            <a:off x="8486775" y="1104900"/>
            <a:ext cx="563563" cy="4619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F1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46" name="Google Shape;146;p108"/>
          <p:cNvSpPr txBox="1"/>
          <p:nvPr/>
        </p:nvSpPr>
        <p:spPr>
          <a:xfrm>
            <a:off x="8486775" y="3616325"/>
            <a:ext cx="563563" cy="4619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ED1C24"/>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47" name="Google Shape;147;p108"/>
          <p:cNvSpPr/>
          <p:nvPr/>
        </p:nvSpPr>
        <p:spPr>
          <a:xfrm>
            <a:off x="1550250" y="6566588"/>
            <a:ext cx="6043500" cy="190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414042"/>
                </a:solidFill>
                <a:latin typeface="Arial"/>
                <a:ea typeface="Arial"/>
                <a:cs typeface="Arial"/>
                <a:sym typeface="Arial"/>
              </a:rPr>
              <a:t>The four-color, four-quadrant graphic and Whole Brain</a:t>
            </a:r>
            <a:r>
              <a:rPr lang="en-US" sz="700" b="0" i="0" u="none" strike="noStrike" cap="none" baseline="30000">
                <a:solidFill>
                  <a:srgbClr val="414042"/>
                </a:solidFill>
                <a:latin typeface="Arial"/>
                <a:ea typeface="Arial"/>
                <a:cs typeface="Arial"/>
                <a:sym typeface="Arial"/>
              </a:rPr>
              <a:t>®</a:t>
            </a:r>
            <a:r>
              <a:rPr lang="en-US" sz="700" b="0" i="0" u="none" strike="noStrike" cap="none">
                <a:solidFill>
                  <a:srgbClr val="414042"/>
                </a:solidFill>
                <a:latin typeface="Arial"/>
                <a:ea typeface="Arial"/>
                <a:cs typeface="Arial"/>
                <a:sym typeface="Arial"/>
              </a:rPr>
              <a:t> are registered trademarks of Herrmann Global, LLC. </a:t>
            </a:r>
            <a:endParaRPr sz="700" b="0" i="0" u="none" strike="noStrike" cap="none">
              <a:solidFill>
                <a:srgbClr val="414042"/>
              </a:solidFill>
              <a:latin typeface="Arial"/>
              <a:ea typeface="Arial"/>
              <a:cs typeface="Arial"/>
              <a:sym typeface="Arial"/>
            </a:endParaRPr>
          </a:p>
        </p:txBody>
      </p:sp>
      <p:sp>
        <p:nvSpPr>
          <p:cNvPr id="148" name="Google Shape;148;p108"/>
          <p:cNvSpPr txBox="1">
            <a:spLocks noGrp="1"/>
          </p:cNvSpPr>
          <p:nvPr>
            <p:ph type="title"/>
          </p:nvPr>
        </p:nvSpPr>
        <p:spPr>
          <a:xfrm>
            <a:off x="457200" y="152400"/>
            <a:ext cx="8229600" cy="845907"/>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9pPr>
          </a:lstStyle>
          <a:p>
            <a:endParaRPr/>
          </a:p>
        </p:txBody>
      </p:sp>
      <p:pic>
        <p:nvPicPr>
          <p:cNvPr id="149" name="Google Shape;149;p108"/>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Title and Walk-Around 1">
  <p:cSld name="4_Title and Walk-Around 1">
    <p:spTree>
      <p:nvGrpSpPr>
        <p:cNvPr id="1" name="Shape 150"/>
        <p:cNvGrpSpPr/>
        <p:nvPr/>
      </p:nvGrpSpPr>
      <p:grpSpPr>
        <a:xfrm>
          <a:off x="0" y="0"/>
          <a:ext cx="0" cy="0"/>
          <a:chOff x="0" y="0"/>
          <a:chExt cx="0" cy="0"/>
        </a:xfrm>
      </p:grpSpPr>
      <p:sp>
        <p:nvSpPr>
          <p:cNvPr id="151" name="Google Shape;151;p109"/>
          <p:cNvSpPr/>
          <p:nvPr/>
        </p:nvSpPr>
        <p:spPr>
          <a:xfrm>
            <a:off x="260350" y="1135063"/>
            <a:ext cx="2490788" cy="1441450"/>
          </a:xfrm>
          <a:prstGeom prst="rect">
            <a:avLst/>
          </a:prstGeom>
          <a:noFill/>
          <a:ln w="57150" cap="flat" cmpd="sng">
            <a:solidFill>
              <a:srgbClr val="00AD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2" name="Google Shape;152;p109"/>
          <p:cNvSpPr/>
          <p:nvPr/>
        </p:nvSpPr>
        <p:spPr>
          <a:xfrm>
            <a:off x="269875" y="2614613"/>
            <a:ext cx="2490788" cy="1443037"/>
          </a:xfrm>
          <a:prstGeom prst="rect">
            <a:avLst/>
          </a:prstGeom>
          <a:noFill/>
          <a:ln w="57150" cap="flat" cmpd="sng">
            <a:solidFill>
              <a:srgbClr val="00B0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3" name="Google Shape;153;p109"/>
          <p:cNvSpPr/>
          <p:nvPr/>
        </p:nvSpPr>
        <p:spPr>
          <a:xfrm>
            <a:off x="2822575" y="1135063"/>
            <a:ext cx="2490788" cy="1441450"/>
          </a:xfrm>
          <a:prstGeom prst="rect">
            <a:avLst/>
          </a:prstGeom>
          <a:noFill/>
          <a:ln w="57150" cap="flat" cmpd="sng">
            <a:solidFill>
              <a:srgbClr val="FFF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p109"/>
          <p:cNvSpPr/>
          <p:nvPr/>
        </p:nvSpPr>
        <p:spPr>
          <a:xfrm>
            <a:off x="2809875" y="2614613"/>
            <a:ext cx="6089650" cy="3525837"/>
          </a:xfrm>
          <a:prstGeom prst="rect">
            <a:avLst/>
          </a:prstGeom>
          <a:noFill/>
          <a:ln w="57150" cap="flat" cmpd="sng">
            <a:solidFill>
              <a:srgbClr val="ED1C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5" name="Google Shape;155;p109"/>
          <p:cNvSpPr txBox="1"/>
          <p:nvPr/>
        </p:nvSpPr>
        <p:spPr>
          <a:xfrm>
            <a:off x="239713" y="1112838"/>
            <a:ext cx="563562"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ADEE"/>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56" name="Google Shape;156;p109"/>
          <p:cNvSpPr txBox="1"/>
          <p:nvPr/>
        </p:nvSpPr>
        <p:spPr>
          <a:xfrm>
            <a:off x="269875" y="3595688"/>
            <a:ext cx="563563"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B04C"/>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57" name="Google Shape;157;p109"/>
          <p:cNvSpPr txBox="1"/>
          <p:nvPr/>
        </p:nvSpPr>
        <p:spPr>
          <a:xfrm>
            <a:off x="4749800" y="1103313"/>
            <a:ext cx="563563" cy="46196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rgbClr val="FFF1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58" name="Google Shape;158;p109"/>
          <p:cNvSpPr txBox="1"/>
          <p:nvPr/>
        </p:nvSpPr>
        <p:spPr>
          <a:xfrm>
            <a:off x="8474075" y="5697538"/>
            <a:ext cx="563563"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ED1C24"/>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59" name="Google Shape;159;p109"/>
          <p:cNvSpPr/>
          <p:nvPr/>
        </p:nvSpPr>
        <p:spPr>
          <a:xfrm>
            <a:off x="1558925" y="6577013"/>
            <a:ext cx="6043500" cy="190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414042"/>
                </a:solidFill>
                <a:latin typeface="Arial"/>
                <a:ea typeface="Arial"/>
                <a:cs typeface="Arial"/>
                <a:sym typeface="Arial"/>
              </a:rPr>
              <a:t>The four-color, four-quadrant graphic and Whole Brain</a:t>
            </a:r>
            <a:r>
              <a:rPr lang="en-US" sz="700" b="0" i="0" u="none" strike="noStrike" cap="none" baseline="30000">
                <a:solidFill>
                  <a:srgbClr val="414042"/>
                </a:solidFill>
                <a:latin typeface="Arial"/>
                <a:ea typeface="Arial"/>
                <a:cs typeface="Arial"/>
                <a:sym typeface="Arial"/>
              </a:rPr>
              <a:t>®</a:t>
            </a:r>
            <a:r>
              <a:rPr lang="en-US" sz="700" b="0" i="0" u="none" strike="noStrike" cap="none">
                <a:solidFill>
                  <a:srgbClr val="414042"/>
                </a:solidFill>
                <a:latin typeface="Arial"/>
                <a:ea typeface="Arial"/>
                <a:cs typeface="Arial"/>
                <a:sym typeface="Arial"/>
              </a:rPr>
              <a:t> are registered trademarks of Herrmann Global, LLC. </a:t>
            </a:r>
            <a:endParaRPr sz="700" b="0" i="0" u="none" strike="noStrike" cap="none">
              <a:solidFill>
                <a:srgbClr val="414042"/>
              </a:solidFill>
              <a:latin typeface="Arial"/>
              <a:ea typeface="Arial"/>
              <a:cs typeface="Arial"/>
              <a:sym typeface="Arial"/>
            </a:endParaRPr>
          </a:p>
        </p:txBody>
      </p:sp>
      <p:sp>
        <p:nvSpPr>
          <p:cNvPr id="160" name="Google Shape;160;p109"/>
          <p:cNvSpPr txBox="1">
            <a:spLocks noGrp="1"/>
          </p:cNvSpPr>
          <p:nvPr>
            <p:ph type="title"/>
          </p:nvPr>
        </p:nvSpPr>
        <p:spPr>
          <a:xfrm>
            <a:off x="457200" y="152400"/>
            <a:ext cx="8229600" cy="845907"/>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9pPr>
          </a:lstStyle>
          <a:p>
            <a:endParaRPr/>
          </a:p>
        </p:txBody>
      </p:sp>
      <p:pic>
        <p:nvPicPr>
          <p:cNvPr id="161" name="Google Shape;161;p109"/>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Walk-Around 1">
  <p:cSld name="3_Title and Walk-Around 1">
    <p:spTree>
      <p:nvGrpSpPr>
        <p:cNvPr id="1" name="Shape 162"/>
        <p:cNvGrpSpPr/>
        <p:nvPr/>
      </p:nvGrpSpPr>
      <p:grpSpPr>
        <a:xfrm>
          <a:off x="0" y="0"/>
          <a:ext cx="0" cy="0"/>
          <a:chOff x="0" y="0"/>
          <a:chExt cx="0" cy="0"/>
        </a:xfrm>
      </p:grpSpPr>
      <p:sp>
        <p:nvSpPr>
          <p:cNvPr id="163" name="Google Shape;163;p110"/>
          <p:cNvSpPr/>
          <p:nvPr/>
        </p:nvSpPr>
        <p:spPr>
          <a:xfrm>
            <a:off x="269875" y="3225800"/>
            <a:ext cx="2476500" cy="1433513"/>
          </a:xfrm>
          <a:prstGeom prst="rect">
            <a:avLst/>
          </a:prstGeom>
          <a:noFill/>
          <a:ln w="57150" cap="flat" cmpd="sng">
            <a:solidFill>
              <a:srgbClr val="00AD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110"/>
          <p:cNvSpPr/>
          <p:nvPr/>
        </p:nvSpPr>
        <p:spPr>
          <a:xfrm>
            <a:off x="266700" y="4706938"/>
            <a:ext cx="2476500" cy="1433512"/>
          </a:xfrm>
          <a:prstGeom prst="rect">
            <a:avLst/>
          </a:prstGeom>
          <a:noFill/>
          <a:ln w="57150" cap="flat" cmpd="sng">
            <a:solidFill>
              <a:srgbClr val="00B0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p110"/>
          <p:cNvSpPr/>
          <p:nvPr/>
        </p:nvSpPr>
        <p:spPr>
          <a:xfrm>
            <a:off x="2782888" y="1135063"/>
            <a:ext cx="6110287" cy="3536950"/>
          </a:xfrm>
          <a:prstGeom prst="rect">
            <a:avLst/>
          </a:prstGeom>
          <a:noFill/>
          <a:ln w="57150" cap="flat" cmpd="sng">
            <a:solidFill>
              <a:srgbClr val="FFF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p110"/>
          <p:cNvSpPr/>
          <p:nvPr/>
        </p:nvSpPr>
        <p:spPr>
          <a:xfrm>
            <a:off x="2782888" y="4699000"/>
            <a:ext cx="2476500" cy="1433513"/>
          </a:xfrm>
          <a:prstGeom prst="rect">
            <a:avLst/>
          </a:prstGeom>
          <a:noFill/>
          <a:ln w="57150" cap="flat" cmpd="sng">
            <a:solidFill>
              <a:srgbClr val="ED1C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p110"/>
          <p:cNvSpPr txBox="1"/>
          <p:nvPr/>
        </p:nvSpPr>
        <p:spPr>
          <a:xfrm>
            <a:off x="269875" y="3225800"/>
            <a:ext cx="563563" cy="4619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ADEE"/>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68" name="Google Shape;168;p110"/>
          <p:cNvSpPr txBox="1"/>
          <p:nvPr/>
        </p:nvSpPr>
        <p:spPr>
          <a:xfrm>
            <a:off x="269875" y="5697538"/>
            <a:ext cx="563563"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B04C"/>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69" name="Google Shape;169;p110"/>
          <p:cNvSpPr txBox="1"/>
          <p:nvPr/>
        </p:nvSpPr>
        <p:spPr>
          <a:xfrm>
            <a:off x="8486775" y="1104900"/>
            <a:ext cx="563563" cy="4619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F1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70" name="Google Shape;170;p110"/>
          <p:cNvSpPr txBox="1"/>
          <p:nvPr/>
        </p:nvSpPr>
        <p:spPr>
          <a:xfrm>
            <a:off x="4695825" y="5697538"/>
            <a:ext cx="563563" cy="46196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rgbClr val="ED1C24"/>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71" name="Google Shape;171;p110"/>
          <p:cNvSpPr/>
          <p:nvPr/>
        </p:nvSpPr>
        <p:spPr>
          <a:xfrm>
            <a:off x="1550250" y="6566588"/>
            <a:ext cx="6043500" cy="190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414042"/>
                </a:solidFill>
                <a:latin typeface="Arial"/>
                <a:ea typeface="Arial"/>
                <a:cs typeface="Arial"/>
                <a:sym typeface="Arial"/>
              </a:rPr>
              <a:t>The four-color, four-quadrant graphic and Whole Brain</a:t>
            </a:r>
            <a:r>
              <a:rPr lang="en-US" sz="700" b="0" i="0" u="none" strike="noStrike" cap="none" baseline="30000">
                <a:solidFill>
                  <a:srgbClr val="414042"/>
                </a:solidFill>
                <a:latin typeface="Arial"/>
                <a:ea typeface="Arial"/>
                <a:cs typeface="Arial"/>
                <a:sym typeface="Arial"/>
              </a:rPr>
              <a:t>®</a:t>
            </a:r>
            <a:r>
              <a:rPr lang="en-US" sz="700" b="0" i="0" u="none" strike="noStrike" cap="none">
                <a:solidFill>
                  <a:srgbClr val="414042"/>
                </a:solidFill>
                <a:latin typeface="Arial"/>
                <a:ea typeface="Arial"/>
                <a:cs typeface="Arial"/>
                <a:sym typeface="Arial"/>
              </a:rPr>
              <a:t> are registered trademarks of Herrmann Global, LLC. </a:t>
            </a:r>
            <a:endParaRPr sz="700" b="0" i="0" u="none" strike="noStrike" cap="none">
              <a:solidFill>
                <a:srgbClr val="414042"/>
              </a:solidFill>
              <a:latin typeface="Arial"/>
              <a:ea typeface="Arial"/>
              <a:cs typeface="Arial"/>
              <a:sym typeface="Arial"/>
            </a:endParaRPr>
          </a:p>
        </p:txBody>
      </p:sp>
      <p:sp>
        <p:nvSpPr>
          <p:cNvPr id="172" name="Google Shape;172;p110"/>
          <p:cNvSpPr txBox="1">
            <a:spLocks noGrp="1"/>
          </p:cNvSpPr>
          <p:nvPr>
            <p:ph type="title"/>
          </p:nvPr>
        </p:nvSpPr>
        <p:spPr>
          <a:xfrm>
            <a:off x="457200" y="152400"/>
            <a:ext cx="8229600" cy="845907"/>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9pPr>
          </a:lstStyle>
          <a:p>
            <a:endParaRPr/>
          </a:p>
        </p:txBody>
      </p:sp>
      <p:pic>
        <p:nvPicPr>
          <p:cNvPr id="173" name="Google Shape;173;p110"/>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Walk-Around no title">
  <p:cSld name="Walk-Around no title">
    <p:spTree>
      <p:nvGrpSpPr>
        <p:cNvPr id="1" name="Shape 174"/>
        <p:cNvGrpSpPr/>
        <p:nvPr/>
      </p:nvGrpSpPr>
      <p:grpSpPr>
        <a:xfrm>
          <a:off x="0" y="0"/>
          <a:ext cx="0" cy="0"/>
          <a:chOff x="0" y="0"/>
          <a:chExt cx="0" cy="0"/>
        </a:xfrm>
      </p:grpSpPr>
      <p:sp>
        <p:nvSpPr>
          <p:cNvPr id="175" name="Google Shape;175;p111"/>
          <p:cNvSpPr/>
          <p:nvPr/>
        </p:nvSpPr>
        <p:spPr>
          <a:xfrm>
            <a:off x="92075" y="403225"/>
            <a:ext cx="4457700" cy="2878138"/>
          </a:xfrm>
          <a:prstGeom prst="rect">
            <a:avLst/>
          </a:prstGeom>
          <a:noFill/>
          <a:ln w="57150" cap="flat" cmpd="sng">
            <a:solidFill>
              <a:srgbClr val="00AD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6" name="Google Shape;176;p111"/>
          <p:cNvSpPr/>
          <p:nvPr/>
        </p:nvSpPr>
        <p:spPr>
          <a:xfrm>
            <a:off x="98425" y="3335338"/>
            <a:ext cx="4457700" cy="2879725"/>
          </a:xfrm>
          <a:prstGeom prst="rect">
            <a:avLst/>
          </a:prstGeom>
          <a:noFill/>
          <a:ln w="57150" cap="flat" cmpd="sng">
            <a:solidFill>
              <a:srgbClr val="00B0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7" name="Google Shape;177;p111"/>
          <p:cNvSpPr/>
          <p:nvPr/>
        </p:nvSpPr>
        <p:spPr>
          <a:xfrm>
            <a:off x="4603750" y="403225"/>
            <a:ext cx="4433888" cy="2878138"/>
          </a:xfrm>
          <a:prstGeom prst="rect">
            <a:avLst/>
          </a:prstGeom>
          <a:noFill/>
          <a:ln w="57150" cap="flat" cmpd="sng">
            <a:solidFill>
              <a:srgbClr val="FFF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8</a:t>
            </a:r>
            <a:endParaRPr sz="1400" b="0" i="0" u="none" strike="noStrike" cap="none">
              <a:solidFill>
                <a:srgbClr val="000000"/>
              </a:solidFill>
              <a:latin typeface="Arial"/>
              <a:ea typeface="Arial"/>
              <a:cs typeface="Arial"/>
              <a:sym typeface="Arial"/>
            </a:endParaRPr>
          </a:p>
        </p:txBody>
      </p:sp>
      <p:sp>
        <p:nvSpPr>
          <p:cNvPr id="178" name="Google Shape;178;p111"/>
          <p:cNvSpPr/>
          <p:nvPr/>
        </p:nvSpPr>
        <p:spPr>
          <a:xfrm>
            <a:off x="4610100" y="3335338"/>
            <a:ext cx="4433888" cy="2879725"/>
          </a:xfrm>
          <a:prstGeom prst="rect">
            <a:avLst/>
          </a:prstGeom>
          <a:noFill/>
          <a:ln w="57150" cap="flat" cmpd="sng">
            <a:solidFill>
              <a:srgbClr val="ED1C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9" name="Google Shape;179;p111"/>
          <p:cNvSpPr txBox="1"/>
          <p:nvPr/>
        </p:nvSpPr>
        <p:spPr>
          <a:xfrm>
            <a:off x="50800" y="412750"/>
            <a:ext cx="563563" cy="4619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ADEE"/>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180" name="Google Shape;180;p111"/>
          <p:cNvSpPr txBox="1"/>
          <p:nvPr/>
        </p:nvSpPr>
        <p:spPr>
          <a:xfrm>
            <a:off x="82550" y="5778500"/>
            <a:ext cx="563563" cy="4619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B04C"/>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181" name="Google Shape;181;p111"/>
          <p:cNvSpPr txBox="1"/>
          <p:nvPr/>
        </p:nvSpPr>
        <p:spPr>
          <a:xfrm>
            <a:off x="8661400" y="404813"/>
            <a:ext cx="563563"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F1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
        <p:nvSpPr>
          <p:cNvPr id="182" name="Google Shape;182;p111"/>
          <p:cNvSpPr txBox="1"/>
          <p:nvPr/>
        </p:nvSpPr>
        <p:spPr>
          <a:xfrm>
            <a:off x="8648700" y="5778500"/>
            <a:ext cx="563563" cy="4619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ED1C24"/>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183" name="Google Shape;183;p111"/>
          <p:cNvSpPr/>
          <p:nvPr/>
        </p:nvSpPr>
        <p:spPr>
          <a:xfrm>
            <a:off x="1550250" y="6566588"/>
            <a:ext cx="6043500" cy="190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414042"/>
                </a:solidFill>
                <a:latin typeface="Arial"/>
                <a:ea typeface="Arial"/>
                <a:cs typeface="Arial"/>
                <a:sym typeface="Arial"/>
              </a:rPr>
              <a:t>The four-color, four-quadrant graphic and Whole Brain</a:t>
            </a:r>
            <a:r>
              <a:rPr lang="en-US" sz="700" b="0" i="0" u="none" strike="noStrike" cap="none" baseline="30000">
                <a:solidFill>
                  <a:srgbClr val="414042"/>
                </a:solidFill>
                <a:latin typeface="Arial"/>
                <a:ea typeface="Arial"/>
                <a:cs typeface="Arial"/>
                <a:sym typeface="Arial"/>
              </a:rPr>
              <a:t>®</a:t>
            </a:r>
            <a:r>
              <a:rPr lang="en-US" sz="700" b="0" i="0" u="none" strike="noStrike" cap="none">
                <a:solidFill>
                  <a:srgbClr val="414042"/>
                </a:solidFill>
                <a:latin typeface="Arial"/>
                <a:ea typeface="Arial"/>
                <a:cs typeface="Arial"/>
                <a:sym typeface="Arial"/>
              </a:rPr>
              <a:t> are registered trademarks of Herrmann Global, LLC. </a:t>
            </a:r>
            <a:endParaRPr sz="700" b="0" i="0" u="none" strike="noStrike" cap="none">
              <a:solidFill>
                <a:srgbClr val="414042"/>
              </a:solidFill>
              <a:latin typeface="Arial"/>
              <a:ea typeface="Arial"/>
              <a:cs typeface="Arial"/>
              <a:sym typeface="Arial"/>
            </a:endParaRPr>
          </a:p>
        </p:txBody>
      </p:sp>
      <p:pic>
        <p:nvPicPr>
          <p:cNvPr id="184" name="Google Shape;184;p111"/>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5"/>
        <p:cNvGrpSpPr/>
        <p:nvPr/>
      </p:nvGrpSpPr>
      <p:grpSpPr>
        <a:xfrm>
          <a:off x="0" y="0"/>
          <a:ext cx="0" cy="0"/>
          <a:chOff x="0" y="0"/>
          <a:chExt cx="0" cy="0"/>
        </a:xfrm>
      </p:grpSpPr>
      <p:sp>
        <p:nvSpPr>
          <p:cNvPr id="186" name="Google Shape;186;p112"/>
          <p:cNvSpPr txBox="1">
            <a:spLocks noGrp="1"/>
          </p:cNvSpPr>
          <p:nvPr>
            <p:ph type="title"/>
          </p:nvPr>
        </p:nvSpPr>
        <p:spPr>
          <a:xfrm>
            <a:off x="1792288" y="5551240"/>
            <a:ext cx="5486400" cy="566738"/>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187" name="Google Shape;187;p112"/>
          <p:cNvSpPr>
            <a:spLocks noGrp="1"/>
          </p:cNvSpPr>
          <p:nvPr>
            <p:ph type="pic" idx="2"/>
          </p:nvPr>
        </p:nvSpPr>
        <p:spPr>
          <a:xfrm>
            <a:off x="1323833" y="590935"/>
            <a:ext cx="6450606" cy="4868176"/>
          </a:xfrm>
          <a:prstGeom prst="rect">
            <a:avLst/>
          </a:prstGeom>
          <a:noFill/>
          <a:ln>
            <a:noFill/>
          </a:ln>
        </p:spPr>
      </p:sp>
      <p:pic>
        <p:nvPicPr>
          <p:cNvPr id="188" name="Google Shape;188;p112"/>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w tagline">
  <p:cSld name="Blank w tagline">
    <p:spTree>
      <p:nvGrpSpPr>
        <p:cNvPr id="1" name="Shape 189"/>
        <p:cNvGrpSpPr/>
        <p:nvPr/>
      </p:nvGrpSpPr>
      <p:grpSpPr>
        <a:xfrm>
          <a:off x="0" y="0"/>
          <a:ext cx="0" cy="0"/>
          <a:chOff x="0" y="0"/>
          <a:chExt cx="0" cy="0"/>
        </a:xfrm>
      </p:grpSpPr>
      <p:pic>
        <p:nvPicPr>
          <p:cNvPr id="190" name="Google Shape;190;p113"/>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act Us Slide">
  <p:cSld name="Contact Us Slide">
    <p:spTree>
      <p:nvGrpSpPr>
        <p:cNvPr id="1" name="Shape 191"/>
        <p:cNvGrpSpPr/>
        <p:nvPr/>
      </p:nvGrpSpPr>
      <p:grpSpPr>
        <a:xfrm>
          <a:off x="0" y="0"/>
          <a:ext cx="0" cy="0"/>
          <a:chOff x="0" y="0"/>
          <a:chExt cx="0" cy="0"/>
        </a:xfrm>
      </p:grpSpPr>
      <p:pic>
        <p:nvPicPr>
          <p:cNvPr id="192" name="Google Shape;192;p114"/>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act Us Slide">
  <p:cSld name="Contact Us Slide">
    <p:spTree>
      <p:nvGrpSpPr>
        <p:cNvPr id="1" name="Shape 200"/>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and Logo">
  <p:cSld name="Title and Logo">
    <p:spTree>
      <p:nvGrpSpPr>
        <p:cNvPr id="1" name="Shape 201"/>
        <p:cNvGrpSpPr/>
        <p:nvPr/>
      </p:nvGrpSpPr>
      <p:grpSpPr>
        <a:xfrm>
          <a:off x="0" y="0"/>
          <a:ext cx="0" cy="0"/>
          <a:chOff x="0" y="0"/>
          <a:chExt cx="0" cy="0"/>
        </a:xfrm>
      </p:grpSpPr>
      <p:sp>
        <p:nvSpPr>
          <p:cNvPr id="202" name="Google Shape;202;g2e9be66a193_0_511"/>
          <p:cNvSpPr txBox="1">
            <a:spLocks noGrp="1"/>
          </p:cNvSpPr>
          <p:nvPr>
            <p:ph type="title"/>
          </p:nvPr>
        </p:nvSpPr>
        <p:spPr>
          <a:xfrm>
            <a:off x="457200" y="152404"/>
            <a:ext cx="8229600" cy="846000"/>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endParaRPr/>
          </a:p>
        </p:txBody>
      </p:sp>
      <p:sp>
        <p:nvSpPr>
          <p:cNvPr id="203" name="Google Shape;203;g2e9be66a193_0_511"/>
          <p:cNvSpPr txBox="1"/>
          <p:nvPr/>
        </p:nvSpPr>
        <p:spPr>
          <a:xfrm>
            <a:off x="6960825" y="6561150"/>
            <a:ext cx="2183100" cy="221400"/>
          </a:xfrm>
          <a:prstGeom prst="rect">
            <a:avLst/>
          </a:prstGeom>
          <a:noFill/>
          <a:ln>
            <a:noFill/>
          </a:ln>
        </p:spPr>
        <p:txBody>
          <a:bodyPr spcFirstLastPara="1" wrap="square" lIns="82050" tIns="41025" rIns="82050" bIns="410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414042"/>
                </a:solidFill>
                <a:latin typeface="Arial"/>
                <a:ea typeface="Arial"/>
                <a:cs typeface="Arial"/>
                <a:sym typeface="Arial"/>
              </a:rPr>
              <a:t>© 2015-2024 Herrmann Global, LLC</a:t>
            </a:r>
            <a:endParaRPr sz="1400" b="0" i="0" u="none" strike="noStrike" cap="none">
              <a:solidFill>
                <a:srgbClr val="000000"/>
              </a:solidFill>
              <a:latin typeface="Arial"/>
              <a:ea typeface="Arial"/>
              <a:cs typeface="Arial"/>
              <a:sym typeface="Arial"/>
            </a:endParaRPr>
          </a:p>
        </p:txBody>
      </p:sp>
      <p:pic>
        <p:nvPicPr>
          <p:cNvPr id="204" name="Google Shape;204;g2e9be66a193_0_511"/>
          <p:cNvPicPr preferRelativeResize="0"/>
          <p:nvPr/>
        </p:nvPicPr>
        <p:blipFill rotWithShape="1">
          <a:blip r:embed="rId2">
            <a:alphaModFix/>
          </a:blip>
          <a:srcRect/>
          <a:stretch/>
        </p:blipFill>
        <p:spPr>
          <a:xfrm>
            <a:off x="96850" y="6299316"/>
            <a:ext cx="1619251" cy="457783"/>
          </a:xfrm>
          <a:prstGeom prst="rect">
            <a:avLst/>
          </a:prstGeom>
          <a:noFill/>
          <a:ln>
            <a:noFill/>
          </a:ln>
        </p:spPr>
      </p:pic>
      <p:grpSp>
        <p:nvGrpSpPr>
          <p:cNvPr id="205" name="Google Shape;205;g2e9be66a193_0_511"/>
          <p:cNvGrpSpPr/>
          <p:nvPr/>
        </p:nvGrpSpPr>
        <p:grpSpPr>
          <a:xfrm>
            <a:off x="0" y="0"/>
            <a:ext cx="9143999" cy="65100"/>
            <a:chOff x="0" y="90900"/>
            <a:chExt cx="9143999" cy="65100"/>
          </a:xfrm>
        </p:grpSpPr>
        <p:sp>
          <p:nvSpPr>
            <p:cNvPr id="206" name="Google Shape;206;g2e9be66a193_0_511"/>
            <p:cNvSpPr/>
            <p:nvPr/>
          </p:nvSpPr>
          <p:spPr>
            <a:xfrm>
              <a:off x="0" y="90900"/>
              <a:ext cx="2286000" cy="65100"/>
            </a:xfrm>
            <a:prstGeom prst="rect">
              <a:avLst/>
            </a:prstGeom>
            <a:solidFill>
              <a:srgbClr val="2CC3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2e9be66a193_0_511"/>
            <p:cNvSpPr/>
            <p:nvPr/>
          </p:nvSpPr>
          <p:spPr>
            <a:xfrm>
              <a:off x="2286000" y="90900"/>
              <a:ext cx="2286000" cy="65100"/>
            </a:xfrm>
            <a:prstGeom prst="rect">
              <a:avLst/>
            </a:prstGeom>
            <a:solidFill>
              <a:srgbClr val="63C0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2e9be66a193_0_511"/>
            <p:cNvSpPr/>
            <p:nvPr/>
          </p:nvSpPr>
          <p:spPr>
            <a:xfrm>
              <a:off x="4572000" y="90900"/>
              <a:ext cx="2286000" cy="65100"/>
            </a:xfrm>
            <a:prstGeom prst="rect">
              <a:avLst/>
            </a:prstGeom>
            <a:solidFill>
              <a:srgbClr val="EF374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2e9be66a193_0_511"/>
            <p:cNvSpPr/>
            <p:nvPr/>
          </p:nvSpPr>
          <p:spPr>
            <a:xfrm>
              <a:off x="6857999" y="90900"/>
              <a:ext cx="2286000" cy="65100"/>
            </a:xfrm>
            <a:prstGeom prst="rect">
              <a:avLst/>
            </a:prstGeom>
            <a:solidFill>
              <a:srgbClr val="FDD7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lt Subtitle Slide">
  <p:cSld name="Alt Subtitle Slide">
    <p:bg>
      <p:bgPr>
        <a:solidFill>
          <a:srgbClr val="F0F5FC"/>
        </a:solidFill>
        <a:effectLst/>
      </p:bgPr>
    </p:bg>
    <p:spTree>
      <p:nvGrpSpPr>
        <p:cNvPr id="1" name="Shape 24"/>
        <p:cNvGrpSpPr/>
        <p:nvPr/>
      </p:nvGrpSpPr>
      <p:grpSpPr>
        <a:xfrm>
          <a:off x="0" y="0"/>
          <a:ext cx="0" cy="0"/>
          <a:chOff x="0" y="0"/>
          <a:chExt cx="0" cy="0"/>
        </a:xfrm>
      </p:grpSpPr>
      <p:pic>
        <p:nvPicPr>
          <p:cNvPr id="25" name="Google Shape;25;p87"/>
          <p:cNvPicPr preferRelativeResize="0"/>
          <p:nvPr/>
        </p:nvPicPr>
        <p:blipFill rotWithShape="1">
          <a:blip r:embed="rId2">
            <a:alphaModFix amt="37000"/>
          </a:blip>
          <a:srcRect/>
          <a:stretch/>
        </p:blipFill>
        <p:spPr>
          <a:xfrm>
            <a:off x="2266950" y="1123950"/>
            <a:ext cx="4610100" cy="4610100"/>
          </a:xfrm>
          <a:prstGeom prst="rect">
            <a:avLst/>
          </a:prstGeom>
          <a:noFill/>
          <a:ln>
            <a:noFill/>
          </a:ln>
        </p:spPr>
      </p:pic>
      <p:sp>
        <p:nvSpPr>
          <p:cNvPr id="26" name="Google Shape;26;p87"/>
          <p:cNvSpPr txBox="1">
            <a:spLocks noGrp="1"/>
          </p:cNvSpPr>
          <p:nvPr>
            <p:ph type="ctrTitle"/>
          </p:nvPr>
        </p:nvSpPr>
        <p:spPr>
          <a:xfrm>
            <a:off x="136478" y="2074464"/>
            <a:ext cx="3657600" cy="2169993"/>
          </a:xfrm>
          <a:prstGeom prst="rect">
            <a:avLst/>
          </a:prstGeom>
          <a:noFill/>
          <a:ln>
            <a:noFill/>
          </a:ln>
        </p:spPr>
        <p:txBody>
          <a:bodyPr spcFirstLastPara="1" wrap="square" lIns="91400" tIns="45700" rIns="91400" bIns="45700" anchor="t" anchorCtr="0">
            <a:noAutofit/>
          </a:bodyPr>
          <a:lstStyle>
            <a:lvl1pPr marR="0" lvl="0" algn="ctr" rtl="0">
              <a:lnSpc>
                <a:spcPct val="100000"/>
              </a:lnSpc>
              <a:spcBef>
                <a:spcPts val="0"/>
              </a:spcBef>
              <a:spcAft>
                <a:spcPts val="0"/>
              </a:spcAft>
              <a:buClr>
                <a:srgbClr val="000000"/>
              </a:buClr>
              <a:buSzPts val="1400"/>
              <a:buFont typeface="Arial"/>
              <a:buNone/>
              <a:defRPr sz="40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entury Gothic"/>
                <a:ea typeface="Century Gothic"/>
                <a:cs typeface="Century Gothic"/>
                <a:sym typeface="Century Gothic"/>
              </a:defRPr>
            </a:lvl9pPr>
          </a:lstStyle>
          <a:p>
            <a:endParaRPr/>
          </a:p>
        </p:txBody>
      </p:sp>
      <p:sp>
        <p:nvSpPr>
          <p:cNvPr id="27" name="Google Shape;27;p87"/>
          <p:cNvSpPr txBox="1">
            <a:spLocks noGrp="1"/>
          </p:cNvSpPr>
          <p:nvPr>
            <p:ph type="subTitle" idx="1"/>
          </p:nvPr>
        </p:nvSpPr>
        <p:spPr>
          <a:xfrm>
            <a:off x="3962400" y="1703459"/>
            <a:ext cx="5029200" cy="1752600"/>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414042"/>
              </a:buClr>
              <a:buSzPts val="2800"/>
              <a:buFont typeface="Arial"/>
              <a:buChar char="•"/>
              <a:defRPr sz="2800" b="0" i="0" u="none" strike="noStrike" cap="none">
                <a:solidFill>
                  <a:srgbClr val="414042"/>
                </a:solidFill>
                <a:latin typeface="Arial"/>
                <a:ea typeface="Arial"/>
                <a:cs typeface="Arial"/>
                <a:sym typeface="Arial"/>
              </a:defRPr>
            </a:lvl1pPr>
            <a:lvl2pPr marR="0" lvl="1" algn="ctr" rtl="0">
              <a:lnSpc>
                <a:spcPct val="100000"/>
              </a:lnSpc>
              <a:spcBef>
                <a:spcPts val="180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pic>
        <p:nvPicPr>
          <p:cNvPr id="28" name="Google Shape;28;p87"/>
          <p:cNvPicPr preferRelativeResize="0"/>
          <p:nvPr/>
        </p:nvPicPr>
        <p:blipFill rotWithShape="1">
          <a:blip r:embed="rId3">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Page">
  <p:cSld name="Title Page">
    <p:spTree>
      <p:nvGrpSpPr>
        <p:cNvPr id="1" name="Shape 210"/>
        <p:cNvGrpSpPr/>
        <p:nvPr/>
      </p:nvGrpSpPr>
      <p:grpSpPr>
        <a:xfrm>
          <a:off x="0" y="0"/>
          <a:ext cx="0" cy="0"/>
          <a:chOff x="0" y="0"/>
          <a:chExt cx="0" cy="0"/>
        </a:xfrm>
      </p:grpSpPr>
      <p:sp>
        <p:nvSpPr>
          <p:cNvPr id="211" name="Google Shape;211;g2e9be66a193_0_472"/>
          <p:cNvSpPr txBox="1"/>
          <p:nvPr/>
        </p:nvSpPr>
        <p:spPr>
          <a:xfrm>
            <a:off x="6960825" y="6561150"/>
            <a:ext cx="2183100" cy="221400"/>
          </a:xfrm>
          <a:prstGeom prst="rect">
            <a:avLst/>
          </a:prstGeom>
          <a:noFill/>
          <a:ln>
            <a:noFill/>
          </a:ln>
        </p:spPr>
        <p:txBody>
          <a:bodyPr spcFirstLastPara="1" wrap="square" lIns="82050" tIns="41025" rIns="82050" bIns="410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414042"/>
                </a:solidFill>
                <a:latin typeface="Arial"/>
                <a:ea typeface="Arial"/>
                <a:cs typeface="Arial"/>
                <a:sym typeface="Arial"/>
              </a:rPr>
              <a:t>© 2015-2024 Herrmann Global, LLC</a:t>
            </a:r>
            <a:endParaRPr sz="1400" b="0" i="0" u="none" strike="noStrike" cap="none">
              <a:solidFill>
                <a:srgbClr val="000000"/>
              </a:solidFill>
              <a:latin typeface="Arial"/>
              <a:ea typeface="Arial"/>
              <a:cs typeface="Arial"/>
              <a:sym typeface="Arial"/>
            </a:endParaRPr>
          </a:p>
        </p:txBody>
      </p:sp>
      <p:sp>
        <p:nvSpPr>
          <p:cNvPr id="212" name="Google Shape;212;g2e9be66a193_0_472"/>
          <p:cNvSpPr>
            <a:spLocks noGrp="1"/>
          </p:cNvSpPr>
          <p:nvPr>
            <p:ph type="pic" idx="2"/>
          </p:nvPr>
        </p:nvSpPr>
        <p:spPr>
          <a:xfrm>
            <a:off x="0" y="53788"/>
            <a:ext cx="9144000" cy="3429000"/>
          </a:xfrm>
          <a:prstGeom prst="rect">
            <a:avLst/>
          </a:prstGeom>
          <a:noFill/>
          <a:ln>
            <a:noFill/>
          </a:ln>
        </p:spPr>
      </p:sp>
      <p:sp>
        <p:nvSpPr>
          <p:cNvPr id="213" name="Google Shape;213;g2e9be66a193_0_472"/>
          <p:cNvSpPr txBox="1">
            <a:spLocks noGrp="1"/>
          </p:cNvSpPr>
          <p:nvPr>
            <p:ph type="body" idx="1"/>
          </p:nvPr>
        </p:nvSpPr>
        <p:spPr>
          <a:xfrm>
            <a:off x="304802" y="3810000"/>
            <a:ext cx="8599500" cy="838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960"/>
              </a:spcBef>
              <a:spcAft>
                <a:spcPts val="0"/>
              </a:spcAft>
              <a:buClr>
                <a:srgbClr val="414042"/>
              </a:buClr>
              <a:buSzPts val="4800"/>
              <a:buFont typeface="Arial"/>
              <a:buNone/>
              <a:defRPr sz="4800" b="1" i="0" u="none" strike="noStrike" cap="none">
                <a:solidFill>
                  <a:srgbClr val="41404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14" name="Google Shape;214;g2e9be66a193_0_472"/>
          <p:cNvPicPr preferRelativeResize="0"/>
          <p:nvPr/>
        </p:nvPicPr>
        <p:blipFill rotWithShape="1">
          <a:blip r:embed="rId2">
            <a:alphaModFix/>
          </a:blip>
          <a:srcRect/>
          <a:stretch/>
        </p:blipFill>
        <p:spPr>
          <a:xfrm>
            <a:off x="96850" y="6299316"/>
            <a:ext cx="1619251" cy="457783"/>
          </a:xfrm>
          <a:prstGeom prst="rect">
            <a:avLst/>
          </a:prstGeom>
          <a:noFill/>
          <a:ln>
            <a:noFill/>
          </a:ln>
        </p:spPr>
      </p:pic>
      <p:grpSp>
        <p:nvGrpSpPr>
          <p:cNvPr id="215" name="Google Shape;215;g2e9be66a193_0_472"/>
          <p:cNvGrpSpPr/>
          <p:nvPr/>
        </p:nvGrpSpPr>
        <p:grpSpPr>
          <a:xfrm>
            <a:off x="0" y="0"/>
            <a:ext cx="9143999" cy="65100"/>
            <a:chOff x="0" y="90900"/>
            <a:chExt cx="9143999" cy="65100"/>
          </a:xfrm>
        </p:grpSpPr>
        <p:sp>
          <p:nvSpPr>
            <p:cNvPr id="216" name="Google Shape;216;g2e9be66a193_0_472"/>
            <p:cNvSpPr/>
            <p:nvPr/>
          </p:nvSpPr>
          <p:spPr>
            <a:xfrm>
              <a:off x="0" y="90900"/>
              <a:ext cx="2286000" cy="65100"/>
            </a:xfrm>
            <a:prstGeom prst="rect">
              <a:avLst/>
            </a:prstGeom>
            <a:solidFill>
              <a:srgbClr val="2CC3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g2e9be66a193_0_472"/>
            <p:cNvSpPr/>
            <p:nvPr/>
          </p:nvSpPr>
          <p:spPr>
            <a:xfrm>
              <a:off x="2286000" y="90900"/>
              <a:ext cx="2286000" cy="65100"/>
            </a:xfrm>
            <a:prstGeom prst="rect">
              <a:avLst/>
            </a:prstGeom>
            <a:solidFill>
              <a:srgbClr val="63C0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2e9be66a193_0_472"/>
            <p:cNvSpPr/>
            <p:nvPr/>
          </p:nvSpPr>
          <p:spPr>
            <a:xfrm>
              <a:off x="4572000" y="90900"/>
              <a:ext cx="2286000" cy="65100"/>
            </a:xfrm>
            <a:prstGeom prst="rect">
              <a:avLst/>
            </a:prstGeom>
            <a:solidFill>
              <a:srgbClr val="EF374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2e9be66a193_0_472"/>
            <p:cNvSpPr/>
            <p:nvPr/>
          </p:nvSpPr>
          <p:spPr>
            <a:xfrm>
              <a:off x="6857999" y="90900"/>
              <a:ext cx="2286000" cy="65100"/>
            </a:xfrm>
            <a:prstGeom prst="rect">
              <a:avLst/>
            </a:prstGeom>
            <a:solidFill>
              <a:srgbClr val="FDD7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Agenda">
  <p:cSld name="Agenda">
    <p:spTree>
      <p:nvGrpSpPr>
        <p:cNvPr id="1" name="Shape 220"/>
        <p:cNvGrpSpPr/>
        <p:nvPr/>
      </p:nvGrpSpPr>
      <p:grpSpPr>
        <a:xfrm>
          <a:off x="0" y="0"/>
          <a:ext cx="0" cy="0"/>
          <a:chOff x="0" y="0"/>
          <a:chExt cx="0" cy="0"/>
        </a:xfrm>
      </p:grpSpPr>
      <p:pic>
        <p:nvPicPr>
          <p:cNvPr id="221" name="Google Shape;221;g2e9be66a193_0_482"/>
          <p:cNvPicPr preferRelativeResize="0"/>
          <p:nvPr/>
        </p:nvPicPr>
        <p:blipFill rotWithShape="1">
          <a:blip r:embed="rId2">
            <a:alphaModFix/>
          </a:blip>
          <a:srcRect/>
          <a:stretch/>
        </p:blipFill>
        <p:spPr>
          <a:xfrm>
            <a:off x="96850" y="6299316"/>
            <a:ext cx="1619251" cy="457783"/>
          </a:xfrm>
          <a:prstGeom prst="rect">
            <a:avLst/>
          </a:prstGeom>
          <a:noFill/>
          <a:ln>
            <a:noFill/>
          </a:ln>
        </p:spPr>
      </p:pic>
      <p:sp>
        <p:nvSpPr>
          <p:cNvPr id="222" name="Google Shape;222;g2e9be66a193_0_482"/>
          <p:cNvSpPr txBox="1">
            <a:spLocks noGrp="1"/>
          </p:cNvSpPr>
          <p:nvPr>
            <p:ph type="title"/>
          </p:nvPr>
        </p:nvSpPr>
        <p:spPr>
          <a:xfrm>
            <a:off x="457200" y="152404"/>
            <a:ext cx="8229600" cy="846000"/>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9pPr>
          </a:lstStyle>
          <a:p>
            <a:endParaRPr/>
          </a:p>
        </p:txBody>
      </p:sp>
      <p:sp>
        <p:nvSpPr>
          <p:cNvPr id="223" name="Google Shape;223;g2e9be66a193_0_482"/>
          <p:cNvSpPr txBox="1">
            <a:spLocks noGrp="1"/>
          </p:cNvSpPr>
          <p:nvPr>
            <p:ph type="body" idx="1"/>
          </p:nvPr>
        </p:nvSpPr>
        <p:spPr>
          <a:xfrm>
            <a:off x="457200" y="1219204"/>
            <a:ext cx="8229600" cy="49071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100000"/>
              </a:lnSpc>
              <a:spcBef>
                <a:spcPts val="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3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4" name="Google Shape;224;g2e9be66a193_0_482"/>
          <p:cNvSpPr txBox="1"/>
          <p:nvPr/>
        </p:nvSpPr>
        <p:spPr>
          <a:xfrm>
            <a:off x="6960825" y="6561150"/>
            <a:ext cx="2183100" cy="221400"/>
          </a:xfrm>
          <a:prstGeom prst="rect">
            <a:avLst/>
          </a:prstGeom>
          <a:noFill/>
          <a:ln>
            <a:noFill/>
          </a:ln>
        </p:spPr>
        <p:txBody>
          <a:bodyPr spcFirstLastPara="1" wrap="square" lIns="82050" tIns="41025" rIns="82050" bIns="410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414042"/>
                </a:solidFill>
                <a:latin typeface="Arial"/>
                <a:ea typeface="Arial"/>
                <a:cs typeface="Arial"/>
                <a:sym typeface="Arial"/>
              </a:rPr>
              <a:t>© 2015-2024 Herrmann Global, LLC</a:t>
            </a:r>
            <a:endParaRPr sz="1400" b="0" i="0" u="none" strike="noStrike" cap="none">
              <a:solidFill>
                <a:srgbClr val="000000"/>
              </a:solidFill>
              <a:latin typeface="Arial"/>
              <a:ea typeface="Arial"/>
              <a:cs typeface="Arial"/>
              <a:sym typeface="Arial"/>
            </a:endParaRPr>
          </a:p>
        </p:txBody>
      </p:sp>
      <p:grpSp>
        <p:nvGrpSpPr>
          <p:cNvPr id="225" name="Google Shape;225;g2e9be66a193_0_482"/>
          <p:cNvGrpSpPr/>
          <p:nvPr/>
        </p:nvGrpSpPr>
        <p:grpSpPr>
          <a:xfrm>
            <a:off x="0" y="0"/>
            <a:ext cx="9143999" cy="65100"/>
            <a:chOff x="0" y="90900"/>
            <a:chExt cx="9143999" cy="65100"/>
          </a:xfrm>
        </p:grpSpPr>
        <p:sp>
          <p:nvSpPr>
            <p:cNvPr id="226" name="Google Shape;226;g2e9be66a193_0_482"/>
            <p:cNvSpPr/>
            <p:nvPr/>
          </p:nvSpPr>
          <p:spPr>
            <a:xfrm>
              <a:off x="0" y="90900"/>
              <a:ext cx="2286000" cy="65100"/>
            </a:xfrm>
            <a:prstGeom prst="rect">
              <a:avLst/>
            </a:prstGeom>
            <a:solidFill>
              <a:srgbClr val="2CC3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2e9be66a193_0_482"/>
            <p:cNvSpPr/>
            <p:nvPr/>
          </p:nvSpPr>
          <p:spPr>
            <a:xfrm>
              <a:off x="2286000" y="90900"/>
              <a:ext cx="2286000" cy="65100"/>
            </a:xfrm>
            <a:prstGeom prst="rect">
              <a:avLst/>
            </a:prstGeom>
            <a:solidFill>
              <a:srgbClr val="63C0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2e9be66a193_0_482"/>
            <p:cNvSpPr/>
            <p:nvPr/>
          </p:nvSpPr>
          <p:spPr>
            <a:xfrm>
              <a:off x="4572000" y="90900"/>
              <a:ext cx="2286000" cy="65100"/>
            </a:xfrm>
            <a:prstGeom prst="rect">
              <a:avLst/>
            </a:prstGeom>
            <a:solidFill>
              <a:srgbClr val="EF374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2e9be66a193_0_482"/>
            <p:cNvSpPr/>
            <p:nvPr/>
          </p:nvSpPr>
          <p:spPr>
            <a:xfrm>
              <a:off x="6857999" y="90900"/>
              <a:ext cx="2286000" cy="65100"/>
            </a:xfrm>
            <a:prstGeom prst="rect">
              <a:avLst/>
            </a:prstGeom>
            <a:solidFill>
              <a:srgbClr val="FDD7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lank w tagline">
  <p:cSld name="Blank w tagline">
    <p:spTree>
      <p:nvGrpSpPr>
        <p:cNvPr id="1" name="Shape 230"/>
        <p:cNvGrpSpPr/>
        <p:nvPr/>
      </p:nvGrpSpPr>
      <p:grpSpPr>
        <a:xfrm>
          <a:off x="0" y="0"/>
          <a:ext cx="0" cy="0"/>
          <a:chOff x="0" y="0"/>
          <a:chExt cx="0" cy="0"/>
        </a:xfrm>
      </p:grpSpPr>
      <p:sp>
        <p:nvSpPr>
          <p:cNvPr id="231" name="Google Shape;231;g2e9be66a193_0_492"/>
          <p:cNvSpPr txBox="1"/>
          <p:nvPr/>
        </p:nvSpPr>
        <p:spPr>
          <a:xfrm>
            <a:off x="6960825" y="6561150"/>
            <a:ext cx="2183100" cy="221400"/>
          </a:xfrm>
          <a:prstGeom prst="rect">
            <a:avLst/>
          </a:prstGeom>
          <a:noFill/>
          <a:ln>
            <a:noFill/>
          </a:ln>
        </p:spPr>
        <p:txBody>
          <a:bodyPr spcFirstLastPara="1" wrap="square" lIns="82050" tIns="41025" rIns="82050" bIns="410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414042"/>
                </a:solidFill>
                <a:latin typeface="Arial"/>
                <a:ea typeface="Arial"/>
                <a:cs typeface="Arial"/>
                <a:sym typeface="Arial"/>
              </a:rPr>
              <a:t>© 2015-2024 Herrmann Global, LLC</a:t>
            </a:r>
            <a:endParaRPr sz="1400" b="0" i="0" u="none" strike="noStrike" cap="none">
              <a:solidFill>
                <a:srgbClr val="000000"/>
              </a:solidFill>
              <a:latin typeface="Arial"/>
              <a:ea typeface="Arial"/>
              <a:cs typeface="Arial"/>
              <a:sym typeface="Arial"/>
            </a:endParaRPr>
          </a:p>
        </p:txBody>
      </p:sp>
      <p:pic>
        <p:nvPicPr>
          <p:cNvPr id="232" name="Google Shape;232;g2e9be66a193_0_492"/>
          <p:cNvPicPr preferRelativeResize="0"/>
          <p:nvPr/>
        </p:nvPicPr>
        <p:blipFill rotWithShape="1">
          <a:blip r:embed="rId2">
            <a:alphaModFix/>
          </a:blip>
          <a:srcRect/>
          <a:stretch/>
        </p:blipFill>
        <p:spPr>
          <a:xfrm>
            <a:off x="96850" y="6299316"/>
            <a:ext cx="1619251" cy="457783"/>
          </a:xfrm>
          <a:prstGeom prst="rect">
            <a:avLst/>
          </a:prstGeom>
          <a:noFill/>
          <a:ln>
            <a:noFill/>
          </a:ln>
        </p:spPr>
      </p:pic>
      <p:grpSp>
        <p:nvGrpSpPr>
          <p:cNvPr id="233" name="Google Shape;233;g2e9be66a193_0_492"/>
          <p:cNvGrpSpPr/>
          <p:nvPr/>
        </p:nvGrpSpPr>
        <p:grpSpPr>
          <a:xfrm>
            <a:off x="0" y="0"/>
            <a:ext cx="9143999" cy="65100"/>
            <a:chOff x="0" y="90900"/>
            <a:chExt cx="9143999" cy="65100"/>
          </a:xfrm>
        </p:grpSpPr>
        <p:sp>
          <p:nvSpPr>
            <p:cNvPr id="234" name="Google Shape;234;g2e9be66a193_0_492"/>
            <p:cNvSpPr/>
            <p:nvPr/>
          </p:nvSpPr>
          <p:spPr>
            <a:xfrm>
              <a:off x="0" y="90900"/>
              <a:ext cx="2286000" cy="65100"/>
            </a:xfrm>
            <a:prstGeom prst="rect">
              <a:avLst/>
            </a:prstGeom>
            <a:solidFill>
              <a:srgbClr val="2CC3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2e9be66a193_0_492"/>
            <p:cNvSpPr/>
            <p:nvPr/>
          </p:nvSpPr>
          <p:spPr>
            <a:xfrm>
              <a:off x="2286000" y="90900"/>
              <a:ext cx="2286000" cy="65100"/>
            </a:xfrm>
            <a:prstGeom prst="rect">
              <a:avLst/>
            </a:prstGeom>
            <a:solidFill>
              <a:srgbClr val="63C0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g2e9be66a193_0_492"/>
            <p:cNvSpPr/>
            <p:nvPr/>
          </p:nvSpPr>
          <p:spPr>
            <a:xfrm>
              <a:off x="4572000" y="90900"/>
              <a:ext cx="2286000" cy="65100"/>
            </a:xfrm>
            <a:prstGeom prst="rect">
              <a:avLst/>
            </a:prstGeom>
            <a:solidFill>
              <a:srgbClr val="EF374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2e9be66a193_0_492"/>
            <p:cNvSpPr/>
            <p:nvPr/>
          </p:nvSpPr>
          <p:spPr>
            <a:xfrm>
              <a:off x="6857999" y="90900"/>
              <a:ext cx="2286000" cy="65100"/>
            </a:xfrm>
            <a:prstGeom prst="rect">
              <a:avLst/>
            </a:prstGeom>
            <a:solidFill>
              <a:srgbClr val="FDD7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Alt Subtitle Slide">
  <p:cSld name="Alt Subtitle Slide">
    <p:bg>
      <p:bgPr>
        <a:solidFill>
          <a:srgbClr val="F0F5FC"/>
        </a:solidFill>
        <a:effectLst/>
      </p:bgPr>
    </p:bg>
    <p:spTree>
      <p:nvGrpSpPr>
        <p:cNvPr id="1" name="Shape 238"/>
        <p:cNvGrpSpPr/>
        <p:nvPr/>
      </p:nvGrpSpPr>
      <p:grpSpPr>
        <a:xfrm>
          <a:off x="0" y="0"/>
          <a:ext cx="0" cy="0"/>
          <a:chOff x="0" y="0"/>
          <a:chExt cx="0" cy="0"/>
        </a:xfrm>
      </p:grpSpPr>
      <p:pic>
        <p:nvPicPr>
          <p:cNvPr id="239" name="Google Shape;239;g2e9be66a193_0_500"/>
          <p:cNvPicPr preferRelativeResize="0"/>
          <p:nvPr/>
        </p:nvPicPr>
        <p:blipFill rotWithShape="1">
          <a:blip r:embed="rId2">
            <a:alphaModFix amt="37000"/>
          </a:blip>
          <a:srcRect/>
          <a:stretch/>
        </p:blipFill>
        <p:spPr>
          <a:xfrm>
            <a:off x="2266950" y="1123950"/>
            <a:ext cx="4610100" cy="4610100"/>
          </a:xfrm>
          <a:prstGeom prst="rect">
            <a:avLst/>
          </a:prstGeom>
          <a:noFill/>
          <a:ln>
            <a:noFill/>
          </a:ln>
        </p:spPr>
      </p:pic>
      <p:sp>
        <p:nvSpPr>
          <p:cNvPr id="240" name="Google Shape;240;g2e9be66a193_0_500"/>
          <p:cNvSpPr txBox="1">
            <a:spLocks noGrp="1"/>
          </p:cNvSpPr>
          <p:nvPr>
            <p:ph type="ctrTitle"/>
          </p:nvPr>
        </p:nvSpPr>
        <p:spPr>
          <a:xfrm>
            <a:off x="136478" y="2074464"/>
            <a:ext cx="3657600" cy="2169900"/>
          </a:xfrm>
          <a:prstGeom prst="rect">
            <a:avLst/>
          </a:prstGeom>
          <a:noFill/>
          <a:ln>
            <a:noFill/>
          </a:ln>
        </p:spPr>
        <p:txBody>
          <a:bodyPr spcFirstLastPara="1" wrap="square" lIns="91400" tIns="45700" rIns="91400" bIns="45700" anchor="t" anchorCtr="0">
            <a:noAutofit/>
          </a:bodyPr>
          <a:lstStyle>
            <a:lvl1pPr marR="0" lvl="0" algn="ctr" rtl="0">
              <a:lnSpc>
                <a:spcPct val="100000"/>
              </a:lnSpc>
              <a:spcBef>
                <a:spcPts val="0"/>
              </a:spcBef>
              <a:spcAft>
                <a:spcPts val="0"/>
              </a:spcAft>
              <a:buClr>
                <a:srgbClr val="000000"/>
              </a:buClr>
              <a:buSzPts val="1400"/>
              <a:buFont typeface="Arial"/>
              <a:buNone/>
              <a:defRPr sz="40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9pPr>
          </a:lstStyle>
          <a:p>
            <a:endParaRPr/>
          </a:p>
        </p:txBody>
      </p:sp>
      <p:sp>
        <p:nvSpPr>
          <p:cNvPr id="241" name="Google Shape;241;g2e9be66a193_0_500"/>
          <p:cNvSpPr txBox="1">
            <a:spLocks noGrp="1"/>
          </p:cNvSpPr>
          <p:nvPr>
            <p:ph type="subTitle" idx="1"/>
          </p:nvPr>
        </p:nvSpPr>
        <p:spPr>
          <a:xfrm>
            <a:off x="3962400" y="1703459"/>
            <a:ext cx="5029200" cy="1752600"/>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414042"/>
              </a:buClr>
              <a:buSzPts val="2800"/>
              <a:buFont typeface="Arial"/>
              <a:buChar char="•"/>
              <a:defRPr sz="2800" b="0" i="0" u="none" strike="noStrike" cap="none">
                <a:solidFill>
                  <a:srgbClr val="414042"/>
                </a:solidFill>
                <a:latin typeface="Arial"/>
                <a:ea typeface="Arial"/>
                <a:cs typeface="Arial"/>
                <a:sym typeface="Arial"/>
              </a:defRPr>
            </a:lvl1pPr>
            <a:lvl2pPr marR="0" lvl="1" algn="ctr" rtl="0">
              <a:lnSpc>
                <a:spcPct val="100000"/>
              </a:lnSpc>
              <a:spcBef>
                <a:spcPts val="180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42" name="Google Shape;242;g2e9be66a193_0_500"/>
          <p:cNvSpPr txBox="1"/>
          <p:nvPr/>
        </p:nvSpPr>
        <p:spPr>
          <a:xfrm>
            <a:off x="6960825" y="6561150"/>
            <a:ext cx="2183100" cy="221400"/>
          </a:xfrm>
          <a:prstGeom prst="rect">
            <a:avLst/>
          </a:prstGeom>
          <a:noFill/>
          <a:ln>
            <a:noFill/>
          </a:ln>
        </p:spPr>
        <p:txBody>
          <a:bodyPr spcFirstLastPara="1" wrap="square" lIns="82050" tIns="41025" rIns="82050" bIns="410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414042"/>
                </a:solidFill>
                <a:latin typeface="Arial"/>
                <a:ea typeface="Arial"/>
                <a:cs typeface="Arial"/>
                <a:sym typeface="Arial"/>
              </a:rPr>
              <a:t>© 2015-2024 Herrmann Global, LLC</a:t>
            </a:r>
            <a:endParaRPr sz="1400" b="0" i="0" u="none" strike="noStrike" cap="none">
              <a:solidFill>
                <a:srgbClr val="000000"/>
              </a:solidFill>
              <a:latin typeface="Arial"/>
              <a:ea typeface="Arial"/>
              <a:cs typeface="Arial"/>
              <a:sym typeface="Arial"/>
            </a:endParaRPr>
          </a:p>
        </p:txBody>
      </p:sp>
      <p:pic>
        <p:nvPicPr>
          <p:cNvPr id="243" name="Google Shape;243;g2e9be66a193_0_500"/>
          <p:cNvPicPr preferRelativeResize="0"/>
          <p:nvPr/>
        </p:nvPicPr>
        <p:blipFill rotWithShape="1">
          <a:blip r:embed="rId3">
            <a:alphaModFix/>
          </a:blip>
          <a:srcRect/>
          <a:stretch/>
        </p:blipFill>
        <p:spPr>
          <a:xfrm>
            <a:off x="96850" y="6299316"/>
            <a:ext cx="1619251" cy="457783"/>
          </a:xfrm>
          <a:prstGeom prst="rect">
            <a:avLst/>
          </a:prstGeom>
          <a:noFill/>
          <a:ln>
            <a:noFill/>
          </a:ln>
        </p:spPr>
      </p:pic>
      <p:grpSp>
        <p:nvGrpSpPr>
          <p:cNvPr id="244" name="Google Shape;244;g2e9be66a193_0_500"/>
          <p:cNvGrpSpPr/>
          <p:nvPr/>
        </p:nvGrpSpPr>
        <p:grpSpPr>
          <a:xfrm>
            <a:off x="0" y="0"/>
            <a:ext cx="9143999" cy="65100"/>
            <a:chOff x="0" y="90900"/>
            <a:chExt cx="9143999" cy="65100"/>
          </a:xfrm>
        </p:grpSpPr>
        <p:sp>
          <p:nvSpPr>
            <p:cNvPr id="245" name="Google Shape;245;g2e9be66a193_0_500"/>
            <p:cNvSpPr/>
            <p:nvPr/>
          </p:nvSpPr>
          <p:spPr>
            <a:xfrm>
              <a:off x="0" y="90900"/>
              <a:ext cx="2286000" cy="65100"/>
            </a:xfrm>
            <a:prstGeom prst="rect">
              <a:avLst/>
            </a:prstGeom>
            <a:solidFill>
              <a:srgbClr val="2CC3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g2e9be66a193_0_500"/>
            <p:cNvSpPr/>
            <p:nvPr/>
          </p:nvSpPr>
          <p:spPr>
            <a:xfrm>
              <a:off x="2286000" y="90900"/>
              <a:ext cx="2286000" cy="65100"/>
            </a:xfrm>
            <a:prstGeom prst="rect">
              <a:avLst/>
            </a:prstGeom>
            <a:solidFill>
              <a:srgbClr val="63C0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g2e9be66a193_0_500"/>
            <p:cNvSpPr/>
            <p:nvPr/>
          </p:nvSpPr>
          <p:spPr>
            <a:xfrm>
              <a:off x="4572000" y="90900"/>
              <a:ext cx="2286000" cy="65100"/>
            </a:xfrm>
            <a:prstGeom prst="rect">
              <a:avLst/>
            </a:prstGeom>
            <a:solidFill>
              <a:srgbClr val="EF374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2e9be66a193_0_500"/>
            <p:cNvSpPr/>
            <p:nvPr/>
          </p:nvSpPr>
          <p:spPr>
            <a:xfrm>
              <a:off x="6857999" y="90900"/>
              <a:ext cx="2286000" cy="65100"/>
            </a:xfrm>
            <a:prstGeom prst="rect">
              <a:avLst/>
            </a:prstGeom>
            <a:solidFill>
              <a:srgbClr val="FDD7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49"/>
        <p:cNvGrpSpPr/>
        <p:nvPr/>
      </p:nvGrpSpPr>
      <p:grpSpPr>
        <a:xfrm>
          <a:off x="0" y="0"/>
          <a:ext cx="0" cy="0"/>
          <a:chOff x="0" y="0"/>
          <a:chExt cx="0" cy="0"/>
        </a:xfrm>
      </p:grpSpPr>
      <p:sp>
        <p:nvSpPr>
          <p:cNvPr id="250" name="Google Shape;250;g2e9be66a193_0_52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51" name="Google Shape;251;g2e9be66a193_0_52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52" name="Google Shape;252;g2e9be66a193_0_52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1"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1"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1"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1"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1"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1"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1"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1"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1"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53" name="Google Shape;253;g2e9be66a193_0_520"/>
          <p:cNvSpPr txBox="1"/>
          <p:nvPr/>
        </p:nvSpPr>
        <p:spPr>
          <a:xfrm>
            <a:off x="6960825" y="6561150"/>
            <a:ext cx="2183100" cy="221400"/>
          </a:xfrm>
          <a:prstGeom prst="rect">
            <a:avLst/>
          </a:prstGeom>
          <a:noFill/>
          <a:ln>
            <a:noFill/>
          </a:ln>
        </p:spPr>
        <p:txBody>
          <a:bodyPr spcFirstLastPara="1" wrap="square" lIns="82050" tIns="41025" rIns="82050" bIns="410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414042"/>
                </a:solidFill>
                <a:latin typeface="Arial"/>
                <a:ea typeface="Arial"/>
                <a:cs typeface="Arial"/>
                <a:sym typeface="Arial"/>
              </a:rPr>
              <a:t>© 2015-2024 Herrmann Global, LLC</a:t>
            </a:r>
            <a:endParaRPr sz="1400" b="0" i="0" u="none" strike="noStrike" cap="none">
              <a:solidFill>
                <a:srgbClr val="000000"/>
              </a:solidFill>
              <a:latin typeface="Arial"/>
              <a:ea typeface="Arial"/>
              <a:cs typeface="Arial"/>
              <a:sym typeface="Arial"/>
            </a:endParaRPr>
          </a:p>
        </p:txBody>
      </p:sp>
      <p:grpSp>
        <p:nvGrpSpPr>
          <p:cNvPr id="254" name="Google Shape;254;g2e9be66a193_0_520"/>
          <p:cNvGrpSpPr/>
          <p:nvPr/>
        </p:nvGrpSpPr>
        <p:grpSpPr>
          <a:xfrm>
            <a:off x="0" y="0"/>
            <a:ext cx="9143999" cy="65100"/>
            <a:chOff x="0" y="90900"/>
            <a:chExt cx="9143999" cy="65100"/>
          </a:xfrm>
        </p:grpSpPr>
        <p:sp>
          <p:nvSpPr>
            <p:cNvPr id="255" name="Google Shape;255;g2e9be66a193_0_520"/>
            <p:cNvSpPr/>
            <p:nvPr/>
          </p:nvSpPr>
          <p:spPr>
            <a:xfrm>
              <a:off x="0" y="90900"/>
              <a:ext cx="2286000" cy="65100"/>
            </a:xfrm>
            <a:prstGeom prst="rect">
              <a:avLst/>
            </a:prstGeom>
            <a:solidFill>
              <a:srgbClr val="2CC3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g2e9be66a193_0_520"/>
            <p:cNvSpPr/>
            <p:nvPr/>
          </p:nvSpPr>
          <p:spPr>
            <a:xfrm>
              <a:off x="2286000" y="90900"/>
              <a:ext cx="2286000" cy="65100"/>
            </a:xfrm>
            <a:prstGeom prst="rect">
              <a:avLst/>
            </a:prstGeom>
            <a:solidFill>
              <a:srgbClr val="63C0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2e9be66a193_0_520"/>
            <p:cNvSpPr/>
            <p:nvPr/>
          </p:nvSpPr>
          <p:spPr>
            <a:xfrm>
              <a:off x="4572000" y="90900"/>
              <a:ext cx="2286000" cy="65100"/>
            </a:xfrm>
            <a:prstGeom prst="rect">
              <a:avLst/>
            </a:prstGeom>
            <a:solidFill>
              <a:srgbClr val="EF374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2e9be66a193_0_520"/>
            <p:cNvSpPr/>
            <p:nvPr/>
          </p:nvSpPr>
          <p:spPr>
            <a:xfrm>
              <a:off x="6857999" y="90900"/>
              <a:ext cx="2286000" cy="65100"/>
            </a:xfrm>
            <a:prstGeom prst="rect">
              <a:avLst/>
            </a:prstGeom>
            <a:solidFill>
              <a:srgbClr val="FDD7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and Content w Pic">
  <p:cSld name="Title and Content w Pic">
    <p:spTree>
      <p:nvGrpSpPr>
        <p:cNvPr id="1" name="Shape 259"/>
        <p:cNvGrpSpPr/>
        <p:nvPr/>
      </p:nvGrpSpPr>
      <p:grpSpPr>
        <a:xfrm>
          <a:off x="0" y="0"/>
          <a:ext cx="0" cy="0"/>
          <a:chOff x="0" y="0"/>
          <a:chExt cx="0" cy="0"/>
        </a:xfrm>
      </p:grpSpPr>
      <p:sp>
        <p:nvSpPr>
          <p:cNvPr id="260" name="Google Shape;260;g2e9be66a193_0_530"/>
          <p:cNvSpPr txBox="1">
            <a:spLocks noGrp="1"/>
          </p:cNvSpPr>
          <p:nvPr>
            <p:ph type="title"/>
          </p:nvPr>
        </p:nvSpPr>
        <p:spPr>
          <a:xfrm>
            <a:off x="457200" y="152400"/>
            <a:ext cx="8229600" cy="846000"/>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endParaRPr/>
          </a:p>
        </p:txBody>
      </p:sp>
      <p:sp>
        <p:nvSpPr>
          <p:cNvPr id="261" name="Google Shape;261;g2e9be66a193_0_530"/>
          <p:cNvSpPr txBox="1">
            <a:spLocks noGrp="1"/>
          </p:cNvSpPr>
          <p:nvPr>
            <p:ph type="body" idx="1"/>
          </p:nvPr>
        </p:nvSpPr>
        <p:spPr>
          <a:xfrm>
            <a:off x="457200" y="1219200"/>
            <a:ext cx="8229600" cy="4907100"/>
          </a:xfrm>
          <a:prstGeom prst="rect">
            <a:avLst/>
          </a:prstGeom>
          <a:noFill/>
          <a:ln>
            <a:noFill/>
          </a:ln>
        </p:spPr>
        <p:txBody>
          <a:bodyPr spcFirstLastPara="1" wrap="square" lIns="91400" tIns="45700" rIns="91400"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8300" algn="l" rtl="0">
              <a:lnSpc>
                <a:spcPct val="100000"/>
              </a:lnSpc>
              <a:spcBef>
                <a:spcPts val="3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100000"/>
              </a:lnSpc>
              <a:spcBef>
                <a:spcPts val="3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2" name="Google Shape;262;g2e9be66a193_0_530"/>
          <p:cNvSpPr>
            <a:spLocks noGrp="1"/>
          </p:cNvSpPr>
          <p:nvPr>
            <p:ph type="pic" idx="2"/>
          </p:nvPr>
        </p:nvSpPr>
        <p:spPr>
          <a:xfrm>
            <a:off x="6705600" y="3505200"/>
            <a:ext cx="1844700" cy="2743200"/>
          </a:xfrm>
          <a:prstGeom prst="rect">
            <a:avLst/>
          </a:prstGeom>
          <a:noFill/>
          <a:ln>
            <a:noFill/>
          </a:ln>
        </p:spPr>
      </p:sp>
      <p:sp>
        <p:nvSpPr>
          <p:cNvPr id="263" name="Google Shape;263;g2e9be66a193_0_530"/>
          <p:cNvSpPr txBox="1"/>
          <p:nvPr/>
        </p:nvSpPr>
        <p:spPr>
          <a:xfrm>
            <a:off x="6960825" y="6561150"/>
            <a:ext cx="2183100" cy="221400"/>
          </a:xfrm>
          <a:prstGeom prst="rect">
            <a:avLst/>
          </a:prstGeom>
          <a:noFill/>
          <a:ln>
            <a:noFill/>
          </a:ln>
        </p:spPr>
        <p:txBody>
          <a:bodyPr spcFirstLastPara="1" wrap="square" lIns="82050" tIns="41025" rIns="82050" bIns="410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414042"/>
                </a:solidFill>
                <a:latin typeface="Arial"/>
                <a:ea typeface="Arial"/>
                <a:cs typeface="Arial"/>
                <a:sym typeface="Arial"/>
              </a:rPr>
              <a:t>© 2015-2024 Herrmann Global, LLC</a:t>
            </a:r>
            <a:endParaRPr sz="1400" b="0" i="0" u="none" strike="noStrike" cap="none">
              <a:solidFill>
                <a:srgbClr val="000000"/>
              </a:solidFill>
              <a:latin typeface="Arial"/>
              <a:ea typeface="Arial"/>
              <a:cs typeface="Arial"/>
              <a:sym typeface="Arial"/>
            </a:endParaRPr>
          </a:p>
        </p:txBody>
      </p:sp>
      <p:pic>
        <p:nvPicPr>
          <p:cNvPr id="264" name="Google Shape;264;g2e9be66a193_0_530"/>
          <p:cNvPicPr preferRelativeResize="0"/>
          <p:nvPr/>
        </p:nvPicPr>
        <p:blipFill rotWithShape="1">
          <a:blip r:embed="rId2">
            <a:alphaModFix/>
          </a:blip>
          <a:srcRect/>
          <a:stretch/>
        </p:blipFill>
        <p:spPr>
          <a:xfrm>
            <a:off x="96850" y="6299316"/>
            <a:ext cx="1619251" cy="457783"/>
          </a:xfrm>
          <a:prstGeom prst="rect">
            <a:avLst/>
          </a:prstGeom>
          <a:noFill/>
          <a:ln>
            <a:noFill/>
          </a:ln>
        </p:spPr>
      </p:pic>
      <p:grpSp>
        <p:nvGrpSpPr>
          <p:cNvPr id="265" name="Google Shape;265;g2e9be66a193_0_530"/>
          <p:cNvGrpSpPr/>
          <p:nvPr/>
        </p:nvGrpSpPr>
        <p:grpSpPr>
          <a:xfrm>
            <a:off x="0" y="0"/>
            <a:ext cx="9143999" cy="65100"/>
            <a:chOff x="0" y="90900"/>
            <a:chExt cx="9143999" cy="65100"/>
          </a:xfrm>
        </p:grpSpPr>
        <p:sp>
          <p:nvSpPr>
            <p:cNvPr id="266" name="Google Shape;266;g2e9be66a193_0_530"/>
            <p:cNvSpPr/>
            <p:nvPr/>
          </p:nvSpPr>
          <p:spPr>
            <a:xfrm>
              <a:off x="0" y="90900"/>
              <a:ext cx="2286000" cy="65100"/>
            </a:xfrm>
            <a:prstGeom prst="rect">
              <a:avLst/>
            </a:prstGeom>
            <a:solidFill>
              <a:srgbClr val="2CC3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g2e9be66a193_0_530"/>
            <p:cNvSpPr/>
            <p:nvPr/>
          </p:nvSpPr>
          <p:spPr>
            <a:xfrm>
              <a:off x="2286000" y="90900"/>
              <a:ext cx="2286000" cy="65100"/>
            </a:xfrm>
            <a:prstGeom prst="rect">
              <a:avLst/>
            </a:prstGeom>
            <a:solidFill>
              <a:srgbClr val="63C0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2e9be66a193_0_530"/>
            <p:cNvSpPr/>
            <p:nvPr/>
          </p:nvSpPr>
          <p:spPr>
            <a:xfrm>
              <a:off x="4572000" y="90900"/>
              <a:ext cx="2286000" cy="65100"/>
            </a:xfrm>
            <a:prstGeom prst="rect">
              <a:avLst/>
            </a:prstGeom>
            <a:solidFill>
              <a:srgbClr val="EF374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2e9be66a193_0_530"/>
            <p:cNvSpPr/>
            <p:nvPr/>
          </p:nvSpPr>
          <p:spPr>
            <a:xfrm>
              <a:off x="6857999" y="90900"/>
              <a:ext cx="2286000" cy="65100"/>
            </a:xfrm>
            <a:prstGeom prst="rect">
              <a:avLst/>
            </a:prstGeom>
            <a:solidFill>
              <a:srgbClr val="FDD7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no footer bar">
  <p:cSld name="Blank no footer bar">
    <p:spTree>
      <p:nvGrpSpPr>
        <p:cNvPr id="1" name="Shape 270"/>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1_Blank no footer bar">
  <p:cSld name="1_Blank no footer bar">
    <p:bg>
      <p:bgPr>
        <a:solidFill>
          <a:srgbClr val="F0F5FC"/>
        </a:solidFill>
        <a:effectLst/>
      </p:bgPr>
    </p:bg>
    <p:spTree>
      <p:nvGrpSpPr>
        <p:cNvPr id="1" name="Shape 271"/>
        <p:cNvGrpSpPr/>
        <p:nvPr/>
      </p:nvGrpSpPr>
      <p:grpSpPr>
        <a:xfrm>
          <a:off x="0" y="0"/>
          <a:ext cx="0" cy="0"/>
          <a:chOff x="0" y="0"/>
          <a:chExt cx="0" cy="0"/>
        </a:xfrm>
      </p:grpSpPr>
      <p:pic>
        <p:nvPicPr>
          <p:cNvPr id="272" name="Google Shape;272;g2e9be66a193_0_543"/>
          <p:cNvPicPr preferRelativeResize="0"/>
          <p:nvPr/>
        </p:nvPicPr>
        <p:blipFill rotWithShape="1">
          <a:blip r:embed="rId2">
            <a:alphaModFix amt="37000"/>
          </a:blip>
          <a:srcRect/>
          <a:stretch/>
        </p:blipFill>
        <p:spPr>
          <a:xfrm>
            <a:off x="2266950" y="1123950"/>
            <a:ext cx="4610100" cy="4610100"/>
          </a:xfrm>
          <a:prstGeom prst="rect">
            <a:avLst/>
          </a:prstGeom>
          <a:noFill/>
          <a:ln>
            <a:noFill/>
          </a:ln>
        </p:spPr>
      </p:pic>
      <p:sp>
        <p:nvSpPr>
          <p:cNvPr id="273" name="Google Shape;273;g2e9be66a193_0_543"/>
          <p:cNvSpPr txBox="1">
            <a:spLocks noGrp="1"/>
          </p:cNvSpPr>
          <p:nvPr>
            <p:ph type="ctrTitle"/>
          </p:nvPr>
        </p:nvSpPr>
        <p:spPr>
          <a:xfrm>
            <a:off x="136478" y="2074460"/>
            <a:ext cx="3657600" cy="2169900"/>
          </a:xfrm>
          <a:prstGeom prst="rect">
            <a:avLst/>
          </a:prstGeom>
          <a:noFill/>
          <a:ln>
            <a:noFill/>
          </a:ln>
        </p:spPr>
        <p:txBody>
          <a:bodyPr spcFirstLastPara="1" wrap="square" lIns="91400" tIns="45700" rIns="91400" bIns="45700" anchor="t" anchorCtr="0">
            <a:noAutofit/>
          </a:bodyPr>
          <a:lstStyle>
            <a:lvl1pPr marR="0" lvl="0" algn="ctr" rtl="0">
              <a:lnSpc>
                <a:spcPct val="100000"/>
              </a:lnSpc>
              <a:spcBef>
                <a:spcPts val="0"/>
              </a:spcBef>
              <a:spcAft>
                <a:spcPts val="0"/>
              </a:spcAft>
              <a:buClr>
                <a:srgbClr val="000000"/>
              </a:buClr>
              <a:buSzPts val="1400"/>
              <a:buFont typeface="Arial"/>
              <a:buNone/>
              <a:defRPr sz="40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endParaRPr/>
          </a:p>
        </p:txBody>
      </p:sp>
      <p:sp>
        <p:nvSpPr>
          <p:cNvPr id="274" name="Google Shape;274;g2e9be66a193_0_543"/>
          <p:cNvSpPr txBox="1">
            <a:spLocks noGrp="1"/>
          </p:cNvSpPr>
          <p:nvPr>
            <p:ph type="subTitle" idx="1"/>
          </p:nvPr>
        </p:nvSpPr>
        <p:spPr>
          <a:xfrm>
            <a:off x="3962400" y="1703459"/>
            <a:ext cx="5029200" cy="1752600"/>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414042"/>
              </a:buClr>
              <a:buSzPts val="2800"/>
              <a:buFont typeface="Arial"/>
              <a:buChar char="•"/>
              <a:defRPr sz="2800" b="0" i="0" u="none" strike="noStrike" cap="none">
                <a:solidFill>
                  <a:srgbClr val="414042"/>
                </a:solidFill>
                <a:latin typeface="Arial"/>
                <a:ea typeface="Arial"/>
                <a:cs typeface="Arial"/>
                <a:sym typeface="Arial"/>
              </a:defRPr>
            </a:lvl1pPr>
            <a:lvl2pPr marR="0" lvl="1" algn="ctr" rtl="0">
              <a:lnSpc>
                <a:spcPct val="100000"/>
              </a:lnSpc>
              <a:spcBef>
                <a:spcPts val="1800"/>
              </a:spcBef>
              <a:spcAft>
                <a:spcPts val="0"/>
              </a:spcAft>
              <a:buClr>
                <a:srgbClr val="888888"/>
              </a:buClr>
              <a:buSzPts val="2800"/>
              <a:buFont typeface="Arial"/>
              <a:buNone/>
              <a:defRPr sz="2800" b="0" i="0" u="none" strike="noStrike" cap="none">
                <a:solidFill>
                  <a:srgbClr val="888888"/>
                </a:solidFill>
                <a:latin typeface="Century Gothic"/>
                <a:ea typeface="Century Gothic"/>
                <a:cs typeface="Century Gothic"/>
                <a:sym typeface="Century Gothic"/>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entury Gothic"/>
                <a:ea typeface="Century Gothic"/>
                <a:cs typeface="Century Gothic"/>
                <a:sym typeface="Century Gothic"/>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9pPr>
          </a:lstStyle>
          <a:p>
            <a:endParaRPr/>
          </a:p>
        </p:txBody>
      </p:sp>
      <p:sp>
        <p:nvSpPr>
          <p:cNvPr id="275" name="Google Shape;275;g2e9be66a193_0_543"/>
          <p:cNvSpPr txBox="1"/>
          <p:nvPr/>
        </p:nvSpPr>
        <p:spPr>
          <a:xfrm>
            <a:off x="6960825" y="6561150"/>
            <a:ext cx="2183100" cy="221400"/>
          </a:xfrm>
          <a:prstGeom prst="rect">
            <a:avLst/>
          </a:prstGeom>
          <a:noFill/>
          <a:ln>
            <a:noFill/>
          </a:ln>
        </p:spPr>
        <p:txBody>
          <a:bodyPr spcFirstLastPara="1" wrap="square" lIns="82050" tIns="41025" rIns="82050" bIns="410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414042"/>
                </a:solidFill>
                <a:latin typeface="Arial"/>
                <a:ea typeface="Arial"/>
                <a:cs typeface="Arial"/>
                <a:sym typeface="Arial"/>
              </a:rPr>
              <a:t>© 2015-2024 Herrmann Global, LLC</a:t>
            </a:r>
            <a:endParaRPr sz="1400" b="0" i="0" u="none" strike="noStrike" cap="none">
              <a:solidFill>
                <a:srgbClr val="000000"/>
              </a:solidFill>
              <a:latin typeface="Arial"/>
              <a:ea typeface="Arial"/>
              <a:cs typeface="Arial"/>
              <a:sym typeface="Arial"/>
            </a:endParaRPr>
          </a:p>
        </p:txBody>
      </p:sp>
      <p:pic>
        <p:nvPicPr>
          <p:cNvPr id="276" name="Google Shape;276;g2e9be66a193_0_543"/>
          <p:cNvPicPr preferRelativeResize="0"/>
          <p:nvPr/>
        </p:nvPicPr>
        <p:blipFill rotWithShape="1">
          <a:blip r:embed="rId3">
            <a:alphaModFix/>
          </a:blip>
          <a:srcRect/>
          <a:stretch/>
        </p:blipFill>
        <p:spPr>
          <a:xfrm>
            <a:off x="96850" y="6299316"/>
            <a:ext cx="1619251" cy="457783"/>
          </a:xfrm>
          <a:prstGeom prst="rect">
            <a:avLst/>
          </a:prstGeom>
          <a:noFill/>
          <a:ln>
            <a:noFill/>
          </a:ln>
        </p:spPr>
      </p:pic>
      <p:grpSp>
        <p:nvGrpSpPr>
          <p:cNvPr id="277" name="Google Shape;277;g2e9be66a193_0_543"/>
          <p:cNvGrpSpPr/>
          <p:nvPr/>
        </p:nvGrpSpPr>
        <p:grpSpPr>
          <a:xfrm>
            <a:off x="0" y="0"/>
            <a:ext cx="9143999" cy="65100"/>
            <a:chOff x="0" y="90900"/>
            <a:chExt cx="9143999" cy="65100"/>
          </a:xfrm>
        </p:grpSpPr>
        <p:sp>
          <p:nvSpPr>
            <p:cNvPr id="278" name="Google Shape;278;g2e9be66a193_0_543"/>
            <p:cNvSpPr/>
            <p:nvPr/>
          </p:nvSpPr>
          <p:spPr>
            <a:xfrm>
              <a:off x="0" y="90900"/>
              <a:ext cx="2286000" cy="65100"/>
            </a:xfrm>
            <a:prstGeom prst="rect">
              <a:avLst/>
            </a:prstGeom>
            <a:solidFill>
              <a:srgbClr val="2CC3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2e9be66a193_0_543"/>
            <p:cNvSpPr/>
            <p:nvPr/>
          </p:nvSpPr>
          <p:spPr>
            <a:xfrm>
              <a:off x="2286000" y="90900"/>
              <a:ext cx="2286000" cy="65100"/>
            </a:xfrm>
            <a:prstGeom prst="rect">
              <a:avLst/>
            </a:prstGeom>
            <a:solidFill>
              <a:srgbClr val="63C0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2e9be66a193_0_543"/>
            <p:cNvSpPr/>
            <p:nvPr/>
          </p:nvSpPr>
          <p:spPr>
            <a:xfrm>
              <a:off x="4572000" y="90900"/>
              <a:ext cx="2286000" cy="65100"/>
            </a:xfrm>
            <a:prstGeom prst="rect">
              <a:avLst/>
            </a:prstGeom>
            <a:solidFill>
              <a:srgbClr val="EF374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g2e9be66a193_0_543"/>
            <p:cNvSpPr/>
            <p:nvPr/>
          </p:nvSpPr>
          <p:spPr>
            <a:xfrm>
              <a:off x="6857999" y="90900"/>
              <a:ext cx="2286000" cy="65100"/>
            </a:xfrm>
            <a:prstGeom prst="rect">
              <a:avLst/>
            </a:prstGeom>
            <a:solidFill>
              <a:srgbClr val="FDD7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82"/>
        <p:cNvGrpSpPr/>
        <p:nvPr/>
      </p:nvGrpSpPr>
      <p:grpSpPr>
        <a:xfrm>
          <a:off x="0" y="0"/>
          <a:ext cx="0" cy="0"/>
          <a:chOff x="0" y="0"/>
          <a:chExt cx="0" cy="0"/>
        </a:xfrm>
      </p:grpSpPr>
      <p:sp>
        <p:nvSpPr>
          <p:cNvPr id="283" name="Google Shape;283;g2e9be66a193_0_55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endParaRPr/>
          </a:p>
        </p:txBody>
      </p:sp>
      <p:sp>
        <p:nvSpPr>
          <p:cNvPr id="284" name="Google Shape;284;g2e9be66a193_0_55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5" name="Google Shape;285;g2e9be66a193_0_55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6" name="Google Shape;286;g2e9be66a193_0_55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1"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7" name="Google Shape;287;g2e9be66a193_0_554"/>
          <p:cNvSpPr txBox="1"/>
          <p:nvPr/>
        </p:nvSpPr>
        <p:spPr>
          <a:xfrm>
            <a:off x="6960825" y="6561150"/>
            <a:ext cx="2183100" cy="221400"/>
          </a:xfrm>
          <a:prstGeom prst="rect">
            <a:avLst/>
          </a:prstGeom>
          <a:noFill/>
          <a:ln>
            <a:noFill/>
          </a:ln>
        </p:spPr>
        <p:txBody>
          <a:bodyPr spcFirstLastPara="1" wrap="square" lIns="82050" tIns="41025" rIns="82050" bIns="410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414042"/>
                </a:solidFill>
                <a:latin typeface="Arial"/>
                <a:ea typeface="Arial"/>
                <a:cs typeface="Arial"/>
                <a:sym typeface="Arial"/>
              </a:rPr>
              <a:t>© 2015-2024 Herrmann Global, LLC</a:t>
            </a:r>
            <a:endParaRPr sz="1400" b="0" i="0" u="none" strike="noStrike" cap="none">
              <a:solidFill>
                <a:srgbClr val="000000"/>
              </a:solidFill>
              <a:latin typeface="Arial"/>
              <a:ea typeface="Arial"/>
              <a:cs typeface="Arial"/>
              <a:sym typeface="Arial"/>
            </a:endParaRPr>
          </a:p>
        </p:txBody>
      </p:sp>
      <p:grpSp>
        <p:nvGrpSpPr>
          <p:cNvPr id="288" name="Google Shape;288;g2e9be66a193_0_554"/>
          <p:cNvGrpSpPr/>
          <p:nvPr/>
        </p:nvGrpSpPr>
        <p:grpSpPr>
          <a:xfrm>
            <a:off x="0" y="0"/>
            <a:ext cx="9143999" cy="65100"/>
            <a:chOff x="0" y="90900"/>
            <a:chExt cx="9143999" cy="65100"/>
          </a:xfrm>
        </p:grpSpPr>
        <p:sp>
          <p:nvSpPr>
            <p:cNvPr id="289" name="Google Shape;289;g2e9be66a193_0_554"/>
            <p:cNvSpPr/>
            <p:nvPr/>
          </p:nvSpPr>
          <p:spPr>
            <a:xfrm>
              <a:off x="0" y="90900"/>
              <a:ext cx="2286000" cy="65100"/>
            </a:xfrm>
            <a:prstGeom prst="rect">
              <a:avLst/>
            </a:prstGeom>
            <a:solidFill>
              <a:srgbClr val="2CC3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g2e9be66a193_0_554"/>
            <p:cNvSpPr/>
            <p:nvPr/>
          </p:nvSpPr>
          <p:spPr>
            <a:xfrm>
              <a:off x="2286000" y="90900"/>
              <a:ext cx="2286000" cy="65100"/>
            </a:xfrm>
            <a:prstGeom prst="rect">
              <a:avLst/>
            </a:prstGeom>
            <a:solidFill>
              <a:srgbClr val="63C0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g2e9be66a193_0_554"/>
            <p:cNvSpPr/>
            <p:nvPr/>
          </p:nvSpPr>
          <p:spPr>
            <a:xfrm>
              <a:off x="4572000" y="90900"/>
              <a:ext cx="2286000" cy="65100"/>
            </a:xfrm>
            <a:prstGeom prst="rect">
              <a:avLst/>
            </a:prstGeom>
            <a:solidFill>
              <a:srgbClr val="EF374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g2e9be66a193_0_554"/>
            <p:cNvSpPr/>
            <p:nvPr/>
          </p:nvSpPr>
          <p:spPr>
            <a:xfrm>
              <a:off x="6857999" y="90900"/>
              <a:ext cx="2286000" cy="65100"/>
            </a:xfrm>
            <a:prstGeom prst="rect">
              <a:avLst/>
            </a:prstGeom>
            <a:solidFill>
              <a:srgbClr val="FDD7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Logo">
  <p:cSld name="Title and Logo">
    <p:spTree>
      <p:nvGrpSpPr>
        <p:cNvPr id="1" name="Shape 29"/>
        <p:cNvGrpSpPr/>
        <p:nvPr/>
      </p:nvGrpSpPr>
      <p:grpSpPr>
        <a:xfrm>
          <a:off x="0" y="0"/>
          <a:ext cx="0" cy="0"/>
          <a:chOff x="0" y="0"/>
          <a:chExt cx="0" cy="0"/>
        </a:xfrm>
      </p:grpSpPr>
      <p:sp>
        <p:nvSpPr>
          <p:cNvPr id="30" name="Google Shape;30;p98"/>
          <p:cNvSpPr txBox="1">
            <a:spLocks noGrp="1"/>
          </p:cNvSpPr>
          <p:nvPr>
            <p:ph type="title"/>
          </p:nvPr>
        </p:nvSpPr>
        <p:spPr>
          <a:xfrm>
            <a:off x="457200" y="152400"/>
            <a:ext cx="8229600" cy="845907"/>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9pPr>
          </a:lstStyle>
          <a:p>
            <a:endParaRPr/>
          </a:p>
        </p:txBody>
      </p:sp>
      <p:pic>
        <p:nvPicPr>
          <p:cNvPr id="31" name="Google Shape;31;p98"/>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Walk-Around 1">
  <p:cSld name="Title and Walk-Around 1">
    <p:spTree>
      <p:nvGrpSpPr>
        <p:cNvPr id="1" name="Shape 32"/>
        <p:cNvGrpSpPr/>
        <p:nvPr/>
      </p:nvGrpSpPr>
      <p:grpSpPr>
        <a:xfrm>
          <a:off x="0" y="0"/>
          <a:ext cx="0" cy="0"/>
          <a:chOff x="0" y="0"/>
          <a:chExt cx="0" cy="0"/>
        </a:xfrm>
      </p:grpSpPr>
      <p:sp>
        <p:nvSpPr>
          <p:cNvPr id="33" name="Google Shape;33;p104"/>
          <p:cNvSpPr/>
          <p:nvPr/>
        </p:nvSpPr>
        <p:spPr>
          <a:xfrm>
            <a:off x="1550188" y="6566588"/>
            <a:ext cx="6043500" cy="190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414042"/>
                </a:solidFill>
                <a:latin typeface="Arial"/>
                <a:ea typeface="Arial"/>
                <a:cs typeface="Arial"/>
                <a:sym typeface="Arial"/>
              </a:rPr>
              <a:t>The four-color, four-quadrant graphic and Whole Brain</a:t>
            </a:r>
            <a:r>
              <a:rPr lang="en-US" sz="700" b="0" i="0" u="none" strike="noStrike" cap="none" baseline="30000">
                <a:solidFill>
                  <a:srgbClr val="414042"/>
                </a:solidFill>
                <a:latin typeface="Arial"/>
                <a:ea typeface="Arial"/>
                <a:cs typeface="Arial"/>
                <a:sym typeface="Arial"/>
              </a:rPr>
              <a:t>®</a:t>
            </a:r>
            <a:r>
              <a:rPr lang="en-US" sz="700" b="0" i="0" u="none" strike="noStrike" cap="none">
                <a:solidFill>
                  <a:srgbClr val="414042"/>
                </a:solidFill>
                <a:latin typeface="Arial"/>
                <a:ea typeface="Arial"/>
                <a:cs typeface="Arial"/>
                <a:sym typeface="Arial"/>
              </a:rPr>
              <a:t> are registered trademarks of Herrmann Global, LLC. </a:t>
            </a:r>
            <a:endParaRPr sz="700" b="0" i="0" u="none" strike="noStrike" cap="none">
              <a:solidFill>
                <a:srgbClr val="414042"/>
              </a:solidFill>
              <a:latin typeface="Arial"/>
              <a:ea typeface="Arial"/>
              <a:cs typeface="Arial"/>
              <a:sym typeface="Arial"/>
            </a:endParaRPr>
          </a:p>
        </p:txBody>
      </p:sp>
      <p:sp>
        <p:nvSpPr>
          <p:cNvPr id="34" name="Google Shape;34;p104"/>
          <p:cNvSpPr/>
          <p:nvPr/>
        </p:nvSpPr>
        <p:spPr>
          <a:xfrm>
            <a:off x="260350" y="1135063"/>
            <a:ext cx="4289425" cy="2482850"/>
          </a:xfrm>
          <a:prstGeom prst="rect">
            <a:avLst/>
          </a:prstGeom>
          <a:noFill/>
          <a:ln w="57150" cap="flat" cmpd="sng">
            <a:solidFill>
              <a:srgbClr val="2CC3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 name="Google Shape;35;p104"/>
          <p:cNvSpPr/>
          <p:nvPr/>
        </p:nvSpPr>
        <p:spPr>
          <a:xfrm>
            <a:off x="266700" y="3657600"/>
            <a:ext cx="4289425" cy="2482850"/>
          </a:xfrm>
          <a:prstGeom prst="rect">
            <a:avLst/>
          </a:prstGeom>
          <a:noFill/>
          <a:ln w="57150" cap="flat" cmpd="sng">
            <a:solidFill>
              <a:srgbClr val="63C08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 name="Google Shape;36;p104"/>
          <p:cNvSpPr/>
          <p:nvPr/>
        </p:nvSpPr>
        <p:spPr>
          <a:xfrm>
            <a:off x="4603750" y="1135063"/>
            <a:ext cx="4289425" cy="2482850"/>
          </a:xfrm>
          <a:prstGeom prst="rect">
            <a:avLst/>
          </a:prstGeom>
          <a:noFill/>
          <a:ln w="57150" cap="flat" cmpd="sng">
            <a:solidFill>
              <a:srgbClr val="FDD74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 name="Google Shape;37;p104"/>
          <p:cNvSpPr/>
          <p:nvPr/>
        </p:nvSpPr>
        <p:spPr>
          <a:xfrm>
            <a:off x="4610100" y="3657600"/>
            <a:ext cx="4289425" cy="2482850"/>
          </a:xfrm>
          <a:prstGeom prst="rect">
            <a:avLst/>
          </a:prstGeom>
          <a:noFill/>
          <a:ln w="57150" cap="flat" cmpd="sng">
            <a:solidFill>
              <a:srgbClr val="EF3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 name="Google Shape;38;p104"/>
          <p:cNvSpPr txBox="1"/>
          <p:nvPr/>
        </p:nvSpPr>
        <p:spPr>
          <a:xfrm>
            <a:off x="239713" y="1112838"/>
            <a:ext cx="563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2CC3F0"/>
                </a:solidFill>
                <a:latin typeface="Arial"/>
                <a:ea typeface="Arial"/>
                <a:cs typeface="Arial"/>
                <a:sym typeface="Arial"/>
              </a:rPr>
              <a:t>A</a:t>
            </a:r>
            <a:endParaRPr sz="1400" b="0" i="0" u="none" strike="noStrike" cap="none">
              <a:solidFill>
                <a:srgbClr val="2CC3F0"/>
              </a:solidFill>
              <a:latin typeface="Arial"/>
              <a:ea typeface="Arial"/>
              <a:cs typeface="Arial"/>
              <a:sym typeface="Arial"/>
            </a:endParaRPr>
          </a:p>
        </p:txBody>
      </p:sp>
      <p:sp>
        <p:nvSpPr>
          <p:cNvPr id="39" name="Google Shape;39;p104"/>
          <p:cNvSpPr txBox="1"/>
          <p:nvPr/>
        </p:nvSpPr>
        <p:spPr>
          <a:xfrm>
            <a:off x="269875" y="5697538"/>
            <a:ext cx="563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63C084"/>
                </a:solidFill>
                <a:latin typeface="Arial"/>
                <a:ea typeface="Arial"/>
                <a:cs typeface="Arial"/>
                <a:sym typeface="Arial"/>
              </a:rPr>
              <a:t>B</a:t>
            </a:r>
            <a:endParaRPr sz="1400" b="0" i="0" u="none" strike="noStrike" cap="none">
              <a:solidFill>
                <a:srgbClr val="63C084"/>
              </a:solidFill>
              <a:latin typeface="Arial"/>
              <a:ea typeface="Arial"/>
              <a:cs typeface="Arial"/>
              <a:sym typeface="Arial"/>
            </a:endParaRPr>
          </a:p>
        </p:txBody>
      </p:sp>
      <p:sp>
        <p:nvSpPr>
          <p:cNvPr id="40" name="Google Shape;40;p104"/>
          <p:cNvSpPr txBox="1"/>
          <p:nvPr/>
        </p:nvSpPr>
        <p:spPr>
          <a:xfrm>
            <a:off x="8486775" y="1104900"/>
            <a:ext cx="563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DD742"/>
                </a:solidFill>
                <a:latin typeface="Arial"/>
                <a:ea typeface="Arial"/>
                <a:cs typeface="Arial"/>
                <a:sym typeface="Arial"/>
              </a:rPr>
              <a:t>D</a:t>
            </a:r>
            <a:endParaRPr sz="1400" b="0" i="0" u="none" strike="noStrike" cap="none">
              <a:solidFill>
                <a:srgbClr val="FDD742"/>
              </a:solidFill>
              <a:latin typeface="Arial"/>
              <a:ea typeface="Arial"/>
              <a:cs typeface="Arial"/>
              <a:sym typeface="Arial"/>
            </a:endParaRPr>
          </a:p>
        </p:txBody>
      </p:sp>
      <p:sp>
        <p:nvSpPr>
          <p:cNvPr id="41" name="Google Shape;41;p104"/>
          <p:cNvSpPr txBox="1"/>
          <p:nvPr/>
        </p:nvSpPr>
        <p:spPr>
          <a:xfrm>
            <a:off x="8474075" y="5697538"/>
            <a:ext cx="563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EF374F"/>
                </a:solidFill>
                <a:latin typeface="Arial"/>
                <a:ea typeface="Arial"/>
                <a:cs typeface="Arial"/>
                <a:sym typeface="Arial"/>
              </a:rPr>
              <a:t>C</a:t>
            </a:r>
            <a:endParaRPr sz="1400" b="0" i="0" u="none" strike="noStrike" cap="none">
              <a:solidFill>
                <a:srgbClr val="EF374F"/>
              </a:solidFill>
              <a:latin typeface="Arial"/>
              <a:ea typeface="Arial"/>
              <a:cs typeface="Arial"/>
              <a:sym typeface="Arial"/>
            </a:endParaRPr>
          </a:p>
        </p:txBody>
      </p:sp>
      <p:sp>
        <p:nvSpPr>
          <p:cNvPr id="42" name="Google Shape;42;p104"/>
          <p:cNvSpPr txBox="1">
            <a:spLocks noGrp="1"/>
          </p:cNvSpPr>
          <p:nvPr>
            <p:ph type="title"/>
          </p:nvPr>
        </p:nvSpPr>
        <p:spPr>
          <a:xfrm>
            <a:off x="457200" y="152400"/>
            <a:ext cx="8229600" cy="845907"/>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9pPr>
          </a:lstStyle>
          <a:p>
            <a:endParaRPr/>
          </a:p>
        </p:txBody>
      </p:sp>
      <p:pic>
        <p:nvPicPr>
          <p:cNvPr id="43" name="Google Shape;43;p104"/>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44"/>
        <p:cNvGrpSpPr/>
        <p:nvPr/>
      </p:nvGrpSpPr>
      <p:grpSpPr>
        <a:xfrm>
          <a:off x="0" y="0"/>
          <a:ext cx="0" cy="0"/>
          <a:chOff x="0" y="0"/>
          <a:chExt cx="0" cy="0"/>
        </a:xfrm>
      </p:grpSpPr>
      <p:sp>
        <p:nvSpPr>
          <p:cNvPr id="45" name="Google Shape;45;g2e9be66a193_0_9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Google Shape;46;g2e9be66a193_0_9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7" name="Google Shape;47;g2e9be66a193_0_9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48" name="Google Shape;48;g2e9be66a193_0_95"/>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g2e9be66a193_0_10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9pPr>
          </a:lstStyle>
          <a:p>
            <a:endParaRPr/>
          </a:p>
        </p:txBody>
      </p:sp>
      <p:sp>
        <p:nvSpPr>
          <p:cNvPr id="51" name="Google Shape;51;g2e9be66a193_0_100"/>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g2e9be66a193_0_10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3" name="Google Shape;53;g2e9be66a193_0_10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g2e9be66a193_0_10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55" name="Google Shape;55;g2e9be66a193_0_100"/>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6"/>
        <p:cNvGrpSpPr/>
        <p:nvPr/>
      </p:nvGrpSpPr>
      <p:grpSpPr>
        <a:xfrm>
          <a:off x="0" y="0"/>
          <a:ext cx="0" cy="0"/>
          <a:chOff x="0" y="0"/>
          <a:chExt cx="0" cy="0"/>
        </a:xfrm>
      </p:grpSpPr>
      <p:pic>
        <p:nvPicPr>
          <p:cNvPr id="57" name="Google Shape;57;p89"/>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w Pic2">
  <p:cSld name="Title and Content w Pic2">
    <p:spTree>
      <p:nvGrpSpPr>
        <p:cNvPr id="1" name="Shape 58"/>
        <p:cNvGrpSpPr/>
        <p:nvPr/>
      </p:nvGrpSpPr>
      <p:grpSpPr>
        <a:xfrm>
          <a:off x="0" y="0"/>
          <a:ext cx="0" cy="0"/>
          <a:chOff x="0" y="0"/>
          <a:chExt cx="0" cy="0"/>
        </a:xfrm>
      </p:grpSpPr>
      <p:sp>
        <p:nvSpPr>
          <p:cNvPr id="59" name="Google Shape;59;p90"/>
          <p:cNvSpPr txBox="1">
            <a:spLocks noGrp="1"/>
          </p:cNvSpPr>
          <p:nvPr>
            <p:ph type="title"/>
          </p:nvPr>
        </p:nvSpPr>
        <p:spPr>
          <a:xfrm>
            <a:off x="457200" y="152400"/>
            <a:ext cx="8229600" cy="845907"/>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1404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Arial"/>
                <a:ea typeface="Arial"/>
                <a:cs typeface="Arial"/>
                <a:sym typeface="Arial"/>
              </a:defRPr>
            </a:lvl9pPr>
          </a:lstStyle>
          <a:p>
            <a:endParaRPr/>
          </a:p>
        </p:txBody>
      </p:sp>
      <p:sp>
        <p:nvSpPr>
          <p:cNvPr id="60" name="Google Shape;60;p90"/>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8300" algn="l" rtl="0">
              <a:lnSpc>
                <a:spcPct val="100000"/>
              </a:lnSpc>
              <a:spcBef>
                <a:spcPts val="3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100000"/>
              </a:lnSpc>
              <a:spcBef>
                <a:spcPts val="3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90"/>
          <p:cNvSpPr>
            <a:spLocks noGrp="1"/>
          </p:cNvSpPr>
          <p:nvPr>
            <p:ph type="pic" idx="2"/>
          </p:nvPr>
        </p:nvSpPr>
        <p:spPr>
          <a:xfrm>
            <a:off x="6629400" y="4022834"/>
            <a:ext cx="2057400" cy="2103948"/>
          </a:xfrm>
          <a:prstGeom prst="rect">
            <a:avLst/>
          </a:prstGeom>
          <a:noFill/>
          <a:ln>
            <a:noFill/>
          </a:ln>
        </p:spPr>
      </p:sp>
      <p:pic>
        <p:nvPicPr>
          <p:cNvPr id="62" name="Google Shape;62;p90"/>
          <p:cNvPicPr preferRelativeResize="0"/>
          <p:nvPr/>
        </p:nvPicPr>
        <p:blipFill rotWithShape="1">
          <a:blip r:embed="rId2">
            <a:alphaModFix/>
          </a:blip>
          <a:srcRect/>
          <a:stretch/>
        </p:blipFill>
        <p:spPr>
          <a:xfrm>
            <a:off x="96850" y="6299316"/>
            <a:ext cx="1619251" cy="45778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77"/>
          <p:cNvGrpSpPr/>
          <p:nvPr/>
        </p:nvGrpSpPr>
        <p:grpSpPr>
          <a:xfrm>
            <a:off x="0" y="0"/>
            <a:ext cx="9143999" cy="65100"/>
            <a:chOff x="0" y="90900"/>
            <a:chExt cx="9143999" cy="65100"/>
          </a:xfrm>
        </p:grpSpPr>
        <p:sp>
          <p:nvSpPr>
            <p:cNvPr id="11" name="Google Shape;11;p77"/>
            <p:cNvSpPr/>
            <p:nvPr/>
          </p:nvSpPr>
          <p:spPr>
            <a:xfrm>
              <a:off x="0" y="90900"/>
              <a:ext cx="2286000" cy="65100"/>
            </a:xfrm>
            <a:prstGeom prst="rect">
              <a:avLst/>
            </a:prstGeom>
            <a:solidFill>
              <a:srgbClr val="2CC3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77"/>
            <p:cNvSpPr/>
            <p:nvPr/>
          </p:nvSpPr>
          <p:spPr>
            <a:xfrm>
              <a:off x="2286000" y="90900"/>
              <a:ext cx="2286000" cy="65100"/>
            </a:xfrm>
            <a:prstGeom prst="rect">
              <a:avLst/>
            </a:prstGeom>
            <a:solidFill>
              <a:srgbClr val="63C0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77"/>
            <p:cNvSpPr/>
            <p:nvPr/>
          </p:nvSpPr>
          <p:spPr>
            <a:xfrm>
              <a:off x="4572000" y="90900"/>
              <a:ext cx="2286000" cy="65100"/>
            </a:xfrm>
            <a:prstGeom prst="rect">
              <a:avLst/>
            </a:prstGeom>
            <a:solidFill>
              <a:srgbClr val="EF374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77"/>
            <p:cNvSpPr/>
            <p:nvPr/>
          </p:nvSpPr>
          <p:spPr>
            <a:xfrm>
              <a:off x="6857999" y="90900"/>
              <a:ext cx="2286000" cy="65100"/>
            </a:xfrm>
            <a:prstGeom prst="rect">
              <a:avLst/>
            </a:prstGeom>
            <a:solidFill>
              <a:srgbClr val="FDD7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 name="Google Shape;15;p77"/>
          <p:cNvSpPr txBox="1"/>
          <p:nvPr/>
        </p:nvSpPr>
        <p:spPr>
          <a:xfrm>
            <a:off x="6960825" y="6561150"/>
            <a:ext cx="2183100" cy="221400"/>
          </a:xfrm>
          <a:prstGeom prst="rect">
            <a:avLst/>
          </a:prstGeom>
          <a:noFill/>
          <a:ln>
            <a:noFill/>
          </a:ln>
        </p:spPr>
        <p:txBody>
          <a:bodyPr spcFirstLastPara="1" wrap="square" lIns="82050" tIns="41025" rIns="82050" bIns="410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414042"/>
                </a:solidFill>
                <a:latin typeface="Arial"/>
                <a:ea typeface="Arial"/>
                <a:cs typeface="Arial"/>
                <a:sym typeface="Arial"/>
              </a:rPr>
              <a:t>© 2015-2024 Herrmann Global, LLC</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g2e9be66a193_0_465"/>
          <p:cNvSpPr txBox="1"/>
          <p:nvPr/>
        </p:nvSpPr>
        <p:spPr>
          <a:xfrm>
            <a:off x="6960825" y="6561150"/>
            <a:ext cx="2183100" cy="221400"/>
          </a:xfrm>
          <a:prstGeom prst="rect">
            <a:avLst/>
          </a:prstGeom>
          <a:noFill/>
          <a:ln>
            <a:noFill/>
          </a:ln>
        </p:spPr>
        <p:txBody>
          <a:bodyPr spcFirstLastPara="1" wrap="square" lIns="82050" tIns="41025" rIns="82050" bIns="410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414042"/>
                </a:solidFill>
                <a:latin typeface="Arial"/>
                <a:ea typeface="Arial"/>
                <a:cs typeface="Arial"/>
                <a:sym typeface="Arial"/>
              </a:rPr>
              <a:t>© 2015-2024 Herrmann Global, LLC</a:t>
            </a:r>
            <a:endParaRPr sz="1400" b="0" i="0" u="none" strike="noStrike" cap="none">
              <a:solidFill>
                <a:srgbClr val="000000"/>
              </a:solidFill>
              <a:latin typeface="Arial"/>
              <a:ea typeface="Arial"/>
              <a:cs typeface="Arial"/>
              <a:sym typeface="Arial"/>
            </a:endParaRPr>
          </a:p>
        </p:txBody>
      </p:sp>
      <p:grpSp>
        <p:nvGrpSpPr>
          <p:cNvPr id="195" name="Google Shape;195;g2e9be66a193_0_465"/>
          <p:cNvGrpSpPr/>
          <p:nvPr/>
        </p:nvGrpSpPr>
        <p:grpSpPr>
          <a:xfrm>
            <a:off x="0" y="0"/>
            <a:ext cx="9143999" cy="65100"/>
            <a:chOff x="0" y="90900"/>
            <a:chExt cx="9143999" cy="65100"/>
          </a:xfrm>
        </p:grpSpPr>
        <p:sp>
          <p:nvSpPr>
            <p:cNvPr id="196" name="Google Shape;196;g2e9be66a193_0_465"/>
            <p:cNvSpPr/>
            <p:nvPr/>
          </p:nvSpPr>
          <p:spPr>
            <a:xfrm>
              <a:off x="0" y="90900"/>
              <a:ext cx="2286000" cy="65100"/>
            </a:xfrm>
            <a:prstGeom prst="rect">
              <a:avLst/>
            </a:prstGeom>
            <a:solidFill>
              <a:srgbClr val="2CC3F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2e9be66a193_0_465"/>
            <p:cNvSpPr/>
            <p:nvPr/>
          </p:nvSpPr>
          <p:spPr>
            <a:xfrm>
              <a:off x="2286000" y="90900"/>
              <a:ext cx="2286000" cy="65100"/>
            </a:xfrm>
            <a:prstGeom prst="rect">
              <a:avLst/>
            </a:prstGeom>
            <a:solidFill>
              <a:srgbClr val="63C08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2e9be66a193_0_465"/>
            <p:cNvSpPr/>
            <p:nvPr/>
          </p:nvSpPr>
          <p:spPr>
            <a:xfrm>
              <a:off x="4572000" y="90900"/>
              <a:ext cx="2286000" cy="65100"/>
            </a:xfrm>
            <a:prstGeom prst="rect">
              <a:avLst/>
            </a:prstGeom>
            <a:solidFill>
              <a:srgbClr val="EF374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2e9be66a193_0_465"/>
            <p:cNvSpPr/>
            <p:nvPr/>
          </p:nvSpPr>
          <p:spPr>
            <a:xfrm>
              <a:off x="6857999" y="90900"/>
              <a:ext cx="2286000" cy="65100"/>
            </a:xfrm>
            <a:prstGeom prst="rect">
              <a:avLst/>
            </a:prstGeom>
            <a:solidFill>
              <a:srgbClr val="FDD74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hyperlink" Target="https://www.youtube.com/watch?v=hxpOT3N3iaY&amp;feature=youtu.b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hyperlink" Target="http://www.bing.com/videos/search?q=bird+problem+solving+video&amp;FORM=VIRE15#view=detail&amp;mid=F697C918CD415F14C558F697C918CD415F14C558"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hyperlink" Target="https://www.youtube.com/watch?v=lm9gOxnX5X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g"/><Relationship Id="rId7"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hyperlink" Target="http://app.hbdi.com" TargetMode="External"/><Relationship Id="rId4" Type="http://schemas.openxmlformats.org/officeDocument/2006/relationships/image" Target="../media/image36.png"/><Relationship Id="rId9" Type="http://schemas.openxmlformats.org/officeDocument/2006/relationships/image" Target="../media/image41.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2.xml"/><Relationship Id="rId1" Type="http://schemas.openxmlformats.org/officeDocument/2006/relationships/slideLayout" Target="../slideLayouts/slideLayout28.xml"/><Relationship Id="rId4" Type="http://schemas.openxmlformats.org/officeDocument/2006/relationships/hyperlink" Target="https://www.thinkherrmann.com/"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
          <p:cNvSpPr/>
          <p:nvPr/>
        </p:nvSpPr>
        <p:spPr>
          <a:xfrm>
            <a:off x="542925" y="1174750"/>
            <a:ext cx="8415338" cy="64611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The Business of Thinking</a:t>
            </a:r>
            <a:r>
              <a:rPr lang="en-US" sz="3600" b="1" i="0" u="none" strike="noStrike" cap="none" baseline="30000">
                <a:solidFill>
                  <a:schemeClr val="lt1"/>
                </a:solidFill>
                <a:latin typeface="Times New Roman"/>
                <a:ea typeface="Times New Roman"/>
                <a:cs typeface="Times New Roman"/>
                <a:sym typeface="Times New Roman"/>
              </a:rPr>
              <a:t>®</a:t>
            </a:r>
            <a:endParaRPr sz="3600" b="1" i="0" u="none" strike="noStrike" cap="none" baseline="30000">
              <a:solidFill>
                <a:schemeClr val="lt1"/>
              </a:solidFill>
              <a:latin typeface="Times New Roman"/>
              <a:ea typeface="Times New Roman"/>
              <a:cs typeface="Times New Roman"/>
              <a:sym typeface="Times New Roman"/>
            </a:endParaRPr>
          </a:p>
        </p:txBody>
      </p:sp>
      <p:pic>
        <p:nvPicPr>
          <p:cNvPr id="298" name="Google Shape;298;p1"/>
          <p:cNvPicPr preferRelativeResize="0">
            <a:picLocks noGrp="1"/>
          </p:cNvPicPr>
          <p:nvPr>
            <p:ph type="pic" idx="2"/>
          </p:nvPr>
        </p:nvPicPr>
        <p:blipFill rotWithShape="1">
          <a:blip r:embed="rId3">
            <a:alphaModFix/>
          </a:blip>
          <a:srcRect t="79" b="79"/>
          <a:stretch/>
        </p:blipFill>
        <p:spPr>
          <a:xfrm>
            <a:off x="0" y="53788"/>
            <a:ext cx="9144000" cy="3429000"/>
          </a:xfrm>
          <a:prstGeom prst="rect">
            <a:avLst/>
          </a:prstGeom>
          <a:noFill/>
          <a:ln>
            <a:noFill/>
          </a:ln>
        </p:spPr>
      </p:pic>
      <p:sp>
        <p:nvSpPr>
          <p:cNvPr id="299" name="Google Shape;299;p1"/>
          <p:cNvSpPr txBox="1">
            <a:spLocks noGrp="1"/>
          </p:cNvSpPr>
          <p:nvPr>
            <p:ph type="body" idx="1"/>
          </p:nvPr>
        </p:nvSpPr>
        <p:spPr>
          <a:xfrm>
            <a:off x="679500" y="3808175"/>
            <a:ext cx="7785000" cy="1158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8888"/>
              </a:buClr>
              <a:buSzPts val="3200"/>
              <a:buFont typeface="Arial"/>
              <a:buNone/>
            </a:pPr>
            <a:r>
              <a:rPr lang="en-US" sz="4800" b="1" i="0">
                <a:solidFill>
                  <a:srgbClr val="414042"/>
                </a:solidFill>
                <a:latin typeface="Arial"/>
                <a:ea typeface="Arial"/>
                <a:cs typeface="Arial"/>
                <a:sym typeface="Arial"/>
              </a:rPr>
              <a:t>ThinkAbout Problem Solving</a:t>
            </a:r>
            <a:endParaRPr sz="4800" b="1" i="0">
              <a:solidFill>
                <a:srgbClr val="414042"/>
              </a:solidFill>
              <a:latin typeface="Arial"/>
              <a:ea typeface="Arial"/>
              <a:cs typeface="Arial"/>
              <a:sym typeface="Arial"/>
            </a:endParaRPr>
          </a:p>
        </p:txBody>
      </p:sp>
      <p:sp>
        <p:nvSpPr>
          <p:cNvPr id="300" name="Google Shape;300;p1"/>
          <p:cNvSpPr txBox="1"/>
          <p:nvPr/>
        </p:nvSpPr>
        <p:spPr>
          <a:xfrm>
            <a:off x="679450" y="5562600"/>
            <a:ext cx="7785000" cy="4341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The Business of Thinking</a:t>
            </a:r>
            <a:r>
              <a:rPr lang="en-US" sz="1400" b="0" i="1" u="none" strike="noStrike" cap="none" baseline="30000">
                <a:solidFill>
                  <a:srgbClr val="000000"/>
                </a:solidFill>
                <a:latin typeface="Arial"/>
                <a:ea typeface="Arial"/>
                <a:cs typeface="Arial"/>
                <a:sym typeface="Arial"/>
              </a:rPr>
              <a:t>®</a:t>
            </a:r>
            <a:endParaRPr sz="1400" b="0" i="0" u="none" strike="noStrike" cap="none" baseline="3000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1"/>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The Whole Brain at Work</a:t>
            </a:r>
            <a:endParaRPr/>
          </a:p>
        </p:txBody>
      </p:sp>
      <p:pic>
        <p:nvPicPr>
          <p:cNvPr id="388" name="Google Shape;388;p11"/>
          <p:cNvPicPr preferRelativeResize="0"/>
          <p:nvPr/>
        </p:nvPicPr>
        <p:blipFill rotWithShape="1">
          <a:blip r:embed="rId3">
            <a:alphaModFix/>
          </a:blip>
          <a:srcRect/>
          <a:stretch/>
        </p:blipFill>
        <p:spPr>
          <a:xfrm>
            <a:off x="3063875" y="1162050"/>
            <a:ext cx="3060700" cy="457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2"/>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“Survival”</a:t>
            </a:r>
            <a:endParaRPr/>
          </a:p>
        </p:txBody>
      </p:sp>
      <p:sp>
        <p:nvSpPr>
          <p:cNvPr id="395" name="Google Shape;395;p12"/>
          <p:cNvSpPr txBox="1">
            <a:spLocks noGrp="1"/>
          </p:cNvSpPr>
          <p:nvPr>
            <p:ph type="body" idx="1"/>
          </p:nvPr>
        </p:nvSpPr>
        <p:spPr>
          <a:xfrm>
            <a:off x="457200" y="739775"/>
            <a:ext cx="5870700" cy="4907100"/>
          </a:xfrm>
          <a:prstGeom prst="rect">
            <a:avLst/>
          </a:prstGeom>
          <a:noFill/>
          <a:ln>
            <a:noFill/>
          </a:ln>
        </p:spPr>
        <p:txBody>
          <a:bodyPr spcFirstLastPara="1" wrap="square" lIns="91400" tIns="45700" rIns="91400" bIns="45700" anchor="t" anchorCtr="0">
            <a:noAutofit/>
          </a:bodyPr>
          <a:lstStyle/>
          <a:p>
            <a:pPr marL="568325" lvl="0" indent="-568325" algn="l" rtl="0">
              <a:lnSpc>
                <a:spcPct val="100000"/>
              </a:lnSpc>
              <a:spcBef>
                <a:spcPts val="0"/>
              </a:spcBef>
              <a:spcAft>
                <a:spcPts val="0"/>
              </a:spcAft>
              <a:buClr>
                <a:schemeClr val="dk1"/>
              </a:buClr>
              <a:buSzPts val="2200"/>
              <a:buNone/>
            </a:pPr>
            <a:r>
              <a:rPr lang="en-US"/>
              <a:t>	15 - A sextant </a:t>
            </a:r>
            <a:endParaRPr/>
          </a:p>
          <a:p>
            <a:pPr marL="568325" lvl="0" indent="-568325" algn="l" rtl="0">
              <a:lnSpc>
                <a:spcPct val="100000"/>
              </a:lnSpc>
              <a:spcBef>
                <a:spcPts val="0"/>
              </a:spcBef>
              <a:spcAft>
                <a:spcPts val="0"/>
              </a:spcAft>
              <a:buClr>
                <a:schemeClr val="dk1"/>
              </a:buClr>
              <a:buSzPts val="2200"/>
              <a:buNone/>
            </a:pPr>
            <a:r>
              <a:rPr lang="en-US"/>
              <a:t>	  1 - A shaving mirror</a:t>
            </a:r>
            <a:endParaRPr/>
          </a:p>
          <a:p>
            <a:pPr marL="568325" lvl="0" indent="-568325" algn="l" rtl="0">
              <a:lnSpc>
                <a:spcPct val="100000"/>
              </a:lnSpc>
              <a:spcBef>
                <a:spcPts val="0"/>
              </a:spcBef>
              <a:spcAft>
                <a:spcPts val="0"/>
              </a:spcAft>
              <a:buClr>
                <a:schemeClr val="dk1"/>
              </a:buClr>
              <a:buSzPts val="2200"/>
              <a:buNone/>
            </a:pPr>
            <a:r>
              <a:rPr lang="en-US"/>
              <a:t>	14 - Mosquito netting</a:t>
            </a:r>
            <a:endParaRPr/>
          </a:p>
          <a:p>
            <a:pPr marL="568325" lvl="0" indent="-568325" algn="l" rtl="0">
              <a:lnSpc>
                <a:spcPct val="100000"/>
              </a:lnSpc>
              <a:spcBef>
                <a:spcPts val="0"/>
              </a:spcBef>
              <a:spcAft>
                <a:spcPts val="0"/>
              </a:spcAft>
              <a:buClr>
                <a:schemeClr val="dk1"/>
              </a:buClr>
              <a:buSzPts val="2200"/>
              <a:buNone/>
            </a:pPr>
            <a:r>
              <a:rPr lang="en-US"/>
              <a:t>	  3 - A 25 liter container of water</a:t>
            </a:r>
            <a:endParaRPr/>
          </a:p>
          <a:p>
            <a:pPr marL="568325" lvl="0" indent="-568325" algn="l" rtl="0">
              <a:lnSpc>
                <a:spcPct val="100000"/>
              </a:lnSpc>
              <a:spcBef>
                <a:spcPts val="0"/>
              </a:spcBef>
              <a:spcAft>
                <a:spcPts val="0"/>
              </a:spcAft>
              <a:buClr>
                <a:schemeClr val="dk1"/>
              </a:buClr>
              <a:buSzPts val="2200"/>
              <a:buNone/>
            </a:pPr>
            <a:r>
              <a:rPr lang="en-US"/>
              <a:t>	  4 - Case of army rations</a:t>
            </a:r>
            <a:endParaRPr/>
          </a:p>
          <a:p>
            <a:pPr marL="568325" lvl="0" indent="-568325" algn="l" rtl="0">
              <a:lnSpc>
                <a:spcPct val="100000"/>
              </a:lnSpc>
              <a:spcBef>
                <a:spcPts val="0"/>
              </a:spcBef>
              <a:spcAft>
                <a:spcPts val="0"/>
              </a:spcAft>
              <a:buClr>
                <a:schemeClr val="dk1"/>
              </a:buClr>
              <a:buSzPts val="2200"/>
              <a:buNone/>
            </a:pPr>
            <a:r>
              <a:rPr lang="en-US"/>
              <a:t>	13 - Maps of Atlantic Ocean</a:t>
            </a:r>
            <a:endParaRPr/>
          </a:p>
          <a:p>
            <a:pPr marL="568325" lvl="0" indent="-568325" algn="l" rtl="0">
              <a:lnSpc>
                <a:spcPct val="100000"/>
              </a:lnSpc>
              <a:spcBef>
                <a:spcPts val="0"/>
              </a:spcBef>
              <a:spcAft>
                <a:spcPts val="0"/>
              </a:spcAft>
              <a:buClr>
                <a:schemeClr val="dk1"/>
              </a:buClr>
              <a:buSzPts val="2200"/>
              <a:buNone/>
            </a:pPr>
            <a:r>
              <a:rPr lang="en-US"/>
              <a:t>	  9 - A floating seat cushion</a:t>
            </a:r>
            <a:endParaRPr/>
          </a:p>
          <a:p>
            <a:pPr marL="568325" lvl="0" indent="-568325" algn="l" rtl="0">
              <a:lnSpc>
                <a:spcPct val="100000"/>
              </a:lnSpc>
              <a:spcBef>
                <a:spcPts val="0"/>
              </a:spcBef>
              <a:spcAft>
                <a:spcPts val="0"/>
              </a:spcAft>
              <a:buClr>
                <a:schemeClr val="dk1"/>
              </a:buClr>
              <a:buSzPts val="2200"/>
              <a:buNone/>
            </a:pPr>
            <a:r>
              <a:rPr lang="en-US"/>
              <a:t>	  2 - A 10 liter can of oil/gasoline mixture</a:t>
            </a:r>
            <a:endParaRPr/>
          </a:p>
          <a:p>
            <a:pPr marL="568325" lvl="0" indent="-568325" algn="l" rtl="0">
              <a:lnSpc>
                <a:spcPct val="100000"/>
              </a:lnSpc>
              <a:spcBef>
                <a:spcPts val="0"/>
              </a:spcBef>
              <a:spcAft>
                <a:spcPts val="0"/>
              </a:spcAft>
              <a:buClr>
                <a:schemeClr val="dk1"/>
              </a:buClr>
              <a:buSzPts val="2200"/>
              <a:buNone/>
            </a:pPr>
            <a:r>
              <a:rPr lang="en-US"/>
              <a:t>	12 - A small transistor radio</a:t>
            </a:r>
            <a:endParaRPr/>
          </a:p>
          <a:p>
            <a:pPr marL="568325" lvl="0" indent="-568325" algn="l" rtl="0">
              <a:lnSpc>
                <a:spcPct val="100000"/>
              </a:lnSpc>
              <a:spcBef>
                <a:spcPts val="0"/>
              </a:spcBef>
              <a:spcAft>
                <a:spcPts val="0"/>
              </a:spcAft>
              <a:buClr>
                <a:schemeClr val="dk1"/>
              </a:buClr>
              <a:buSzPts val="2200"/>
              <a:buNone/>
            </a:pPr>
            <a:r>
              <a:rPr lang="en-US"/>
              <a:t>	  5 - 20 square feet of opaque plastic </a:t>
            </a:r>
            <a:br>
              <a:rPr lang="en-US"/>
            </a:br>
            <a:r>
              <a:rPr lang="en-US"/>
              <a:t>       sheeting</a:t>
            </a:r>
            <a:endParaRPr/>
          </a:p>
          <a:p>
            <a:pPr marL="568325" lvl="0" indent="-568325" algn="l" rtl="0">
              <a:lnSpc>
                <a:spcPct val="100000"/>
              </a:lnSpc>
              <a:spcBef>
                <a:spcPts val="0"/>
              </a:spcBef>
              <a:spcAft>
                <a:spcPts val="0"/>
              </a:spcAft>
              <a:buClr>
                <a:schemeClr val="dk1"/>
              </a:buClr>
              <a:buSzPts val="2200"/>
              <a:buNone/>
            </a:pPr>
            <a:r>
              <a:rPr lang="en-US"/>
              <a:t>	10 - A can of shark repellant</a:t>
            </a:r>
            <a:endParaRPr/>
          </a:p>
          <a:p>
            <a:pPr marL="568325" lvl="0" indent="-568325" algn="l" rtl="0">
              <a:lnSpc>
                <a:spcPct val="100000"/>
              </a:lnSpc>
              <a:spcBef>
                <a:spcPts val="0"/>
              </a:spcBef>
              <a:spcAft>
                <a:spcPts val="0"/>
              </a:spcAft>
              <a:buClr>
                <a:schemeClr val="dk1"/>
              </a:buClr>
              <a:buSzPts val="2200"/>
              <a:buNone/>
            </a:pPr>
            <a:r>
              <a:rPr lang="en-US"/>
              <a:t>	11 - One bottle of 160% proof rum</a:t>
            </a:r>
            <a:endParaRPr/>
          </a:p>
          <a:p>
            <a:pPr marL="568325" lvl="0" indent="-568325" algn="l" rtl="0">
              <a:lnSpc>
                <a:spcPct val="100000"/>
              </a:lnSpc>
              <a:spcBef>
                <a:spcPts val="0"/>
              </a:spcBef>
              <a:spcAft>
                <a:spcPts val="0"/>
              </a:spcAft>
              <a:buClr>
                <a:schemeClr val="dk1"/>
              </a:buClr>
              <a:buSzPts val="2200"/>
              <a:buNone/>
            </a:pPr>
            <a:r>
              <a:rPr lang="en-US"/>
              <a:t>	  8 - 15-foot nylon rope</a:t>
            </a:r>
            <a:endParaRPr/>
          </a:p>
          <a:p>
            <a:pPr marL="568325" lvl="0" indent="-568325" algn="l" rtl="0">
              <a:lnSpc>
                <a:spcPct val="100000"/>
              </a:lnSpc>
              <a:spcBef>
                <a:spcPts val="0"/>
              </a:spcBef>
              <a:spcAft>
                <a:spcPts val="0"/>
              </a:spcAft>
              <a:buClr>
                <a:schemeClr val="dk1"/>
              </a:buClr>
              <a:buSzPts val="2200"/>
              <a:buNone/>
            </a:pPr>
            <a:r>
              <a:rPr lang="en-US"/>
              <a:t>	  6 - 2 boxes of chocolate bars</a:t>
            </a:r>
            <a:endParaRPr/>
          </a:p>
          <a:p>
            <a:pPr marL="568325" lvl="0" indent="-568325" algn="l" rtl="0">
              <a:lnSpc>
                <a:spcPct val="100000"/>
              </a:lnSpc>
              <a:spcBef>
                <a:spcPts val="0"/>
              </a:spcBef>
              <a:spcAft>
                <a:spcPts val="0"/>
              </a:spcAft>
              <a:buClr>
                <a:schemeClr val="dk1"/>
              </a:buClr>
              <a:buSzPts val="2200"/>
              <a:buNone/>
            </a:pPr>
            <a:r>
              <a:rPr lang="en-US"/>
              <a:t>	  7 - An ocean fishing kit with pole </a:t>
            </a:r>
            <a:endParaRPr/>
          </a:p>
          <a:p>
            <a:pPr marL="342891" lvl="0" indent="-342891" algn="l" rtl="0">
              <a:lnSpc>
                <a:spcPct val="100000"/>
              </a:lnSpc>
              <a:spcBef>
                <a:spcPts val="0"/>
              </a:spcBef>
              <a:spcAft>
                <a:spcPts val="0"/>
              </a:spcAft>
              <a:buClr>
                <a:schemeClr val="dk1"/>
              </a:buClr>
              <a:buSzPts val="2200"/>
              <a:buNone/>
            </a:pPr>
            <a:endParaRPr/>
          </a:p>
        </p:txBody>
      </p:sp>
      <p:sp>
        <p:nvSpPr>
          <p:cNvPr id="396" name="Google Shape;396;p12"/>
          <p:cNvSpPr/>
          <p:nvPr/>
        </p:nvSpPr>
        <p:spPr>
          <a:xfrm>
            <a:off x="3362325" y="6162675"/>
            <a:ext cx="5418138"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Source: http://insight.typepad.co.uk/lost_at_sea.pdf</a:t>
            </a:r>
            <a:endParaRPr sz="1400" b="0" i="0" u="none" strike="noStrike" cap="none">
              <a:solidFill>
                <a:srgbClr val="000000"/>
              </a:solidFill>
              <a:latin typeface="Arial"/>
              <a:ea typeface="Arial"/>
              <a:cs typeface="Arial"/>
              <a:sym typeface="Arial"/>
            </a:endParaRPr>
          </a:p>
        </p:txBody>
      </p:sp>
      <p:pic>
        <p:nvPicPr>
          <p:cNvPr id="397" name="Google Shape;397;p12"/>
          <p:cNvPicPr preferRelativeResize="0"/>
          <p:nvPr/>
        </p:nvPicPr>
        <p:blipFill rotWithShape="1">
          <a:blip r:embed="rId3">
            <a:alphaModFix/>
          </a:blip>
          <a:srcRect/>
          <a:stretch/>
        </p:blipFill>
        <p:spPr>
          <a:xfrm>
            <a:off x="6327775" y="1714500"/>
            <a:ext cx="2295525"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13"/>
          <p:cNvPicPr preferRelativeResize="0"/>
          <p:nvPr/>
        </p:nvPicPr>
        <p:blipFill rotWithShape="1">
          <a:blip r:embed="rId3">
            <a:alphaModFix/>
          </a:blip>
          <a:srcRect/>
          <a:stretch/>
        </p:blipFill>
        <p:spPr>
          <a:xfrm>
            <a:off x="1665288" y="712788"/>
            <a:ext cx="5789612" cy="5703887"/>
          </a:xfrm>
          <a:prstGeom prst="rect">
            <a:avLst/>
          </a:prstGeom>
          <a:noFill/>
          <a:ln>
            <a:noFill/>
          </a:ln>
        </p:spPr>
      </p:pic>
      <p:sp>
        <p:nvSpPr>
          <p:cNvPr id="403" name="Google Shape;403;p13"/>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Coast Guard Expert Analysis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14"/>
          <p:cNvPicPr preferRelativeResize="0"/>
          <p:nvPr/>
        </p:nvPicPr>
        <p:blipFill rotWithShape="1">
          <a:blip r:embed="rId3">
            <a:alphaModFix/>
          </a:blip>
          <a:srcRect t="652"/>
          <a:stretch/>
        </p:blipFill>
        <p:spPr>
          <a:xfrm>
            <a:off x="1697687" y="760625"/>
            <a:ext cx="5748624" cy="5613725"/>
          </a:xfrm>
          <a:prstGeom prst="rect">
            <a:avLst/>
          </a:prstGeom>
          <a:noFill/>
          <a:ln>
            <a:noFill/>
          </a:ln>
        </p:spPr>
      </p:pic>
      <p:sp>
        <p:nvSpPr>
          <p:cNvPr id="409" name="Google Shape;409;p14"/>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Coast Guard Expert Analysis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5"/>
          <p:cNvSpPr txBox="1"/>
          <p:nvPr/>
        </p:nvSpPr>
        <p:spPr>
          <a:xfrm>
            <a:off x="2979738" y="990600"/>
            <a:ext cx="5927725" cy="525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Your thinking preferences play a big part in how you go about solving problems individually and as a team. </a:t>
            </a:r>
            <a:br>
              <a:rPr lang="en-US" sz="2400" b="0" i="0" u="none" strike="noStrike" cap="none">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Engaging people with other thinking preferences will make the problem-solving process more inclusive.</a:t>
            </a:r>
            <a:br>
              <a:rPr lang="en-US" sz="2400" b="0" i="0" u="none" strike="noStrike" cap="none">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You may need to stretch into your less-preferred quadrant(s) to arrive at a more whole-brained solution. </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341313" marR="0" lvl="0" indent="-188913"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1313" marR="0" lvl="0" indent="-188913" algn="l" rtl="0">
              <a:lnSpc>
                <a:spcPct val="100000"/>
              </a:lnSpc>
              <a:spcBef>
                <a:spcPts val="48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
        <p:nvSpPr>
          <p:cNvPr id="415" name="Google Shape;415;p15"/>
          <p:cNvSpPr txBox="1"/>
          <p:nvPr/>
        </p:nvSpPr>
        <p:spPr>
          <a:xfrm>
            <a:off x="2957513" y="152400"/>
            <a:ext cx="6097587" cy="68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Key Thoughts</a:t>
            </a:r>
            <a:endParaRPr sz="1400" b="1" i="0" u="none" strike="noStrike" cap="none">
              <a:solidFill>
                <a:srgbClr val="000000"/>
              </a:solidFill>
              <a:latin typeface="Arial"/>
              <a:ea typeface="Arial"/>
              <a:cs typeface="Arial"/>
              <a:sym typeface="Arial"/>
            </a:endParaRPr>
          </a:p>
        </p:txBody>
      </p:sp>
      <p:pic>
        <p:nvPicPr>
          <p:cNvPr id="416" name="Google Shape;416;p15"/>
          <p:cNvPicPr preferRelativeResize="0"/>
          <p:nvPr/>
        </p:nvPicPr>
        <p:blipFill rotWithShape="1">
          <a:blip r:embed="rId3">
            <a:alphaModFix/>
          </a:blip>
          <a:srcRect/>
          <a:stretch/>
        </p:blipFill>
        <p:spPr>
          <a:xfrm>
            <a:off x="0" y="307975"/>
            <a:ext cx="2263775" cy="2263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4">
                                            <p:txEl>
                                              <p:pRg st="0" end="0"/>
                                            </p:txEl>
                                          </p:spTgt>
                                        </p:tgtEl>
                                        <p:attrNameLst>
                                          <p:attrName>style.visibility</p:attrName>
                                        </p:attrNameLst>
                                      </p:cBhvr>
                                      <p:to>
                                        <p:strVal val="visible"/>
                                      </p:to>
                                    </p:set>
                                    <p:animEffect transition="in" filter="fade">
                                      <p:cBhvr>
                                        <p:cTn id="7" dur="500"/>
                                        <p:tgtEl>
                                          <p:spTgt spid="4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4">
                                            <p:txEl>
                                              <p:pRg st="1" end="1"/>
                                            </p:txEl>
                                          </p:spTgt>
                                        </p:tgtEl>
                                        <p:attrNameLst>
                                          <p:attrName>style.visibility</p:attrName>
                                        </p:attrNameLst>
                                      </p:cBhvr>
                                      <p:to>
                                        <p:strVal val="visible"/>
                                      </p:to>
                                    </p:set>
                                    <p:animEffect transition="in" filter="fade">
                                      <p:cBhvr>
                                        <p:cTn id="12" dur="500"/>
                                        <p:tgtEl>
                                          <p:spTgt spid="4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4">
                                            <p:txEl>
                                              <p:pRg st="2" end="2"/>
                                            </p:txEl>
                                          </p:spTgt>
                                        </p:tgtEl>
                                        <p:attrNameLst>
                                          <p:attrName>style.visibility</p:attrName>
                                        </p:attrNameLst>
                                      </p:cBhvr>
                                      <p:to>
                                        <p:strVal val="visible"/>
                                      </p:to>
                                    </p:set>
                                    <p:animEffect transition="in" filter="fade">
                                      <p:cBhvr>
                                        <p:cTn id="17" dur="500"/>
                                        <p:tgtEl>
                                          <p:spTgt spid="4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4">
                                            <p:txEl>
                                              <p:pRg st="3" end="3"/>
                                            </p:txEl>
                                          </p:spTgt>
                                        </p:tgtEl>
                                        <p:attrNameLst>
                                          <p:attrName>style.visibility</p:attrName>
                                        </p:attrNameLst>
                                      </p:cBhvr>
                                      <p:to>
                                        <p:strVal val="visible"/>
                                      </p:to>
                                    </p:set>
                                    <p:animEffect transition="in" filter="fade">
                                      <p:cBhvr>
                                        <p:cTn id="22" dur="500"/>
                                        <p:tgtEl>
                                          <p:spTgt spid="4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4">
                                            <p:txEl>
                                              <p:pRg st="4" end="4"/>
                                            </p:txEl>
                                          </p:spTgt>
                                        </p:tgtEl>
                                        <p:attrNameLst>
                                          <p:attrName>style.visibility</p:attrName>
                                        </p:attrNameLst>
                                      </p:cBhvr>
                                      <p:to>
                                        <p:strVal val="visible"/>
                                      </p:to>
                                    </p:set>
                                    <p:animEffect transition="in" filter="fade">
                                      <p:cBhvr>
                                        <p:cTn id="27" dur="500"/>
                                        <p:tgtEl>
                                          <p:spTgt spid="4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4">
                                            <p:txEl>
                                              <p:pRg st="5" end="5"/>
                                            </p:txEl>
                                          </p:spTgt>
                                        </p:tgtEl>
                                        <p:attrNameLst>
                                          <p:attrName>style.visibility</p:attrName>
                                        </p:attrNameLst>
                                      </p:cBhvr>
                                      <p:to>
                                        <p:strVal val="visible"/>
                                      </p:to>
                                    </p:set>
                                    <p:animEffect transition="in" filter="fade">
                                      <p:cBhvr>
                                        <p:cTn id="32" dur="500"/>
                                        <p:tgtEl>
                                          <p:spTgt spid="4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4">
                                            <p:txEl>
                                              <p:pRg st="6" end="6"/>
                                            </p:txEl>
                                          </p:spTgt>
                                        </p:tgtEl>
                                        <p:attrNameLst>
                                          <p:attrName>style.visibility</p:attrName>
                                        </p:attrNameLst>
                                      </p:cBhvr>
                                      <p:to>
                                        <p:strVal val="visible"/>
                                      </p:to>
                                    </p:set>
                                    <p:animEffect transition="in" filter="fade">
                                      <p:cBhvr>
                                        <p:cTn id="37" dur="500"/>
                                        <p:tgtEl>
                                          <p:spTgt spid="4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6"/>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Learning Objectives</a:t>
            </a:r>
            <a:endParaRPr/>
          </a:p>
        </p:txBody>
      </p:sp>
      <p:sp>
        <p:nvSpPr>
          <p:cNvPr id="422" name="Google Shape;422;p16"/>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Clr>
                <a:schemeClr val="dk1"/>
              </a:buClr>
              <a:buSzPts val="2400"/>
              <a:buNone/>
            </a:pPr>
            <a:r>
              <a:rPr lang="en-US" sz="2400"/>
              <a:t>At the end of this section, you will be able to:</a:t>
            </a:r>
            <a:endParaRPr/>
          </a:p>
          <a:p>
            <a:pPr marL="0" lvl="0" indent="0" algn="l" rtl="0">
              <a:lnSpc>
                <a:spcPct val="100000"/>
              </a:lnSpc>
              <a:spcBef>
                <a:spcPts val="0"/>
              </a:spcBef>
              <a:spcAft>
                <a:spcPts val="0"/>
              </a:spcAft>
              <a:buClr>
                <a:schemeClr val="dk1"/>
              </a:buClr>
              <a:buSzPts val="2400"/>
              <a:buNone/>
            </a:pPr>
            <a:endParaRPr sz="2400"/>
          </a:p>
          <a:p>
            <a:pPr marL="0" lvl="0" indent="0" algn="l" rtl="0">
              <a:lnSpc>
                <a:spcPct val="100000"/>
              </a:lnSpc>
              <a:spcBef>
                <a:spcPts val="0"/>
              </a:spcBef>
              <a:spcAft>
                <a:spcPts val="0"/>
              </a:spcAft>
              <a:buClr>
                <a:schemeClr val="dk1"/>
              </a:buClr>
              <a:buSzPts val="2400"/>
              <a:buNone/>
            </a:pPr>
            <a:endParaRPr sz="2400"/>
          </a:p>
          <a:p>
            <a:pPr marL="346075" lvl="0" indent="-346075" algn="l" rtl="0">
              <a:lnSpc>
                <a:spcPct val="100000"/>
              </a:lnSpc>
              <a:spcBef>
                <a:spcPts val="0"/>
              </a:spcBef>
              <a:spcAft>
                <a:spcPts val="0"/>
              </a:spcAft>
              <a:buClr>
                <a:schemeClr val="dk1"/>
              </a:buClr>
              <a:buSzPts val="2400"/>
              <a:buChar char="•"/>
            </a:pPr>
            <a:r>
              <a:rPr lang="en-US" sz="2400"/>
              <a:t>Understand how your thinking preferences affect the way you solve problems.</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Char char="•"/>
            </a:pPr>
            <a:r>
              <a:rPr lang="en-US" sz="2400"/>
              <a:t>Appreciate how others thinking preferences can impact the problem-solving process.</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Char char="•"/>
            </a:pPr>
            <a:r>
              <a:rPr lang="en-US" sz="2400"/>
              <a:t>Leverage Whole Brain</a:t>
            </a:r>
            <a:r>
              <a:rPr lang="en-US" sz="2400" baseline="30000"/>
              <a:t>®</a:t>
            </a:r>
            <a:r>
              <a:rPr lang="en-US" sz="2400"/>
              <a:t> Thinking in problem solving.</a:t>
            </a:r>
            <a:endParaRPr/>
          </a:p>
          <a:p>
            <a:pPr marL="0" lvl="0" indent="0" algn="l" rtl="0">
              <a:lnSpc>
                <a:spcPct val="100000"/>
              </a:lnSpc>
              <a:spcBef>
                <a:spcPts val="0"/>
              </a:spcBef>
              <a:spcAft>
                <a:spcPts val="0"/>
              </a:spcAft>
              <a:buClr>
                <a:schemeClr val="dk1"/>
              </a:buClr>
              <a:buSzPts val="2400"/>
              <a:buNone/>
            </a:pP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7"/>
          <p:cNvSpPr txBox="1"/>
          <p:nvPr/>
        </p:nvSpPr>
        <p:spPr>
          <a:xfrm>
            <a:off x="2979738" y="990600"/>
            <a:ext cx="6088062" cy="5257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Consider the problems that you have had to solve in the past – in the workplace or in your personal life.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39725" marR="0" lvl="0" indent="-339725"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Take a few moments to write down your observations of the effects of your own thinking preferences, and also of a team’s thinking preferences, on problem solving. </a:t>
            </a:r>
            <a:endParaRPr sz="1400" b="0" i="0" u="none" strike="noStrike" cap="none">
              <a:solidFill>
                <a:srgbClr val="000000"/>
              </a:solidFill>
              <a:latin typeface="Arial"/>
              <a:ea typeface="Arial"/>
              <a:cs typeface="Arial"/>
              <a:sym typeface="Arial"/>
            </a:endParaRPr>
          </a:p>
          <a:p>
            <a:pPr marL="339725" marR="0" lvl="0" indent="-212725"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339725" marR="0" lvl="0" indent="-339725"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What will you do differently, when confronted with a problem that needs to be solved?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428" name="Google Shape;428;p17"/>
          <p:cNvSpPr txBox="1"/>
          <p:nvPr/>
        </p:nvSpPr>
        <p:spPr>
          <a:xfrm>
            <a:off x="2979738" y="158750"/>
            <a:ext cx="6097587" cy="68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14042"/>
              </a:buClr>
              <a:buSzPts val="3200"/>
              <a:buFont typeface="Arial"/>
              <a:buNone/>
            </a:pPr>
            <a:r>
              <a:rPr lang="en-US" sz="3200" b="1" i="0" u="none" strike="noStrike" cap="none">
                <a:solidFill>
                  <a:srgbClr val="414042"/>
                </a:solidFill>
                <a:latin typeface="Arial"/>
                <a:ea typeface="Arial"/>
                <a:cs typeface="Arial"/>
                <a:sym typeface="Arial"/>
              </a:rPr>
              <a:t>Action Plan</a:t>
            </a:r>
            <a:endParaRPr sz="1400" b="1" i="0" u="none" strike="noStrike" cap="none">
              <a:solidFill>
                <a:srgbClr val="000000"/>
              </a:solidFill>
              <a:latin typeface="Arial"/>
              <a:ea typeface="Arial"/>
              <a:cs typeface="Arial"/>
              <a:sym typeface="Arial"/>
            </a:endParaRPr>
          </a:p>
        </p:txBody>
      </p:sp>
      <p:pic>
        <p:nvPicPr>
          <p:cNvPr id="429" name="Google Shape;429;p17"/>
          <p:cNvPicPr preferRelativeResize="0"/>
          <p:nvPr/>
        </p:nvPicPr>
        <p:blipFill rotWithShape="1">
          <a:blip r:embed="rId3">
            <a:alphaModFix/>
          </a:blip>
          <a:srcRect/>
          <a:stretch/>
        </p:blipFill>
        <p:spPr>
          <a:xfrm>
            <a:off x="306388" y="376238"/>
            <a:ext cx="2170112" cy="1736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xEl>
                                              <p:pRg st="0" end="0"/>
                                            </p:txEl>
                                          </p:spTgt>
                                        </p:tgtEl>
                                        <p:attrNameLst>
                                          <p:attrName>style.visibility</p:attrName>
                                        </p:attrNameLst>
                                      </p:cBhvr>
                                      <p:to>
                                        <p:strVal val="visible"/>
                                      </p:to>
                                    </p:set>
                                    <p:animEffect transition="in" filter="fade">
                                      <p:cBhvr>
                                        <p:cTn id="7" dur="500"/>
                                        <p:tgtEl>
                                          <p:spTgt spid="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7">
                                            <p:txEl>
                                              <p:pRg st="1" end="1"/>
                                            </p:txEl>
                                          </p:spTgt>
                                        </p:tgtEl>
                                        <p:attrNameLst>
                                          <p:attrName>style.visibility</p:attrName>
                                        </p:attrNameLst>
                                      </p:cBhvr>
                                      <p:to>
                                        <p:strVal val="visible"/>
                                      </p:to>
                                    </p:set>
                                    <p:animEffect transition="in" filter="fade">
                                      <p:cBhvr>
                                        <p:cTn id="12" dur="500"/>
                                        <p:tgtEl>
                                          <p:spTgt spid="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7">
                                            <p:txEl>
                                              <p:pRg st="2" end="2"/>
                                            </p:txEl>
                                          </p:spTgt>
                                        </p:tgtEl>
                                        <p:attrNameLst>
                                          <p:attrName>style.visibility</p:attrName>
                                        </p:attrNameLst>
                                      </p:cBhvr>
                                      <p:to>
                                        <p:strVal val="visible"/>
                                      </p:to>
                                    </p:set>
                                    <p:animEffect transition="in" filter="fade">
                                      <p:cBhvr>
                                        <p:cTn id="17" dur="500"/>
                                        <p:tgtEl>
                                          <p:spTgt spid="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7">
                                            <p:txEl>
                                              <p:pRg st="3" end="3"/>
                                            </p:txEl>
                                          </p:spTgt>
                                        </p:tgtEl>
                                        <p:attrNameLst>
                                          <p:attrName>style.visibility</p:attrName>
                                        </p:attrNameLst>
                                      </p:cBhvr>
                                      <p:to>
                                        <p:strVal val="visible"/>
                                      </p:to>
                                    </p:set>
                                    <p:animEffect transition="in" filter="fade">
                                      <p:cBhvr>
                                        <p:cTn id="22" dur="500"/>
                                        <p:tgtEl>
                                          <p:spTgt spid="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7">
                                            <p:txEl>
                                              <p:pRg st="4" end="4"/>
                                            </p:txEl>
                                          </p:spTgt>
                                        </p:tgtEl>
                                        <p:attrNameLst>
                                          <p:attrName>style.visibility</p:attrName>
                                        </p:attrNameLst>
                                      </p:cBhvr>
                                      <p:to>
                                        <p:strVal val="visible"/>
                                      </p:to>
                                    </p:set>
                                    <p:animEffect transition="in" filter="fade">
                                      <p:cBhvr>
                                        <p:cTn id="27" dur="500"/>
                                        <p:tgtEl>
                                          <p:spTgt spid="4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7">
                                            <p:txEl>
                                              <p:pRg st="5" end="5"/>
                                            </p:txEl>
                                          </p:spTgt>
                                        </p:tgtEl>
                                        <p:attrNameLst>
                                          <p:attrName>style.visibility</p:attrName>
                                        </p:attrNameLst>
                                      </p:cBhvr>
                                      <p:to>
                                        <p:strVal val="visible"/>
                                      </p:to>
                                    </p:set>
                                    <p:animEffect transition="in" filter="fade">
                                      <p:cBhvr>
                                        <p:cTn id="32" dur="500"/>
                                        <p:tgtEl>
                                          <p:spTgt spid="4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7">
                                            <p:txEl>
                                              <p:pRg st="6" end="6"/>
                                            </p:txEl>
                                          </p:spTgt>
                                        </p:tgtEl>
                                        <p:attrNameLst>
                                          <p:attrName>style.visibility</p:attrName>
                                        </p:attrNameLst>
                                      </p:cBhvr>
                                      <p:to>
                                        <p:strVal val="visible"/>
                                      </p:to>
                                    </p:set>
                                    <p:animEffect transition="in" filter="fade">
                                      <p:cBhvr>
                                        <p:cTn id="37" dur="500"/>
                                        <p:tgtEl>
                                          <p:spTgt spid="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8"/>
          <p:cNvSpPr txBox="1">
            <a:spLocks noGrp="1"/>
          </p:cNvSpPr>
          <p:nvPr>
            <p:ph type="ctrTitle"/>
          </p:nvPr>
        </p:nvSpPr>
        <p:spPr>
          <a:xfrm>
            <a:off x="136525" y="2074863"/>
            <a:ext cx="3657600" cy="2170112"/>
          </a:xfrm>
          <a:prstGeom prst="rect">
            <a:avLst/>
          </a:prstGeom>
          <a:noFill/>
          <a:ln>
            <a:noFill/>
          </a:ln>
        </p:spPr>
        <p:txBody>
          <a:bodyPr spcFirstLastPara="1" wrap="square" lIns="91400" tIns="45700" rIns="91400" bIns="45700" anchor="t" anchorCtr="0">
            <a:noAutofit/>
          </a:bodyPr>
          <a:lstStyle/>
          <a:p>
            <a:pPr marL="0" lvl="0" indent="0" algn="ctr" rtl="0">
              <a:lnSpc>
                <a:spcPct val="100000"/>
              </a:lnSpc>
              <a:spcBef>
                <a:spcPts val="0"/>
              </a:spcBef>
              <a:spcAft>
                <a:spcPts val="0"/>
              </a:spcAft>
              <a:buSzPts val="1400"/>
              <a:buNone/>
            </a:pPr>
            <a:r>
              <a:rPr lang="en-US" sz="3200"/>
              <a:t>Section 1:</a:t>
            </a:r>
            <a:br>
              <a:rPr lang="en-US"/>
            </a:br>
            <a:r>
              <a:rPr lang="en-US" sz="3200"/>
              <a:t>Whole Brain</a:t>
            </a:r>
            <a:r>
              <a:rPr lang="en-US" sz="3200" baseline="30000"/>
              <a:t>®</a:t>
            </a:r>
            <a:r>
              <a:rPr lang="en-US" sz="3200"/>
              <a:t> Problem Solving</a:t>
            </a:r>
            <a:endParaRPr/>
          </a:p>
        </p:txBody>
      </p:sp>
      <p:sp>
        <p:nvSpPr>
          <p:cNvPr id="435" name="Google Shape;435;p18"/>
          <p:cNvSpPr txBox="1">
            <a:spLocks noGrp="1"/>
          </p:cNvSpPr>
          <p:nvPr>
            <p:ph type="subTitle" idx="1"/>
          </p:nvPr>
        </p:nvSpPr>
        <p:spPr>
          <a:xfrm>
            <a:off x="3962400" y="1703459"/>
            <a:ext cx="5029200" cy="1752600"/>
          </a:xfrm>
          <a:prstGeom prst="rect">
            <a:avLst/>
          </a:prstGeom>
          <a:noFill/>
          <a:ln>
            <a:noFill/>
          </a:ln>
        </p:spPr>
        <p:txBody>
          <a:bodyPr spcFirstLastPara="1" wrap="square" lIns="91400" tIns="45700" rIns="91400" bIns="45700" anchor="t" anchorCtr="0">
            <a:noAutofit/>
          </a:bodyPr>
          <a:lstStyle/>
          <a:p>
            <a:pPr marL="457189" lvl="0" indent="-457189" algn="l" rtl="0">
              <a:lnSpc>
                <a:spcPct val="100000"/>
              </a:lnSpc>
              <a:spcBef>
                <a:spcPts val="0"/>
              </a:spcBef>
              <a:spcAft>
                <a:spcPts val="0"/>
              </a:spcAft>
              <a:buClr>
                <a:srgbClr val="414042"/>
              </a:buClr>
              <a:buSzPts val="2800"/>
              <a:buChar char="•"/>
            </a:pPr>
            <a:r>
              <a:rPr lang="en-US"/>
              <a:t>End of Section 1</a:t>
            </a:r>
            <a:endParaRPr/>
          </a:p>
          <a:p>
            <a:pPr marL="0" lvl="0" indent="0" algn="l" rtl="0">
              <a:lnSpc>
                <a:spcPct val="100000"/>
              </a:lnSpc>
              <a:spcBef>
                <a:spcPts val="1800"/>
              </a:spcBef>
              <a:spcAft>
                <a:spcPts val="0"/>
              </a:spcAft>
              <a:buClr>
                <a:srgbClr val="414042"/>
              </a:buClr>
              <a:buSzPts val="2800"/>
              <a:buFont typeface="Arial"/>
              <a:buNone/>
            </a:pPr>
            <a:endParaRPr/>
          </a:p>
          <a:p>
            <a:pPr marL="0" lvl="0" indent="0" algn="l" rtl="0">
              <a:lnSpc>
                <a:spcPct val="100000"/>
              </a:lnSpc>
              <a:spcBef>
                <a:spcPts val="1800"/>
              </a:spcBef>
              <a:spcAft>
                <a:spcPts val="0"/>
              </a:spcAft>
              <a:buClr>
                <a:srgbClr val="414042"/>
              </a:buClr>
              <a:buSzPts val="2800"/>
              <a:buFont typeface="Arial"/>
              <a:buNone/>
            </a:pPr>
            <a:r>
              <a:rPr lang="en-US"/>
              <a:t>Next:</a:t>
            </a:r>
            <a:endParaRPr/>
          </a:p>
          <a:p>
            <a:pPr marL="457189" lvl="0" indent="-457189" algn="l" rtl="0">
              <a:lnSpc>
                <a:spcPct val="100000"/>
              </a:lnSpc>
              <a:spcBef>
                <a:spcPts val="1800"/>
              </a:spcBef>
              <a:spcAft>
                <a:spcPts val="0"/>
              </a:spcAft>
              <a:buClr>
                <a:srgbClr val="414042"/>
              </a:buClr>
              <a:buSzPts val="2800"/>
              <a:buChar char="•"/>
            </a:pPr>
            <a:r>
              <a:rPr lang="en-US"/>
              <a:t>Partnering for Better Problem Solving</a:t>
            </a:r>
            <a:endParaRPr>
              <a:solidFill>
                <a:schemeClr val="dk1"/>
              </a:solidFill>
            </a:endParaRPr>
          </a:p>
        </p:txBody>
      </p:sp>
      <p:pic>
        <p:nvPicPr>
          <p:cNvPr id="436" name="Google Shape;436;p18"/>
          <p:cNvPicPr preferRelativeResize="0"/>
          <p:nvPr/>
        </p:nvPicPr>
        <p:blipFill rotWithShape="1">
          <a:blip r:embed="rId3">
            <a:alphaModFix/>
          </a:blip>
          <a:srcRect l="23217" t="6235" r="22081" b="8569"/>
          <a:stretch/>
        </p:blipFill>
        <p:spPr>
          <a:xfrm>
            <a:off x="741492" y="1828802"/>
            <a:ext cx="587439" cy="624395"/>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9"/>
          <p:cNvSpPr txBox="1">
            <a:spLocks noGrp="1"/>
          </p:cNvSpPr>
          <p:nvPr>
            <p:ph type="ctrTitle"/>
          </p:nvPr>
        </p:nvSpPr>
        <p:spPr>
          <a:xfrm>
            <a:off x="136525" y="2074863"/>
            <a:ext cx="3657600" cy="2170112"/>
          </a:xfrm>
          <a:prstGeom prst="rect">
            <a:avLst/>
          </a:prstGeom>
          <a:noFill/>
          <a:ln>
            <a:noFill/>
          </a:ln>
        </p:spPr>
        <p:txBody>
          <a:bodyPr spcFirstLastPara="1" wrap="square" lIns="91400" tIns="45700" rIns="91400" bIns="45700" anchor="t" anchorCtr="0">
            <a:noAutofit/>
          </a:bodyPr>
          <a:lstStyle/>
          <a:p>
            <a:pPr marL="0" lvl="0" indent="0" algn="ctr" rtl="0">
              <a:lnSpc>
                <a:spcPct val="100000"/>
              </a:lnSpc>
              <a:spcBef>
                <a:spcPts val="0"/>
              </a:spcBef>
              <a:spcAft>
                <a:spcPts val="0"/>
              </a:spcAft>
              <a:buSzPts val="1400"/>
              <a:buNone/>
            </a:pPr>
            <a:r>
              <a:rPr lang="en-US" sz="3200"/>
              <a:t>Section 2:</a:t>
            </a:r>
            <a:br>
              <a:rPr lang="en-US" sz="3200"/>
            </a:br>
            <a:r>
              <a:rPr lang="en-US" sz="3200"/>
              <a:t>Partnering for Better Problem Solving</a:t>
            </a:r>
            <a:br>
              <a:rPr lang="en-US" sz="3200"/>
            </a:br>
            <a:br>
              <a:rPr lang="en-US"/>
            </a:br>
            <a:endParaRPr sz="3200"/>
          </a:p>
        </p:txBody>
      </p:sp>
      <p:sp>
        <p:nvSpPr>
          <p:cNvPr id="442" name="Google Shape;442;p19"/>
          <p:cNvSpPr txBox="1">
            <a:spLocks noGrp="1"/>
          </p:cNvSpPr>
          <p:nvPr>
            <p:ph type="subTitle" idx="1"/>
          </p:nvPr>
        </p:nvSpPr>
        <p:spPr>
          <a:xfrm>
            <a:off x="3962400" y="1812925"/>
            <a:ext cx="5029200" cy="1643063"/>
          </a:xfrm>
          <a:prstGeom prst="rect">
            <a:avLst/>
          </a:prstGeom>
          <a:noFill/>
          <a:ln>
            <a:noFill/>
          </a:ln>
        </p:spPr>
        <p:txBody>
          <a:bodyPr spcFirstLastPara="1" wrap="square" lIns="91400" tIns="45700" rIns="91400" bIns="45700" anchor="t" anchorCtr="0">
            <a:noAutofit/>
          </a:bodyPr>
          <a:lstStyle/>
          <a:p>
            <a:pPr marL="455613" lvl="0" indent="-455613" algn="l" rtl="0">
              <a:lnSpc>
                <a:spcPct val="100000"/>
              </a:lnSpc>
              <a:spcBef>
                <a:spcPts val="0"/>
              </a:spcBef>
              <a:spcAft>
                <a:spcPts val="0"/>
              </a:spcAft>
              <a:buClr>
                <a:srgbClr val="414042"/>
              </a:buClr>
              <a:buSzPts val="2800"/>
              <a:buFont typeface="Arial"/>
              <a:buChar char="•"/>
            </a:pPr>
            <a:r>
              <a:rPr lang="en-US">
                <a:latin typeface="Arial"/>
                <a:ea typeface="Arial"/>
                <a:cs typeface="Arial"/>
                <a:sym typeface="Arial"/>
              </a:rPr>
              <a:t>What’s for Lunch?</a:t>
            </a:r>
            <a:endParaRPr/>
          </a:p>
          <a:p>
            <a:pPr marL="455613" lvl="0" indent="-455613" algn="l" rtl="0">
              <a:lnSpc>
                <a:spcPct val="100000"/>
              </a:lnSpc>
              <a:spcBef>
                <a:spcPts val="1800"/>
              </a:spcBef>
              <a:spcAft>
                <a:spcPts val="0"/>
              </a:spcAft>
              <a:buClr>
                <a:srgbClr val="414042"/>
              </a:buClr>
              <a:buSzPts val="2800"/>
              <a:buFont typeface="Arial"/>
              <a:buChar char="•"/>
            </a:pPr>
            <a:r>
              <a:rPr lang="en-US">
                <a:latin typeface="Arial"/>
                <a:ea typeface="Arial"/>
                <a:cs typeface="Arial"/>
                <a:sym typeface="Arial"/>
              </a:rPr>
              <a:t>Thinking Partnerships</a:t>
            </a:r>
            <a:endParaRPr/>
          </a:p>
          <a:p>
            <a:pPr marL="455613" lvl="0" indent="-455613" algn="l" rtl="0">
              <a:lnSpc>
                <a:spcPct val="100000"/>
              </a:lnSpc>
              <a:spcBef>
                <a:spcPts val="1800"/>
              </a:spcBef>
              <a:spcAft>
                <a:spcPts val="0"/>
              </a:spcAft>
              <a:buClr>
                <a:srgbClr val="414042"/>
              </a:buClr>
              <a:buSzPts val="2800"/>
              <a:buFont typeface="Arial"/>
              <a:buChar char="•"/>
            </a:pPr>
            <a:r>
              <a:rPr lang="en-US">
                <a:latin typeface="Arial"/>
                <a:ea typeface="Arial"/>
                <a:cs typeface="Arial"/>
                <a:sym typeface="Arial"/>
              </a:rPr>
              <a:t>Invite Cross-Training</a:t>
            </a:r>
            <a:endParaRPr/>
          </a:p>
          <a:p>
            <a:pPr marL="455613" lvl="0" indent="-455613" algn="l" rtl="0">
              <a:lnSpc>
                <a:spcPct val="100000"/>
              </a:lnSpc>
              <a:spcBef>
                <a:spcPts val="1800"/>
              </a:spcBef>
              <a:spcAft>
                <a:spcPts val="0"/>
              </a:spcAft>
              <a:buClr>
                <a:srgbClr val="414042"/>
              </a:buClr>
              <a:buSzPts val="2800"/>
              <a:buFont typeface="Arial"/>
              <a:buChar char="•"/>
            </a:pPr>
            <a:r>
              <a:rPr lang="en-US">
                <a:latin typeface="Arial"/>
                <a:ea typeface="Arial"/>
                <a:cs typeface="Arial"/>
                <a:sym typeface="Arial"/>
              </a:rPr>
              <a:t>Action Plan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0"/>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Learning Objectives</a:t>
            </a:r>
            <a:endParaRPr/>
          </a:p>
        </p:txBody>
      </p:sp>
      <p:sp>
        <p:nvSpPr>
          <p:cNvPr id="448" name="Google Shape;448;p20"/>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rmAutofit/>
          </a:bodyPr>
          <a:lstStyle/>
          <a:p>
            <a:pPr marL="0" lvl="0" indent="0" algn="l" rtl="0">
              <a:lnSpc>
                <a:spcPct val="100000"/>
              </a:lnSpc>
              <a:spcBef>
                <a:spcPts val="0"/>
              </a:spcBef>
              <a:spcAft>
                <a:spcPts val="0"/>
              </a:spcAft>
              <a:buClr>
                <a:schemeClr val="dk1"/>
              </a:buClr>
              <a:buSzPts val="2400"/>
              <a:buNone/>
            </a:pPr>
            <a:r>
              <a:rPr lang="en-US" sz="2400"/>
              <a:t>At the end of this section, you will be able to:</a:t>
            </a:r>
            <a:endParaRPr/>
          </a:p>
          <a:p>
            <a:pPr marL="0" lvl="0" indent="0" algn="l" rtl="0">
              <a:lnSpc>
                <a:spcPct val="100000"/>
              </a:lnSpc>
              <a:spcBef>
                <a:spcPts val="0"/>
              </a:spcBef>
              <a:spcAft>
                <a:spcPts val="0"/>
              </a:spcAft>
              <a:buClr>
                <a:schemeClr val="dk1"/>
              </a:buClr>
              <a:buSzPts val="2400"/>
              <a:buNone/>
            </a:pPr>
            <a:endParaRPr sz="2400"/>
          </a:p>
          <a:p>
            <a:pPr marL="0" lvl="0" indent="0" algn="l" rtl="0">
              <a:lnSpc>
                <a:spcPct val="100000"/>
              </a:lnSpc>
              <a:spcBef>
                <a:spcPts val="0"/>
              </a:spcBef>
              <a:spcAft>
                <a:spcPts val="0"/>
              </a:spcAft>
              <a:buClr>
                <a:schemeClr val="dk1"/>
              </a:buClr>
              <a:buSzPts val="2400"/>
              <a:buNone/>
            </a:pPr>
            <a:endParaRPr sz="2400"/>
          </a:p>
          <a:p>
            <a:pPr marL="346075" lvl="0" indent="-346075" algn="l" rtl="0">
              <a:lnSpc>
                <a:spcPct val="100000"/>
              </a:lnSpc>
              <a:spcBef>
                <a:spcPts val="0"/>
              </a:spcBef>
              <a:spcAft>
                <a:spcPts val="0"/>
              </a:spcAft>
              <a:buClr>
                <a:schemeClr val="dk1"/>
              </a:buClr>
              <a:buSzPts val="2400"/>
              <a:buChar char="•"/>
            </a:pPr>
            <a:r>
              <a:rPr lang="en-US" sz="2400"/>
              <a:t>Recognize the role each quadrant plays in problem solving.</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Char char="•"/>
            </a:pPr>
            <a:r>
              <a:rPr lang="en-US" sz="2400"/>
              <a:t>Leverage contrasting thinking preferences to increase possibilities.</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Char char="•"/>
            </a:pPr>
            <a:r>
              <a:rPr lang="en-US" sz="2400"/>
              <a:t>Use the Problem-Solving Walk-Around to create a problem-solving process.</a:t>
            </a:r>
            <a:endParaRPr/>
          </a:p>
          <a:p>
            <a:pPr marL="0" lvl="0" indent="0" algn="l" rtl="0">
              <a:lnSpc>
                <a:spcPct val="100000"/>
              </a:lnSpc>
              <a:spcBef>
                <a:spcPts val="0"/>
              </a:spcBef>
              <a:spcAft>
                <a:spcPts val="0"/>
              </a:spcAft>
              <a:buClr>
                <a:schemeClr val="dk1"/>
              </a:buClr>
              <a:buSzPts val="2400"/>
              <a:buNone/>
            </a:pPr>
            <a:endParaRPr sz="2400"/>
          </a:p>
          <a:p>
            <a:pPr marL="342900" lvl="0" indent="-190500" algn="l" rtl="0">
              <a:lnSpc>
                <a:spcPct val="100000"/>
              </a:lnSpc>
              <a:spcBef>
                <a:spcPts val="0"/>
              </a:spcBef>
              <a:spcAft>
                <a:spcPts val="0"/>
              </a:spcAft>
              <a:buClr>
                <a:schemeClr val="dk1"/>
              </a:buClr>
              <a:buSzPts val="2400"/>
              <a:buFont typeface="Arial"/>
              <a:buNone/>
            </a:pPr>
            <a:endParaRPr sz="2400"/>
          </a:p>
          <a:p>
            <a:pPr marL="0" lvl="0" indent="0" algn="l" rtl="0">
              <a:lnSpc>
                <a:spcPct val="100000"/>
              </a:lnSpc>
              <a:spcBef>
                <a:spcPts val="0"/>
              </a:spcBef>
              <a:spcAft>
                <a:spcPts val="0"/>
              </a:spcAft>
              <a:buClr>
                <a:schemeClr val="dk1"/>
              </a:buClr>
              <a:buSzPts val="2400"/>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b="1" i="0">
                <a:latin typeface="Arial"/>
                <a:ea typeface="Arial"/>
                <a:cs typeface="Arial"/>
                <a:sym typeface="Arial"/>
              </a:rPr>
              <a:t>ThinkAbout Problem Solving Sections</a:t>
            </a:r>
            <a:endParaRPr b="1" i="0">
              <a:latin typeface="Arial"/>
              <a:ea typeface="Arial"/>
              <a:cs typeface="Arial"/>
              <a:sym typeface="Arial"/>
            </a:endParaRPr>
          </a:p>
        </p:txBody>
      </p:sp>
      <p:sp>
        <p:nvSpPr>
          <p:cNvPr id="307" name="Google Shape;307;p2"/>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p>
            <a:pPr marL="457200" lvl="0" indent="-368300" algn="l" rtl="0">
              <a:lnSpc>
                <a:spcPct val="100000"/>
              </a:lnSpc>
              <a:spcBef>
                <a:spcPts val="0"/>
              </a:spcBef>
              <a:spcAft>
                <a:spcPts val="0"/>
              </a:spcAft>
              <a:buSzPts val="2200"/>
              <a:buFont typeface="Arial"/>
              <a:buAutoNum type="arabicPeriod"/>
            </a:pPr>
            <a:r>
              <a:rPr lang="en-US">
                <a:latin typeface="Arial"/>
                <a:ea typeface="Arial"/>
                <a:cs typeface="Arial"/>
                <a:sym typeface="Arial"/>
              </a:rPr>
              <a:t>Whole Brain</a:t>
            </a:r>
            <a:r>
              <a:rPr lang="en-US" baseline="30000">
                <a:latin typeface="Arial"/>
                <a:ea typeface="Arial"/>
                <a:cs typeface="Arial"/>
                <a:sym typeface="Arial"/>
              </a:rPr>
              <a:t>®</a:t>
            </a:r>
            <a:r>
              <a:rPr lang="en-US">
                <a:latin typeface="Arial"/>
                <a:ea typeface="Arial"/>
                <a:cs typeface="Arial"/>
                <a:sym typeface="Arial"/>
              </a:rPr>
              <a:t> Problem Solving</a:t>
            </a:r>
            <a:br>
              <a:rPr lang="en-US">
                <a:latin typeface="Arial"/>
                <a:ea typeface="Arial"/>
                <a:cs typeface="Arial"/>
                <a:sym typeface="Arial"/>
              </a:rPr>
            </a:br>
            <a:endParaRPr/>
          </a:p>
          <a:p>
            <a:pPr marL="457200" lvl="0" indent="-368300" algn="l" rtl="0">
              <a:lnSpc>
                <a:spcPct val="100000"/>
              </a:lnSpc>
              <a:spcBef>
                <a:spcPts val="0"/>
              </a:spcBef>
              <a:spcAft>
                <a:spcPts val="0"/>
              </a:spcAft>
              <a:buSzPts val="2200"/>
              <a:buFont typeface="Arial"/>
              <a:buAutoNum type="arabicPeriod"/>
            </a:pPr>
            <a:r>
              <a:rPr lang="en-US">
                <a:latin typeface="Arial"/>
                <a:ea typeface="Arial"/>
                <a:cs typeface="Arial"/>
                <a:sym typeface="Arial"/>
              </a:rPr>
              <a:t>Partnering for Better Problem Solving</a:t>
            </a:r>
            <a:br>
              <a:rPr lang="en-US">
                <a:latin typeface="Arial"/>
                <a:ea typeface="Arial"/>
                <a:cs typeface="Arial"/>
                <a:sym typeface="Arial"/>
              </a:rPr>
            </a:br>
            <a:endParaRPr/>
          </a:p>
          <a:p>
            <a:pPr marL="457200" lvl="0" indent="-368300" algn="l" rtl="0">
              <a:lnSpc>
                <a:spcPct val="100000"/>
              </a:lnSpc>
              <a:spcBef>
                <a:spcPts val="0"/>
              </a:spcBef>
              <a:spcAft>
                <a:spcPts val="0"/>
              </a:spcAft>
              <a:buSzPts val="2200"/>
              <a:buFont typeface="Arial"/>
              <a:buAutoNum type="arabicPeriod"/>
            </a:pPr>
            <a:r>
              <a:rPr lang="en-US">
                <a:latin typeface="Arial"/>
                <a:ea typeface="Arial"/>
                <a:cs typeface="Arial"/>
                <a:sym typeface="Arial"/>
              </a:rPr>
              <a:t>Flexing to Solve Problems</a:t>
            </a:r>
            <a:br>
              <a:rPr lang="en-US">
                <a:latin typeface="Arial"/>
                <a:ea typeface="Arial"/>
                <a:cs typeface="Arial"/>
                <a:sym typeface="Arial"/>
              </a:rPr>
            </a:br>
            <a:endParaRPr/>
          </a:p>
          <a:p>
            <a:pPr marL="457200" lvl="0" indent="-368300" algn="l" rtl="0">
              <a:lnSpc>
                <a:spcPct val="100000"/>
              </a:lnSpc>
              <a:spcBef>
                <a:spcPts val="0"/>
              </a:spcBef>
              <a:spcAft>
                <a:spcPts val="0"/>
              </a:spcAft>
              <a:buSzPts val="2200"/>
              <a:buFont typeface="Arial"/>
              <a:buAutoNum type="arabicPeriod"/>
            </a:pPr>
            <a:r>
              <a:rPr lang="en-US">
                <a:latin typeface="Arial"/>
                <a:ea typeface="Arial"/>
                <a:cs typeface="Arial"/>
                <a:sym typeface="Arial"/>
              </a:rPr>
              <a:t>The Problem Behind the Problem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1"/>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“What’s for Lunch?”</a:t>
            </a:r>
            <a:endParaRPr/>
          </a:p>
        </p:txBody>
      </p:sp>
      <p:pic>
        <p:nvPicPr>
          <p:cNvPr id="455" name="Google Shape;455;p21"/>
          <p:cNvPicPr preferRelativeResize="0"/>
          <p:nvPr/>
        </p:nvPicPr>
        <p:blipFill rotWithShape="1">
          <a:blip r:embed="rId3">
            <a:alphaModFix/>
          </a:blip>
          <a:srcRect/>
          <a:stretch/>
        </p:blipFill>
        <p:spPr>
          <a:xfrm>
            <a:off x="2416128" y="1245708"/>
            <a:ext cx="4312693" cy="43126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2"/>
          <p:cNvSpPr txBox="1">
            <a:spLocks noGrp="1"/>
          </p:cNvSpPr>
          <p:nvPr>
            <p:ph type="body" idx="1"/>
          </p:nvPr>
        </p:nvSpPr>
        <p:spPr>
          <a:xfrm>
            <a:off x="415925" y="1639888"/>
            <a:ext cx="8229600" cy="394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2200"/>
              <a:buFont typeface="Arial"/>
              <a:buNone/>
            </a:pPr>
            <a:r>
              <a:rPr lang="en-US" sz="2200" b="0" i="0" u="none" strike="noStrike" cap="none">
                <a:solidFill>
                  <a:schemeClr val="dk1"/>
                </a:solidFill>
                <a:latin typeface="Arial"/>
                <a:ea typeface="Arial"/>
                <a:cs typeface="Arial"/>
                <a:sym typeface="Arial"/>
              </a:rPr>
              <a:t>"Thinking styles play a part in one of the most important factors in a team’s ability to innovate and solve problems – its diversity.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2200"/>
              <a:buFont typeface="Arial"/>
              <a:buNone/>
            </a:pPr>
            <a:r>
              <a:rPr lang="en-US" sz="2200" b="0" i="0" u="none" strike="noStrike" cap="none">
                <a:solidFill>
                  <a:schemeClr val="dk1"/>
                </a:solidFill>
                <a:latin typeface="Arial"/>
                <a:ea typeface="Arial"/>
                <a:cs typeface="Arial"/>
                <a:sym typeface="Arial"/>
              </a:rPr>
              <a:t>Because diversity is critical to successful idea generation in</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2200"/>
              <a:buFont typeface="Arial"/>
              <a:buNone/>
            </a:pPr>
            <a:r>
              <a:rPr lang="en-US" sz="2200" b="0" i="0" u="none" strike="noStrike" cap="none">
                <a:solidFill>
                  <a:schemeClr val="dk1"/>
                </a:solidFill>
                <a:latin typeface="Arial"/>
                <a:ea typeface="Arial"/>
                <a:cs typeface="Arial"/>
                <a:sym typeface="Arial"/>
              </a:rPr>
              <a:t>teams, the greater the diversity, the exponentially greater the number of ideas a team can generate in response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2200"/>
              <a:buFont typeface="Arial"/>
              <a:buNone/>
            </a:pPr>
            <a:r>
              <a:rPr lang="en-US" sz="2200" b="0" i="0" u="none" strike="noStrike" cap="none">
                <a:solidFill>
                  <a:schemeClr val="dk1"/>
                </a:solidFill>
                <a:latin typeface="Arial"/>
                <a:ea typeface="Arial"/>
                <a:cs typeface="Arial"/>
                <a:sym typeface="Arial"/>
              </a:rPr>
              <a:t>to a problem or opportunity."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Associate Professor of English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Margaret (Margo) Lukens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p:txBody>
      </p:sp>
      <p:pic>
        <p:nvPicPr>
          <p:cNvPr id="461" name="Google Shape;461;p22"/>
          <p:cNvPicPr preferRelativeResize="0"/>
          <p:nvPr/>
        </p:nvPicPr>
        <p:blipFill rotWithShape="1">
          <a:blip r:embed="rId3">
            <a:alphaModFix/>
          </a:blip>
          <a:srcRect b="60628"/>
          <a:stretch/>
        </p:blipFill>
        <p:spPr>
          <a:xfrm>
            <a:off x="5892800" y="457200"/>
            <a:ext cx="2752725" cy="850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23"/>
          <p:cNvPicPr preferRelativeResize="0"/>
          <p:nvPr/>
        </p:nvPicPr>
        <p:blipFill rotWithShape="1">
          <a:blip r:embed="rId3">
            <a:alphaModFix/>
          </a:blip>
          <a:srcRect/>
          <a:stretch/>
        </p:blipFill>
        <p:spPr>
          <a:xfrm>
            <a:off x="4623701" y="1419008"/>
            <a:ext cx="1989141" cy="1998126"/>
          </a:xfrm>
          <a:prstGeom prst="rect">
            <a:avLst/>
          </a:prstGeom>
          <a:noFill/>
          <a:ln>
            <a:noFill/>
          </a:ln>
        </p:spPr>
      </p:pic>
      <p:pic>
        <p:nvPicPr>
          <p:cNvPr id="467" name="Google Shape;467;p23"/>
          <p:cNvPicPr preferRelativeResize="0"/>
          <p:nvPr/>
        </p:nvPicPr>
        <p:blipFill rotWithShape="1">
          <a:blip r:embed="rId4">
            <a:alphaModFix/>
          </a:blip>
          <a:srcRect/>
          <a:stretch/>
        </p:blipFill>
        <p:spPr>
          <a:xfrm>
            <a:off x="2577176" y="1418975"/>
            <a:ext cx="1989131" cy="1998143"/>
          </a:xfrm>
          <a:prstGeom prst="rect">
            <a:avLst/>
          </a:prstGeom>
          <a:noFill/>
          <a:ln>
            <a:noFill/>
          </a:ln>
        </p:spPr>
      </p:pic>
      <p:pic>
        <p:nvPicPr>
          <p:cNvPr id="468" name="Google Shape;468;p23"/>
          <p:cNvPicPr preferRelativeResize="0"/>
          <p:nvPr/>
        </p:nvPicPr>
        <p:blipFill rotWithShape="1">
          <a:blip r:embed="rId5">
            <a:alphaModFix/>
          </a:blip>
          <a:srcRect/>
          <a:stretch/>
        </p:blipFill>
        <p:spPr>
          <a:xfrm>
            <a:off x="4623720" y="3458906"/>
            <a:ext cx="1989131" cy="1980037"/>
          </a:xfrm>
          <a:prstGeom prst="rect">
            <a:avLst/>
          </a:prstGeom>
          <a:noFill/>
          <a:ln>
            <a:noFill/>
          </a:ln>
        </p:spPr>
      </p:pic>
      <p:pic>
        <p:nvPicPr>
          <p:cNvPr id="469" name="Google Shape;469;p23"/>
          <p:cNvPicPr preferRelativeResize="0"/>
          <p:nvPr/>
        </p:nvPicPr>
        <p:blipFill rotWithShape="1">
          <a:blip r:embed="rId6">
            <a:alphaModFix/>
          </a:blip>
          <a:srcRect/>
          <a:stretch/>
        </p:blipFill>
        <p:spPr>
          <a:xfrm>
            <a:off x="2577187" y="3458905"/>
            <a:ext cx="1989131" cy="1980096"/>
          </a:xfrm>
          <a:prstGeom prst="rect">
            <a:avLst/>
          </a:prstGeom>
          <a:noFill/>
          <a:ln>
            <a:noFill/>
          </a:ln>
        </p:spPr>
      </p:pic>
      <p:sp>
        <p:nvSpPr>
          <p:cNvPr id="470" name="Google Shape;470;p23"/>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University of Maine – Cross-Training</a:t>
            </a:r>
            <a:endParaRPr/>
          </a:p>
        </p:txBody>
      </p:sp>
      <p:sp>
        <p:nvSpPr>
          <p:cNvPr id="471" name="Google Shape;471;p23"/>
          <p:cNvSpPr/>
          <p:nvPr/>
        </p:nvSpPr>
        <p:spPr>
          <a:xfrm>
            <a:off x="1662113" y="1487488"/>
            <a:ext cx="633412" cy="7699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2CC3F0"/>
                </a:solidFill>
                <a:latin typeface="Arial"/>
                <a:ea typeface="Arial"/>
                <a:cs typeface="Arial"/>
                <a:sym typeface="Arial"/>
              </a:rPr>
              <a:t>A</a:t>
            </a:r>
            <a:endParaRPr sz="1400" b="0" i="0" u="none" strike="noStrike" cap="none">
              <a:solidFill>
                <a:srgbClr val="2CC3F0"/>
              </a:solidFill>
              <a:latin typeface="Arial"/>
              <a:ea typeface="Arial"/>
              <a:cs typeface="Arial"/>
              <a:sym typeface="Arial"/>
            </a:endParaRPr>
          </a:p>
        </p:txBody>
      </p:sp>
      <p:sp>
        <p:nvSpPr>
          <p:cNvPr id="472" name="Google Shape;472;p23"/>
          <p:cNvSpPr/>
          <p:nvPr/>
        </p:nvSpPr>
        <p:spPr>
          <a:xfrm>
            <a:off x="6811963" y="4803775"/>
            <a:ext cx="588962" cy="7699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EF374F"/>
                </a:solidFill>
                <a:latin typeface="Arial"/>
                <a:ea typeface="Arial"/>
                <a:cs typeface="Arial"/>
                <a:sym typeface="Arial"/>
              </a:rPr>
              <a:t>C</a:t>
            </a:r>
            <a:endParaRPr sz="1400" b="0" i="0" u="none" strike="noStrike" cap="none">
              <a:solidFill>
                <a:srgbClr val="EF374F"/>
              </a:solidFill>
              <a:latin typeface="Arial"/>
              <a:ea typeface="Arial"/>
              <a:cs typeface="Arial"/>
              <a:sym typeface="Arial"/>
            </a:endParaRPr>
          </a:p>
        </p:txBody>
      </p:sp>
      <p:sp>
        <p:nvSpPr>
          <p:cNvPr id="473" name="Google Shape;473;p23"/>
          <p:cNvSpPr/>
          <p:nvPr/>
        </p:nvSpPr>
        <p:spPr>
          <a:xfrm>
            <a:off x="1609725" y="4803775"/>
            <a:ext cx="612775" cy="7699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63C084"/>
                </a:solidFill>
                <a:latin typeface="Arial"/>
                <a:ea typeface="Arial"/>
                <a:cs typeface="Arial"/>
                <a:sym typeface="Arial"/>
              </a:rPr>
              <a:t>B</a:t>
            </a:r>
            <a:endParaRPr sz="1400" b="0" i="0" u="none" strike="noStrike" cap="none">
              <a:solidFill>
                <a:srgbClr val="63C084"/>
              </a:solidFill>
              <a:latin typeface="Arial"/>
              <a:ea typeface="Arial"/>
              <a:cs typeface="Arial"/>
              <a:sym typeface="Arial"/>
            </a:endParaRPr>
          </a:p>
        </p:txBody>
      </p:sp>
      <p:sp>
        <p:nvSpPr>
          <p:cNvPr id="474" name="Google Shape;474;p23"/>
          <p:cNvSpPr/>
          <p:nvPr/>
        </p:nvSpPr>
        <p:spPr>
          <a:xfrm>
            <a:off x="6778625" y="1512888"/>
            <a:ext cx="655638" cy="7699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FDD742"/>
                </a:solidFill>
                <a:latin typeface="Arial"/>
                <a:ea typeface="Arial"/>
                <a:cs typeface="Arial"/>
                <a:sym typeface="Arial"/>
              </a:rPr>
              <a:t>D</a:t>
            </a:r>
            <a:endParaRPr sz="1400" b="0" i="0" u="none" strike="noStrike" cap="none">
              <a:solidFill>
                <a:srgbClr val="FDD742"/>
              </a:solidFill>
              <a:latin typeface="Arial"/>
              <a:ea typeface="Arial"/>
              <a:cs typeface="Arial"/>
              <a:sym typeface="Arial"/>
            </a:endParaRPr>
          </a:p>
        </p:txBody>
      </p:sp>
      <p:cxnSp>
        <p:nvCxnSpPr>
          <p:cNvPr id="475" name="Google Shape;475;p23"/>
          <p:cNvCxnSpPr/>
          <p:nvPr/>
        </p:nvCxnSpPr>
        <p:spPr>
          <a:xfrm>
            <a:off x="3712363" y="2781300"/>
            <a:ext cx="1719300" cy="0"/>
          </a:xfrm>
          <a:prstGeom prst="straightConnector1">
            <a:avLst/>
          </a:prstGeom>
          <a:noFill/>
          <a:ln w="76200" cap="flat" cmpd="sng">
            <a:solidFill>
              <a:srgbClr val="1F497D"/>
            </a:solidFill>
            <a:prstDash val="solid"/>
            <a:round/>
            <a:headEnd type="triangle" w="med" len="med"/>
            <a:tailEnd type="triangle" w="med" len="med"/>
          </a:ln>
          <a:effectLst>
            <a:outerShdw blurRad="40000" dist="20000" dir="5400000" rotWithShape="0">
              <a:srgbClr val="808080">
                <a:alpha val="37254"/>
              </a:srgbClr>
            </a:outerShdw>
          </a:effectLst>
        </p:spPr>
      </p:cxnSp>
      <p:cxnSp>
        <p:nvCxnSpPr>
          <p:cNvPr id="476" name="Google Shape;476;p23"/>
          <p:cNvCxnSpPr/>
          <p:nvPr/>
        </p:nvCxnSpPr>
        <p:spPr>
          <a:xfrm>
            <a:off x="3712338" y="4133988"/>
            <a:ext cx="1719300" cy="0"/>
          </a:xfrm>
          <a:prstGeom prst="straightConnector1">
            <a:avLst/>
          </a:prstGeom>
          <a:noFill/>
          <a:ln w="76200" cap="flat" cmpd="sng">
            <a:solidFill>
              <a:srgbClr val="1F497D"/>
            </a:solidFill>
            <a:prstDash val="solid"/>
            <a:round/>
            <a:headEnd type="triangle" w="med" len="med"/>
            <a:tailEnd type="triangle" w="med" len="med"/>
          </a:ln>
          <a:effectLst>
            <a:outerShdw blurRad="40000" dist="20000" dir="5400000" rotWithShape="0">
              <a:srgbClr val="808080">
                <a:alpha val="37254"/>
              </a:srgbClr>
            </a:outerShdw>
          </a:effectLst>
        </p:spPr>
      </p:cxnSp>
      <p:sp>
        <p:nvSpPr>
          <p:cNvPr id="477" name="Google Shape;477;p23"/>
          <p:cNvSpPr/>
          <p:nvPr/>
        </p:nvSpPr>
        <p:spPr>
          <a:xfrm>
            <a:off x="1558925" y="6577013"/>
            <a:ext cx="6043500" cy="190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414042"/>
                </a:solidFill>
                <a:latin typeface="Arial"/>
                <a:ea typeface="Arial"/>
                <a:cs typeface="Arial"/>
                <a:sym typeface="Arial"/>
              </a:rPr>
              <a:t>The four-color, four-quadrant graphic and Whole Brain</a:t>
            </a:r>
            <a:r>
              <a:rPr lang="en-US" sz="700" b="0" i="0" u="none" strike="noStrike" cap="none" baseline="30000">
                <a:solidFill>
                  <a:srgbClr val="414042"/>
                </a:solidFill>
                <a:latin typeface="Arial"/>
                <a:ea typeface="Arial"/>
                <a:cs typeface="Arial"/>
                <a:sym typeface="Arial"/>
              </a:rPr>
              <a:t>®</a:t>
            </a:r>
            <a:r>
              <a:rPr lang="en-US" sz="700" b="0" i="0" u="none" strike="noStrike" cap="none">
                <a:solidFill>
                  <a:srgbClr val="414042"/>
                </a:solidFill>
                <a:latin typeface="Arial"/>
                <a:ea typeface="Arial"/>
                <a:cs typeface="Arial"/>
                <a:sym typeface="Arial"/>
              </a:rPr>
              <a:t> are registered trademarks of Herrmann Global, LLC. </a:t>
            </a:r>
            <a:endParaRPr sz="700" b="0" i="0" u="none" strike="noStrike" cap="none">
              <a:solidFill>
                <a:srgbClr val="41404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4"/>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Cross-Training</a:t>
            </a:r>
            <a:endParaRPr/>
          </a:p>
        </p:txBody>
      </p:sp>
      <p:sp>
        <p:nvSpPr>
          <p:cNvPr id="484" name="Google Shape;484;p24"/>
          <p:cNvSpPr txBox="1">
            <a:spLocks noGrp="1"/>
          </p:cNvSpPr>
          <p:nvPr>
            <p:ph type="body" idx="1"/>
          </p:nvPr>
        </p:nvSpPr>
        <p:spPr>
          <a:xfrm>
            <a:off x="457200" y="1066800"/>
            <a:ext cx="8229600" cy="49071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latin typeface="Arial"/>
                <a:ea typeface="Arial"/>
                <a:cs typeface="Arial"/>
                <a:sym typeface="Arial"/>
              </a:rPr>
              <a:t>“Cross-training refers to an athlete training in sports other than the one that the athlete competes in, with a goal of improving overall performance. </a:t>
            </a:r>
            <a:endParaRPr/>
          </a:p>
          <a:p>
            <a:pPr marL="0" lvl="0" indent="0" algn="l" rtl="0">
              <a:lnSpc>
                <a:spcPct val="100000"/>
              </a:lnSpc>
              <a:spcBef>
                <a:spcPts val="300"/>
              </a:spcBef>
              <a:spcAft>
                <a:spcPts val="0"/>
              </a:spcAft>
              <a:buClr>
                <a:schemeClr val="dk1"/>
              </a:buClr>
              <a:buSzPts val="2400"/>
              <a:buFont typeface="Arial"/>
              <a:buNone/>
            </a:pPr>
            <a:endParaRPr>
              <a:latin typeface="Arial"/>
              <a:ea typeface="Arial"/>
              <a:cs typeface="Arial"/>
              <a:sym typeface="Arial"/>
            </a:endParaRPr>
          </a:p>
          <a:p>
            <a:pPr marL="0" lvl="0" indent="0" algn="l" rtl="0">
              <a:lnSpc>
                <a:spcPct val="100000"/>
              </a:lnSpc>
              <a:spcBef>
                <a:spcPts val="300"/>
              </a:spcBef>
              <a:spcAft>
                <a:spcPts val="0"/>
              </a:spcAft>
              <a:buClr>
                <a:schemeClr val="dk1"/>
              </a:buClr>
              <a:buSzPts val="2400"/>
              <a:buFont typeface="Arial"/>
              <a:buNone/>
            </a:pPr>
            <a:r>
              <a:rPr lang="en-US">
                <a:latin typeface="Arial"/>
                <a:ea typeface="Arial"/>
                <a:cs typeface="Arial"/>
                <a:sym typeface="Arial"/>
              </a:rPr>
              <a:t>It takes advantage of the particular effectiveness of each training method, while at the same time attempting to negate the shortcomings of that method by combining it with other methods that address its weaknesses.”</a:t>
            </a:r>
            <a:endParaRPr/>
          </a:p>
          <a:p>
            <a:pPr marL="0" lvl="0" indent="0" algn="l" rtl="0">
              <a:lnSpc>
                <a:spcPct val="100000"/>
              </a:lnSpc>
              <a:spcBef>
                <a:spcPts val="300"/>
              </a:spcBef>
              <a:spcAft>
                <a:spcPts val="0"/>
              </a:spcAft>
              <a:buClr>
                <a:schemeClr val="dk1"/>
              </a:buClr>
              <a:buSzPts val="2400"/>
              <a:buFont typeface="Arial"/>
              <a:buNone/>
            </a:pPr>
            <a:endParaRPr>
              <a:latin typeface="Arial"/>
              <a:ea typeface="Arial"/>
              <a:cs typeface="Arial"/>
              <a:sym typeface="Arial"/>
            </a:endParaRPr>
          </a:p>
          <a:p>
            <a:pPr marL="0" lvl="0" indent="0" algn="l" rtl="0">
              <a:lnSpc>
                <a:spcPct val="100000"/>
              </a:lnSpc>
              <a:spcBef>
                <a:spcPts val="300"/>
              </a:spcBef>
              <a:spcAft>
                <a:spcPts val="0"/>
              </a:spcAft>
              <a:buClr>
                <a:schemeClr val="dk1"/>
              </a:buClr>
              <a:buSzPts val="2400"/>
              <a:buFont typeface="Arial"/>
              <a:buNone/>
            </a:pPr>
            <a:r>
              <a:rPr lang="en-US">
                <a:latin typeface="Arial"/>
                <a:ea typeface="Arial"/>
                <a:cs typeface="Arial"/>
                <a:sym typeface="Arial"/>
              </a:rPr>
              <a:t>	- Wikipedia</a:t>
            </a:r>
            <a:endParaRPr/>
          </a:p>
        </p:txBody>
      </p:sp>
      <p:pic>
        <p:nvPicPr>
          <p:cNvPr id="485" name="Google Shape;485;p24"/>
          <p:cNvPicPr preferRelativeResize="0"/>
          <p:nvPr/>
        </p:nvPicPr>
        <p:blipFill rotWithShape="1">
          <a:blip r:embed="rId3">
            <a:alphaModFix/>
          </a:blip>
          <a:srcRect/>
          <a:stretch/>
        </p:blipFill>
        <p:spPr>
          <a:xfrm>
            <a:off x="5055400" y="4441825"/>
            <a:ext cx="2592625" cy="17279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5"/>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Cross-Training Your Brain</a:t>
            </a:r>
            <a:br>
              <a:rPr lang="en-US"/>
            </a:br>
            <a:r>
              <a:rPr lang="en-US"/>
              <a:t> </a:t>
            </a:r>
            <a:br>
              <a:rPr lang="en-US"/>
            </a:br>
            <a:endParaRPr/>
          </a:p>
        </p:txBody>
      </p:sp>
      <p:pic>
        <p:nvPicPr>
          <p:cNvPr id="492" name="Google Shape;492;p25"/>
          <p:cNvPicPr preferRelativeResize="0"/>
          <p:nvPr/>
        </p:nvPicPr>
        <p:blipFill rotWithShape="1">
          <a:blip r:embed="rId3">
            <a:alphaModFix/>
          </a:blip>
          <a:srcRect/>
          <a:stretch/>
        </p:blipFill>
        <p:spPr>
          <a:xfrm>
            <a:off x="1919288" y="1466850"/>
            <a:ext cx="5354637" cy="4008438"/>
          </a:xfrm>
          <a:prstGeom prst="rect">
            <a:avLst/>
          </a:prstGeom>
          <a:noFill/>
          <a:ln>
            <a:noFill/>
          </a:ln>
        </p:spPr>
      </p:pic>
      <p:pic>
        <p:nvPicPr>
          <p:cNvPr id="493" name="Google Shape;493;p25">
            <a:hlinkClick r:id="rId4"/>
          </p:cNvPr>
          <p:cNvPicPr preferRelativeResize="0"/>
          <p:nvPr/>
        </p:nvPicPr>
        <p:blipFill rotWithShape="1">
          <a:blip r:embed="rId5">
            <a:alphaModFix/>
          </a:blip>
          <a:srcRect/>
          <a:stretch/>
        </p:blipFill>
        <p:spPr>
          <a:xfrm>
            <a:off x="1797050" y="4051300"/>
            <a:ext cx="1246188" cy="1244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6"/>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Invite Cross-Training</a:t>
            </a:r>
            <a:endParaRPr/>
          </a:p>
        </p:txBody>
      </p:sp>
      <p:sp>
        <p:nvSpPr>
          <p:cNvPr id="499" name="Google Shape;499;p26"/>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Select one problem: </a:t>
            </a:r>
            <a:endParaRPr/>
          </a:p>
          <a:p>
            <a:pPr marL="742950" lvl="1" indent="-342900" algn="l" rtl="0">
              <a:lnSpc>
                <a:spcPct val="100000"/>
              </a:lnSpc>
              <a:spcBef>
                <a:spcPts val="300"/>
              </a:spcBef>
              <a:spcAft>
                <a:spcPts val="0"/>
              </a:spcAft>
              <a:buClr>
                <a:schemeClr val="dk1"/>
              </a:buClr>
              <a:buSzPts val="2200"/>
              <a:buChar char="•"/>
            </a:pPr>
            <a:r>
              <a:rPr lang="en-US"/>
              <a:t>Delayed delivery times repeatedly with certain customers</a:t>
            </a:r>
            <a:endParaRPr/>
          </a:p>
          <a:p>
            <a:pPr marL="742950" lvl="1" indent="-342900" algn="l" rtl="0">
              <a:lnSpc>
                <a:spcPct val="100000"/>
              </a:lnSpc>
              <a:spcBef>
                <a:spcPts val="300"/>
              </a:spcBef>
              <a:spcAft>
                <a:spcPts val="0"/>
              </a:spcAft>
              <a:buClr>
                <a:schemeClr val="dk1"/>
              </a:buClr>
              <a:buSzPts val="2200"/>
              <a:buChar char="•"/>
            </a:pPr>
            <a:r>
              <a:rPr lang="en-US"/>
              <a:t>Personnel problem – two team members are disagreeable</a:t>
            </a:r>
            <a:endParaRPr/>
          </a:p>
          <a:p>
            <a:pPr marL="742950" lvl="1" indent="-342900" algn="l" rtl="0">
              <a:lnSpc>
                <a:spcPct val="100000"/>
              </a:lnSpc>
              <a:spcBef>
                <a:spcPts val="300"/>
              </a:spcBef>
              <a:spcAft>
                <a:spcPts val="0"/>
              </a:spcAft>
              <a:buClr>
                <a:schemeClr val="dk1"/>
              </a:buClr>
              <a:buSzPts val="2200"/>
              <a:buChar char="•"/>
            </a:pPr>
            <a:r>
              <a:rPr lang="en-US"/>
              <a:t>The need to create new procedures for processing orders</a:t>
            </a:r>
            <a:endParaRPr/>
          </a:p>
          <a:p>
            <a:pPr marL="742950" lvl="1" indent="-342900" algn="l" rtl="0">
              <a:lnSpc>
                <a:spcPct val="100000"/>
              </a:lnSpc>
              <a:spcBef>
                <a:spcPts val="300"/>
              </a:spcBef>
              <a:spcAft>
                <a:spcPts val="0"/>
              </a:spcAft>
              <a:buClr>
                <a:schemeClr val="dk1"/>
              </a:buClr>
              <a:buSzPts val="2200"/>
              <a:buChar char="•"/>
            </a:pPr>
            <a:r>
              <a:rPr lang="en-US"/>
              <a:t>Implementation of management’s decision for two team members to job share, splitting a role </a:t>
            </a:r>
            <a:endParaRPr/>
          </a:p>
          <a:p>
            <a:pPr marL="742950" lvl="1" indent="-342900" algn="l" rtl="0">
              <a:lnSpc>
                <a:spcPct val="100000"/>
              </a:lnSpc>
              <a:spcBef>
                <a:spcPts val="300"/>
              </a:spcBef>
              <a:spcAft>
                <a:spcPts val="0"/>
              </a:spcAft>
              <a:buClr>
                <a:schemeClr val="dk1"/>
              </a:buClr>
              <a:buSzPts val="2200"/>
              <a:buChar char="•"/>
            </a:pPr>
            <a:r>
              <a:rPr lang="en-US"/>
              <a:t>Training is to be put online, to include regional divisions</a:t>
            </a:r>
            <a:endParaRPr/>
          </a:p>
          <a:p>
            <a:pPr marL="742950" lvl="1" indent="-342900" algn="l" rtl="0">
              <a:lnSpc>
                <a:spcPct val="100000"/>
              </a:lnSpc>
              <a:spcBef>
                <a:spcPts val="300"/>
              </a:spcBef>
              <a:spcAft>
                <a:spcPts val="0"/>
              </a:spcAft>
              <a:buClr>
                <a:schemeClr val="dk1"/>
              </a:buClr>
              <a:buSzPts val="2200"/>
              <a:buChar char="•"/>
            </a:pPr>
            <a:r>
              <a:rPr lang="en-US"/>
              <a:t>Your organization feels the need for an online presence </a:t>
            </a:r>
            <a:endParaRPr/>
          </a:p>
          <a:p>
            <a:pPr marL="0" lvl="0" indent="0" algn="l" rtl="0">
              <a:lnSpc>
                <a:spcPct val="100000"/>
              </a:lnSpc>
              <a:spcBef>
                <a:spcPts val="300"/>
              </a:spcBef>
              <a:spcAft>
                <a:spcPts val="0"/>
              </a:spcAft>
              <a:buClr>
                <a:schemeClr val="dk1"/>
              </a:buClr>
              <a:buSzPts val="2400"/>
              <a:buNone/>
            </a:pPr>
            <a:endParaRPr/>
          </a:p>
          <a:p>
            <a:pPr marL="0" lvl="0" indent="0" algn="l" rtl="0">
              <a:lnSpc>
                <a:spcPct val="100000"/>
              </a:lnSpc>
              <a:spcBef>
                <a:spcPts val="300"/>
              </a:spcBef>
              <a:spcAft>
                <a:spcPts val="0"/>
              </a:spcAft>
              <a:buClr>
                <a:schemeClr val="dk2"/>
              </a:buClr>
              <a:buSzPts val="2400"/>
              <a:buFont typeface="Arial"/>
              <a:buNone/>
            </a:pPr>
            <a:r>
              <a:rPr lang="en-US">
                <a:solidFill>
                  <a:schemeClr val="dk2"/>
                </a:solidFill>
              </a:rPr>
              <a:t>You are </a:t>
            </a:r>
            <a:r>
              <a:rPr lang="en-US" u="sng">
                <a:solidFill>
                  <a:schemeClr val="dk2"/>
                </a:solidFill>
              </a:rPr>
              <a:t>not</a:t>
            </a:r>
            <a:r>
              <a:rPr lang="en-US">
                <a:solidFill>
                  <a:schemeClr val="dk2"/>
                </a:solidFill>
              </a:rPr>
              <a:t> to solve the problem.</a:t>
            </a:r>
            <a:endParaRPr/>
          </a:p>
          <a:p>
            <a:pPr marL="0" lvl="0" indent="0" algn="l" rtl="0">
              <a:lnSpc>
                <a:spcPct val="100000"/>
              </a:lnSpc>
              <a:spcBef>
                <a:spcPts val="300"/>
              </a:spcBef>
              <a:spcAft>
                <a:spcPts val="0"/>
              </a:spcAft>
              <a:buClr>
                <a:schemeClr val="dk2"/>
              </a:buClr>
              <a:buSzPts val="2400"/>
              <a:buFont typeface="Arial"/>
              <a:buNone/>
            </a:pPr>
            <a:r>
              <a:rPr lang="en-US">
                <a:solidFill>
                  <a:schemeClr val="dk2"/>
                </a:solidFill>
              </a:rPr>
              <a:t>Discuss what beneficial ideas and questions</a:t>
            </a:r>
            <a:br>
              <a:rPr lang="en-US">
                <a:solidFill>
                  <a:schemeClr val="dk2"/>
                </a:solidFill>
              </a:rPr>
            </a:br>
            <a:r>
              <a:rPr lang="en-US">
                <a:solidFill>
                  <a:schemeClr val="dk2"/>
                </a:solidFill>
              </a:rPr>
              <a:t>might come from each of the four quadrants. </a:t>
            </a:r>
            <a:endParaRPr/>
          </a:p>
        </p:txBody>
      </p:sp>
      <p:pic>
        <p:nvPicPr>
          <p:cNvPr id="500" name="Google Shape;500;p26"/>
          <p:cNvPicPr preferRelativeResize="0"/>
          <p:nvPr/>
        </p:nvPicPr>
        <p:blipFill rotWithShape="1">
          <a:blip r:embed="rId3">
            <a:alphaModFix/>
          </a:blip>
          <a:srcRect/>
          <a:stretch/>
        </p:blipFill>
        <p:spPr>
          <a:xfrm>
            <a:off x="7791705" y="4582037"/>
            <a:ext cx="734442" cy="729435"/>
          </a:xfrm>
          <a:prstGeom prst="rect">
            <a:avLst/>
          </a:prstGeom>
          <a:noFill/>
          <a:ln>
            <a:noFill/>
          </a:ln>
        </p:spPr>
      </p:pic>
      <p:pic>
        <p:nvPicPr>
          <p:cNvPr id="501" name="Google Shape;501;p26"/>
          <p:cNvPicPr preferRelativeResize="0"/>
          <p:nvPr/>
        </p:nvPicPr>
        <p:blipFill rotWithShape="1">
          <a:blip r:embed="rId4">
            <a:alphaModFix/>
          </a:blip>
          <a:srcRect/>
          <a:stretch/>
        </p:blipFill>
        <p:spPr>
          <a:xfrm>
            <a:off x="7036075" y="4582025"/>
            <a:ext cx="734439" cy="729442"/>
          </a:xfrm>
          <a:prstGeom prst="rect">
            <a:avLst/>
          </a:prstGeom>
          <a:noFill/>
          <a:ln>
            <a:noFill/>
          </a:ln>
        </p:spPr>
      </p:pic>
      <p:pic>
        <p:nvPicPr>
          <p:cNvPr id="502" name="Google Shape;502;p26"/>
          <p:cNvPicPr preferRelativeResize="0"/>
          <p:nvPr/>
        </p:nvPicPr>
        <p:blipFill rotWithShape="1">
          <a:blip r:embed="rId5">
            <a:alphaModFix/>
          </a:blip>
          <a:srcRect/>
          <a:stretch/>
        </p:blipFill>
        <p:spPr>
          <a:xfrm>
            <a:off x="7791712" y="5326722"/>
            <a:ext cx="734439" cy="722832"/>
          </a:xfrm>
          <a:prstGeom prst="rect">
            <a:avLst/>
          </a:prstGeom>
          <a:noFill/>
          <a:ln>
            <a:noFill/>
          </a:ln>
        </p:spPr>
      </p:pic>
      <p:pic>
        <p:nvPicPr>
          <p:cNvPr id="503" name="Google Shape;503;p26"/>
          <p:cNvPicPr preferRelativeResize="0"/>
          <p:nvPr/>
        </p:nvPicPr>
        <p:blipFill rotWithShape="1">
          <a:blip r:embed="rId6">
            <a:alphaModFix/>
          </a:blip>
          <a:srcRect/>
          <a:stretch/>
        </p:blipFill>
        <p:spPr>
          <a:xfrm>
            <a:off x="7036079" y="5326722"/>
            <a:ext cx="734439" cy="72285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7"/>
          <p:cNvSpPr txBox="1"/>
          <p:nvPr/>
        </p:nvSpPr>
        <p:spPr>
          <a:xfrm>
            <a:off x="2979738" y="990600"/>
            <a:ext cx="6088062" cy="525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People with different thinking preferences solve problems differently.</a:t>
            </a:r>
            <a:br>
              <a:rPr lang="en-US" sz="2400" b="0" i="0" u="none" strike="noStrike" cap="none">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Partnering with a co-worker can increase possible solutions and opportunities.</a:t>
            </a:r>
            <a:br>
              <a:rPr lang="en-US" sz="2400" b="0" i="0" u="none" strike="noStrike" cap="none">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application of the Problem-Solving Walk-Around creates a problem-solving process that includes all preferences.</a:t>
            </a:r>
            <a:endParaRPr sz="1400" b="0" i="0" u="none" strike="noStrike" cap="none">
              <a:solidFill>
                <a:srgbClr val="000000"/>
              </a:solidFill>
              <a:latin typeface="Arial"/>
              <a:ea typeface="Arial"/>
              <a:cs typeface="Arial"/>
              <a:sym typeface="Arial"/>
            </a:endParaRPr>
          </a:p>
          <a:p>
            <a:pPr marL="341313" marR="0" lvl="0" indent="-188913"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1313" marR="0" lvl="0" indent="-188913" algn="l" rtl="0">
              <a:lnSpc>
                <a:spcPct val="100000"/>
              </a:lnSpc>
              <a:spcBef>
                <a:spcPts val="48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
        <p:nvSpPr>
          <p:cNvPr id="510" name="Google Shape;510;p27"/>
          <p:cNvSpPr txBox="1"/>
          <p:nvPr/>
        </p:nvSpPr>
        <p:spPr>
          <a:xfrm>
            <a:off x="2957513" y="152400"/>
            <a:ext cx="6097587" cy="68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Key Thoughts</a:t>
            </a:r>
            <a:endParaRPr sz="1400" b="1" i="0" u="none" strike="noStrike" cap="none">
              <a:solidFill>
                <a:srgbClr val="000000"/>
              </a:solidFill>
              <a:latin typeface="Arial"/>
              <a:ea typeface="Arial"/>
              <a:cs typeface="Arial"/>
              <a:sym typeface="Arial"/>
            </a:endParaRPr>
          </a:p>
        </p:txBody>
      </p:sp>
      <p:pic>
        <p:nvPicPr>
          <p:cNvPr id="511" name="Google Shape;511;p27"/>
          <p:cNvPicPr preferRelativeResize="0"/>
          <p:nvPr/>
        </p:nvPicPr>
        <p:blipFill rotWithShape="1">
          <a:blip r:embed="rId3">
            <a:alphaModFix/>
          </a:blip>
          <a:srcRect/>
          <a:stretch/>
        </p:blipFill>
        <p:spPr>
          <a:xfrm>
            <a:off x="0" y="307975"/>
            <a:ext cx="2263775" cy="2263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9">
                                            <p:txEl>
                                              <p:pRg st="0" end="0"/>
                                            </p:txEl>
                                          </p:spTgt>
                                        </p:tgtEl>
                                        <p:attrNameLst>
                                          <p:attrName>style.visibility</p:attrName>
                                        </p:attrNameLst>
                                      </p:cBhvr>
                                      <p:to>
                                        <p:strVal val="visible"/>
                                      </p:to>
                                    </p:set>
                                    <p:animEffect transition="in" filter="fade">
                                      <p:cBhvr>
                                        <p:cTn id="7" dur="500"/>
                                        <p:tgtEl>
                                          <p:spTgt spid="5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9">
                                            <p:txEl>
                                              <p:pRg st="1" end="1"/>
                                            </p:txEl>
                                          </p:spTgt>
                                        </p:tgtEl>
                                        <p:attrNameLst>
                                          <p:attrName>style.visibility</p:attrName>
                                        </p:attrNameLst>
                                      </p:cBhvr>
                                      <p:to>
                                        <p:strVal val="visible"/>
                                      </p:to>
                                    </p:set>
                                    <p:animEffect transition="in" filter="fade">
                                      <p:cBhvr>
                                        <p:cTn id="12" dur="500"/>
                                        <p:tgtEl>
                                          <p:spTgt spid="5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9">
                                            <p:txEl>
                                              <p:pRg st="2" end="2"/>
                                            </p:txEl>
                                          </p:spTgt>
                                        </p:tgtEl>
                                        <p:attrNameLst>
                                          <p:attrName>style.visibility</p:attrName>
                                        </p:attrNameLst>
                                      </p:cBhvr>
                                      <p:to>
                                        <p:strVal val="visible"/>
                                      </p:to>
                                    </p:set>
                                    <p:animEffect transition="in" filter="fade">
                                      <p:cBhvr>
                                        <p:cTn id="17" dur="500"/>
                                        <p:tgtEl>
                                          <p:spTgt spid="5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9">
                                            <p:txEl>
                                              <p:pRg st="3" end="3"/>
                                            </p:txEl>
                                          </p:spTgt>
                                        </p:tgtEl>
                                        <p:attrNameLst>
                                          <p:attrName>style.visibility</p:attrName>
                                        </p:attrNameLst>
                                      </p:cBhvr>
                                      <p:to>
                                        <p:strVal val="visible"/>
                                      </p:to>
                                    </p:set>
                                    <p:animEffect transition="in" filter="fade">
                                      <p:cBhvr>
                                        <p:cTn id="22" dur="500"/>
                                        <p:tgtEl>
                                          <p:spTgt spid="5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9">
                                            <p:txEl>
                                              <p:pRg st="4" end="4"/>
                                            </p:txEl>
                                          </p:spTgt>
                                        </p:tgtEl>
                                        <p:attrNameLst>
                                          <p:attrName>style.visibility</p:attrName>
                                        </p:attrNameLst>
                                      </p:cBhvr>
                                      <p:to>
                                        <p:strVal val="visible"/>
                                      </p:to>
                                    </p:set>
                                    <p:animEffect transition="in" filter="fade">
                                      <p:cBhvr>
                                        <p:cTn id="27" dur="500"/>
                                        <p:tgtEl>
                                          <p:spTgt spid="5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8"/>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Learning Objectives </a:t>
            </a:r>
            <a:endParaRPr/>
          </a:p>
        </p:txBody>
      </p:sp>
      <p:sp>
        <p:nvSpPr>
          <p:cNvPr id="517" name="Google Shape;517;p28"/>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rmAutofit/>
          </a:bodyPr>
          <a:lstStyle/>
          <a:p>
            <a:pPr marL="0" lvl="0" indent="0" algn="l" rtl="0">
              <a:lnSpc>
                <a:spcPct val="100000"/>
              </a:lnSpc>
              <a:spcBef>
                <a:spcPts val="0"/>
              </a:spcBef>
              <a:spcAft>
                <a:spcPts val="0"/>
              </a:spcAft>
              <a:buClr>
                <a:schemeClr val="dk1"/>
              </a:buClr>
              <a:buSzPts val="2400"/>
              <a:buNone/>
            </a:pPr>
            <a:r>
              <a:rPr lang="en-US" sz="2400"/>
              <a:t>At the end of this section, you will be able to:</a:t>
            </a:r>
            <a:endParaRPr/>
          </a:p>
          <a:p>
            <a:pPr marL="0" lvl="0" indent="0" algn="l" rtl="0">
              <a:lnSpc>
                <a:spcPct val="100000"/>
              </a:lnSpc>
              <a:spcBef>
                <a:spcPts val="0"/>
              </a:spcBef>
              <a:spcAft>
                <a:spcPts val="0"/>
              </a:spcAft>
              <a:buClr>
                <a:schemeClr val="dk1"/>
              </a:buClr>
              <a:buSzPts val="2400"/>
              <a:buNone/>
            </a:pPr>
            <a:endParaRPr sz="2400"/>
          </a:p>
          <a:p>
            <a:pPr marL="0" lvl="0" indent="0" algn="l" rtl="0">
              <a:lnSpc>
                <a:spcPct val="100000"/>
              </a:lnSpc>
              <a:spcBef>
                <a:spcPts val="0"/>
              </a:spcBef>
              <a:spcAft>
                <a:spcPts val="0"/>
              </a:spcAft>
              <a:buClr>
                <a:schemeClr val="dk1"/>
              </a:buClr>
              <a:buSzPts val="2400"/>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Recognize the role each quadrant plays in problem solving.</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Leverage contrasting thinking preferences to increase possibilities.</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Use the Problem-Solving Walk-Around to create a problem-solving process.</a:t>
            </a:r>
            <a:endParaRPr/>
          </a:p>
          <a:p>
            <a:pPr marL="0" lvl="0" indent="0" algn="l" rtl="0">
              <a:lnSpc>
                <a:spcPct val="100000"/>
              </a:lnSpc>
              <a:spcBef>
                <a:spcPts val="0"/>
              </a:spcBef>
              <a:spcAft>
                <a:spcPts val="0"/>
              </a:spcAft>
              <a:buClr>
                <a:schemeClr val="dk1"/>
              </a:buClr>
              <a:buSzPts val="2400"/>
              <a:buNone/>
            </a:pPr>
            <a:endParaRPr sz="2400"/>
          </a:p>
          <a:p>
            <a:pPr marL="342891" lvl="0" indent="-190489" algn="l" rtl="0">
              <a:lnSpc>
                <a:spcPct val="100000"/>
              </a:lnSpc>
              <a:spcBef>
                <a:spcPts val="0"/>
              </a:spcBef>
              <a:spcAft>
                <a:spcPts val="0"/>
              </a:spcAft>
              <a:buClr>
                <a:schemeClr val="dk1"/>
              </a:buClr>
              <a:buSzPts val="2400"/>
              <a:buFont typeface="Arial"/>
              <a:buNone/>
            </a:pPr>
            <a:endParaRPr sz="2400"/>
          </a:p>
          <a:p>
            <a:pPr marL="0" lvl="0" indent="0" algn="l" rtl="0">
              <a:lnSpc>
                <a:spcPct val="100000"/>
              </a:lnSpc>
              <a:spcBef>
                <a:spcPts val="0"/>
              </a:spcBef>
              <a:spcAft>
                <a:spcPts val="0"/>
              </a:spcAft>
              <a:buClr>
                <a:schemeClr val="dk1"/>
              </a:buClr>
              <a:buSzPts val="2400"/>
              <a:buNone/>
            </a:pP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29"/>
          <p:cNvSpPr txBox="1"/>
          <p:nvPr/>
        </p:nvSpPr>
        <p:spPr>
          <a:xfrm>
            <a:off x="2979738" y="990600"/>
            <a:ext cx="5848350" cy="5257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Take a few moments to create a problem-solving network.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Identify a list of people who have thinking preferences that contrast with yours, who can add fresh perspectives to your problem-solving process.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341313" marR="0" lvl="0" indent="-201613" algn="l" rtl="0">
              <a:lnSpc>
                <a:spcPct val="100000"/>
              </a:lnSpc>
              <a:spcBef>
                <a:spcPts val="30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341313" marR="0" lvl="0" indent="-201613" algn="l" rtl="0">
              <a:lnSpc>
                <a:spcPct val="100000"/>
              </a:lnSpc>
              <a:spcBef>
                <a:spcPts val="30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p:txBody>
      </p:sp>
      <p:sp>
        <p:nvSpPr>
          <p:cNvPr id="523" name="Google Shape;523;p29"/>
          <p:cNvSpPr txBox="1"/>
          <p:nvPr/>
        </p:nvSpPr>
        <p:spPr>
          <a:xfrm>
            <a:off x="2979738" y="158750"/>
            <a:ext cx="6097587" cy="68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14042"/>
              </a:buClr>
              <a:buSzPts val="3200"/>
              <a:buFont typeface="Arial"/>
              <a:buNone/>
            </a:pPr>
            <a:r>
              <a:rPr lang="en-US" sz="3200" b="1" i="0" u="none" strike="noStrike" cap="none">
                <a:solidFill>
                  <a:srgbClr val="414042"/>
                </a:solidFill>
                <a:latin typeface="Arial"/>
                <a:ea typeface="Arial"/>
                <a:cs typeface="Arial"/>
                <a:sym typeface="Arial"/>
              </a:rPr>
              <a:t>Action Plan</a:t>
            </a:r>
            <a:endParaRPr sz="1400" b="1" i="0" u="none" strike="noStrike" cap="none">
              <a:solidFill>
                <a:srgbClr val="000000"/>
              </a:solidFill>
              <a:latin typeface="Arial"/>
              <a:ea typeface="Arial"/>
              <a:cs typeface="Arial"/>
              <a:sym typeface="Arial"/>
            </a:endParaRPr>
          </a:p>
        </p:txBody>
      </p:sp>
      <p:pic>
        <p:nvPicPr>
          <p:cNvPr id="524" name="Google Shape;524;p29"/>
          <p:cNvPicPr preferRelativeResize="0"/>
          <p:nvPr/>
        </p:nvPicPr>
        <p:blipFill rotWithShape="1">
          <a:blip r:embed="rId3">
            <a:alphaModFix/>
          </a:blip>
          <a:srcRect/>
          <a:stretch/>
        </p:blipFill>
        <p:spPr>
          <a:xfrm>
            <a:off x="1621020" y="1090319"/>
            <a:ext cx="1115951" cy="1120994"/>
          </a:xfrm>
          <a:prstGeom prst="rect">
            <a:avLst/>
          </a:prstGeom>
          <a:noFill/>
          <a:ln>
            <a:noFill/>
          </a:ln>
        </p:spPr>
      </p:pic>
      <p:pic>
        <p:nvPicPr>
          <p:cNvPr id="525" name="Google Shape;525;p29"/>
          <p:cNvPicPr preferRelativeResize="0"/>
          <p:nvPr/>
        </p:nvPicPr>
        <p:blipFill rotWithShape="1">
          <a:blip r:embed="rId4">
            <a:alphaModFix/>
          </a:blip>
          <a:srcRect/>
          <a:stretch/>
        </p:blipFill>
        <p:spPr>
          <a:xfrm>
            <a:off x="472875" y="1090300"/>
            <a:ext cx="1115945" cy="1121004"/>
          </a:xfrm>
          <a:prstGeom prst="rect">
            <a:avLst/>
          </a:prstGeom>
          <a:noFill/>
          <a:ln>
            <a:noFill/>
          </a:ln>
        </p:spPr>
      </p:pic>
      <p:pic>
        <p:nvPicPr>
          <p:cNvPr id="526" name="Google Shape;526;p29"/>
          <p:cNvPicPr preferRelativeResize="0"/>
          <p:nvPr/>
        </p:nvPicPr>
        <p:blipFill rotWithShape="1">
          <a:blip r:embed="rId5">
            <a:alphaModFix/>
          </a:blip>
          <a:srcRect/>
          <a:stretch/>
        </p:blipFill>
        <p:spPr>
          <a:xfrm>
            <a:off x="1621030" y="2234747"/>
            <a:ext cx="1115945" cy="1110846"/>
          </a:xfrm>
          <a:prstGeom prst="rect">
            <a:avLst/>
          </a:prstGeom>
          <a:noFill/>
          <a:ln>
            <a:noFill/>
          </a:ln>
        </p:spPr>
      </p:pic>
      <p:pic>
        <p:nvPicPr>
          <p:cNvPr id="527" name="Google Shape;527;p29"/>
          <p:cNvPicPr preferRelativeResize="0"/>
          <p:nvPr/>
        </p:nvPicPr>
        <p:blipFill rotWithShape="1">
          <a:blip r:embed="rId6">
            <a:alphaModFix/>
          </a:blip>
          <a:srcRect/>
          <a:stretch/>
        </p:blipFill>
        <p:spPr>
          <a:xfrm>
            <a:off x="472882" y="2234747"/>
            <a:ext cx="1115945" cy="1110879"/>
          </a:xfrm>
          <a:prstGeom prst="rect">
            <a:avLst/>
          </a:prstGeom>
          <a:noFill/>
          <a:ln>
            <a:noFill/>
          </a:ln>
        </p:spPr>
      </p:pic>
      <p:cxnSp>
        <p:nvCxnSpPr>
          <p:cNvPr id="528" name="Google Shape;528;p29"/>
          <p:cNvCxnSpPr/>
          <p:nvPr/>
        </p:nvCxnSpPr>
        <p:spPr>
          <a:xfrm>
            <a:off x="1109740" y="1854595"/>
            <a:ext cx="964500" cy="0"/>
          </a:xfrm>
          <a:prstGeom prst="straightConnector1">
            <a:avLst/>
          </a:prstGeom>
          <a:noFill/>
          <a:ln w="38100" cap="flat" cmpd="sng">
            <a:solidFill>
              <a:srgbClr val="1F497D"/>
            </a:solidFill>
            <a:prstDash val="solid"/>
            <a:round/>
            <a:headEnd type="triangle" w="med" len="med"/>
            <a:tailEnd type="triangle" w="med" len="med"/>
          </a:ln>
          <a:effectLst>
            <a:outerShdw blurRad="40000" dist="20000" dir="5400000" rotWithShape="0">
              <a:srgbClr val="808080">
                <a:alpha val="37647"/>
              </a:srgbClr>
            </a:outerShdw>
          </a:effectLst>
        </p:spPr>
      </p:cxnSp>
      <p:cxnSp>
        <p:nvCxnSpPr>
          <p:cNvPr id="529" name="Google Shape;529;p29"/>
          <p:cNvCxnSpPr/>
          <p:nvPr/>
        </p:nvCxnSpPr>
        <p:spPr>
          <a:xfrm>
            <a:off x="1109726" y="2613484"/>
            <a:ext cx="964500" cy="0"/>
          </a:xfrm>
          <a:prstGeom prst="straightConnector1">
            <a:avLst/>
          </a:prstGeom>
          <a:noFill/>
          <a:ln w="38100" cap="flat" cmpd="sng">
            <a:solidFill>
              <a:srgbClr val="1F497D"/>
            </a:solidFill>
            <a:prstDash val="solid"/>
            <a:round/>
            <a:headEnd type="triangle" w="med" len="med"/>
            <a:tailEnd type="triangle" w="med" len="med"/>
          </a:ln>
          <a:effectLst>
            <a:outerShdw blurRad="40000" dist="20000" dir="5400000" rotWithShape="0">
              <a:srgbClr val="808080">
                <a:alpha val="37647"/>
              </a:srgbClr>
            </a:outerShdw>
          </a:effec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0"/>
          <p:cNvSpPr txBox="1">
            <a:spLocks noGrp="1"/>
          </p:cNvSpPr>
          <p:nvPr>
            <p:ph type="ctrTitle"/>
          </p:nvPr>
        </p:nvSpPr>
        <p:spPr>
          <a:xfrm>
            <a:off x="136525" y="2074863"/>
            <a:ext cx="3657600" cy="2170112"/>
          </a:xfrm>
          <a:prstGeom prst="rect">
            <a:avLst/>
          </a:prstGeom>
          <a:noFill/>
          <a:ln>
            <a:noFill/>
          </a:ln>
        </p:spPr>
        <p:txBody>
          <a:bodyPr spcFirstLastPara="1" wrap="square" lIns="91400" tIns="45700" rIns="91400" bIns="45700" anchor="t" anchorCtr="0">
            <a:noAutofit/>
          </a:bodyPr>
          <a:lstStyle/>
          <a:p>
            <a:pPr marL="0" lvl="0" indent="0" algn="ctr" rtl="0">
              <a:lnSpc>
                <a:spcPct val="100000"/>
              </a:lnSpc>
              <a:spcBef>
                <a:spcPts val="0"/>
              </a:spcBef>
              <a:spcAft>
                <a:spcPts val="0"/>
              </a:spcAft>
              <a:buSzPts val="1400"/>
              <a:buNone/>
            </a:pPr>
            <a:r>
              <a:rPr lang="en-US" sz="3200"/>
              <a:t>Section 2:</a:t>
            </a:r>
            <a:br>
              <a:rPr lang="en-US"/>
            </a:br>
            <a:r>
              <a:rPr lang="en-US" sz="3200"/>
              <a:t>Partnering for Better Problem Solving</a:t>
            </a:r>
            <a:endParaRPr/>
          </a:p>
        </p:txBody>
      </p:sp>
      <p:sp>
        <p:nvSpPr>
          <p:cNvPr id="535" name="Google Shape;535;p30"/>
          <p:cNvSpPr txBox="1">
            <a:spLocks noGrp="1"/>
          </p:cNvSpPr>
          <p:nvPr>
            <p:ph type="subTitle" idx="1"/>
          </p:nvPr>
        </p:nvSpPr>
        <p:spPr>
          <a:xfrm>
            <a:off x="3962400" y="1703459"/>
            <a:ext cx="5029200" cy="1752600"/>
          </a:xfrm>
          <a:prstGeom prst="rect">
            <a:avLst/>
          </a:prstGeom>
          <a:noFill/>
          <a:ln>
            <a:noFill/>
          </a:ln>
        </p:spPr>
        <p:txBody>
          <a:bodyPr spcFirstLastPara="1" wrap="square" lIns="91400" tIns="45700" rIns="91400" bIns="45700" anchor="t" anchorCtr="0">
            <a:noAutofit/>
          </a:bodyPr>
          <a:lstStyle/>
          <a:p>
            <a:pPr marL="457189" lvl="0" indent="-457189" algn="l" rtl="0">
              <a:lnSpc>
                <a:spcPct val="100000"/>
              </a:lnSpc>
              <a:spcBef>
                <a:spcPts val="0"/>
              </a:spcBef>
              <a:spcAft>
                <a:spcPts val="0"/>
              </a:spcAft>
              <a:buClr>
                <a:srgbClr val="414042"/>
              </a:buClr>
              <a:buSzPts val="2800"/>
              <a:buChar char="•"/>
            </a:pPr>
            <a:r>
              <a:rPr lang="en-US"/>
              <a:t>End of Section 2</a:t>
            </a:r>
            <a:endParaRPr/>
          </a:p>
          <a:p>
            <a:pPr marL="0" lvl="0" indent="0" algn="l" rtl="0">
              <a:lnSpc>
                <a:spcPct val="100000"/>
              </a:lnSpc>
              <a:spcBef>
                <a:spcPts val="1800"/>
              </a:spcBef>
              <a:spcAft>
                <a:spcPts val="0"/>
              </a:spcAft>
              <a:buClr>
                <a:srgbClr val="414042"/>
              </a:buClr>
              <a:buSzPts val="2800"/>
              <a:buFont typeface="Arial"/>
              <a:buNone/>
            </a:pPr>
            <a:endParaRPr/>
          </a:p>
          <a:p>
            <a:pPr marL="0" lvl="0" indent="0" algn="l" rtl="0">
              <a:lnSpc>
                <a:spcPct val="100000"/>
              </a:lnSpc>
              <a:spcBef>
                <a:spcPts val="1800"/>
              </a:spcBef>
              <a:spcAft>
                <a:spcPts val="0"/>
              </a:spcAft>
              <a:buClr>
                <a:srgbClr val="414042"/>
              </a:buClr>
              <a:buSzPts val="2800"/>
              <a:buFont typeface="Arial"/>
              <a:buNone/>
            </a:pPr>
            <a:r>
              <a:rPr lang="en-US"/>
              <a:t>Next:</a:t>
            </a:r>
            <a:endParaRPr/>
          </a:p>
          <a:p>
            <a:pPr marL="457189" lvl="0" indent="-457189" algn="l" rtl="0">
              <a:lnSpc>
                <a:spcPct val="100000"/>
              </a:lnSpc>
              <a:spcBef>
                <a:spcPts val="1800"/>
              </a:spcBef>
              <a:spcAft>
                <a:spcPts val="0"/>
              </a:spcAft>
              <a:buClr>
                <a:srgbClr val="414042"/>
              </a:buClr>
              <a:buSzPts val="2800"/>
              <a:buChar char="•"/>
            </a:pPr>
            <a:r>
              <a:rPr lang="en-US"/>
              <a:t>Flexing to Solve Problems</a:t>
            </a:r>
            <a:endParaRPr/>
          </a:p>
        </p:txBody>
      </p:sp>
      <p:pic>
        <p:nvPicPr>
          <p:cNvPr id="536" name="Google Shape;536;p30"/>
          <p:cNvPicPr preferRelativeResize="0"/>
          <p:nvPr/>
        </p:nvPicPr>
        <p:blipFill rotWithShape="1">
          <a:blip r:embed="rId3">
            <a:alphaModFix/>
          </a:blip>
          <a:srcRect l="23217" t="6235" r="22081" b="8569"/>
          <a:stretch/>
        </p:blipFill>
        <p:spPr>
          <a:xfrm>
            <a:off x="741492" y="1828802"/>
            <a:ext cx="587439" cy="624395"/>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
          <p:cNvSpPr txBox="1">
            <a:spLocks noGrp="1"/>
          </p:cNvSpPr>
          <p:nvPr>
            <p:ph type="ctrTitle"/>
          </p:nvPr>
        </p:nvSpPr>
        <p:spPr>
          <a:xfrm>
            <a:off x="136525" y="1939925"/>
            <a:ext cx="3657600" cy="2305050"/>
          </a:xfrm>
          <a:prstGeom prst="rect">
            <a:avLst/>
          </a:prstGeom>
          <a:noFill/>
          <a:ln>
            <a:noFill/>
          </a:ln>
        </p:spPr>
        <p:txBody>
          <a:bodyPr spcFirstLastPara="1" wrap="square" lIns="91400" tIns="45700" rIns="91400" bIns="45700" anchor="t" anchorCtr="0">
            <a:noAutofit/>
          </a:bodyPr>
          <a:lstStyle/>
          <a:p>
            <a:pPr marL="0" lvl="0" indent="0" algn="ctr" rtl="0">
              <a:lnSpc>
                <a:spcPct val="100000"/>
              </a:lnSpc>
              <a:spcBef>
                <a:spcPts val="0"/>
              </a:spcBef>
              <a:spcAft>
                <a:spcPts val="0"/>
              </a:spcAft>
              <a:buSzPts val="1400"/>
              <a:buNone/>
            </a:pPr>
            <a:r>
              <a:rPr lang="en-US" sz="3200"/>
              <a:t>Section 1:</a:t>
            </a:r>
            <a:br>
              <a:rPr lang="en-US" sz="3200"/>
            </a:br>
            <a:r>
              <a:rPr lang="en-US" sz="3200"/>
              <a:t>Whole Brain</a:t>
            </a:r>
            <a:r>
              <a:rPr lang="en-US" sz="3200" baseline="30000"/>
              <a:t>®</a:t>
            </a:r>
            <a:r>
              <a:rPr lang="en-US" sz="3200"/>
              <a:t> Problem Solving</a:t>
            </a:r>
            <a:endParaRPr/>
          </a:p>
        </p:txBody>
      </p:sp>
      <p:sp>
        <p:nvSpPr>
          <p:cNvPr id="313" name="Google Shape;313;p4"/>
          <p:cNvSpPr txBox="1">
            <a:spLocks noGrp="1"/>
          </p:cNvSpPr>
          <p:nvPr>
            <p:ph type="subTitle" idx="1"/>
          </p:nvPr>
        </p:nvSpPr>
        <p:spPr>
          <a:xfrm>
            <a:off x="3962400" y="1608138"/>
            <a:ext cx="5029200" cy="1847850"/>
          </a:xfrm>
          <a:prstGeom prst="rect">
            <a:avLst/>
          </a:prstGeom>
          <a:noFill/>
          <a:ln>
            <a:noFill/>
          </a:ln>
        </p:spPr>
        <p:txBody>
          <a:bodyPr spcFirstLastPara="1" wrap="square" lIns="91400" tIns="45700" rIns="91400" bIns="45700" anchor="t" anchorCtr="0">
            <a:noAutofit/>
          </a:bodyPr>
          <a:lstStyle/>
          <a:p>
            <a:pPr marL="455613" lvl="0" indent="-455613" algn="l" rtl="0">
              <a:lnSpc>
                <a:spcPct val="100000"/>
              </a:lnSpc>
              <a:spcBef>
                <a:spcPts val="0"/>
              </a:spcBef>
              <a:spcAft>
                <a:spcPts val="0"/>
              </a:spcAft>
              <a:buClr>
                <a:srgbClr val="414042"/>
              </a:buClr>
              <a:buSzPts val="2800"/>
              <a:buChar char="•"/>
            </a:pPr>
            <a:r>
              <a:rPr lang="en-US"/>
              <a:t>Problem Solving Methods</a:t>
            </a:r>
            <a:endParaRPr/>
          </a:p>
          <a:p>
            <a:pPr marL="455613" lvl="0" indent="-455613" algn="l" rtl="0">
              <a:lnSpc>
                <a:spcPct val="100000"/>
              </a:lnSpc>
              <a:spcBef>
                <a:spcPts val="1800"/>
              </a:spcBef>
              <a:spcAft>
                <a:spcPts val="0"/>
              </a:spcAft>
              <a:buClr>
                <a:srgbClr val="414042"/>
              </a:buClr>
              <a:buSzPts val="2800"/>
              <a:buChar char="•"/>
            </a:pPr>
            <a:r>
              <a:rPr lang="en-US"/>
              <a:t>“Survival”</a:t>
            </a:r>
            <a:endParaRPr/>
          </a:p>
          <a:p>
            <a:pPr marL="455613" lvl="0" indent="-455613" algn="l" rtl="0">
              <a:lnSpc>
                <a:spcPct val="100000"/>
              </a:lnSpc>
              <a:spcBef>
                <a:spcPts val="1800"/>
              </a:spcBef>
              <a:spcAft>
                <a:spcPts val="0"/>
              </a:spcAft>
              <a:buClr>
                <a:srgbClr val="414042"/>
              </a:buClr>
              <a:buSzPts val="2800"/>
              <a:buChar char="•"/>
            </a:pPr>
            <a:r>
              <a:rPr lang="en-US"/>
              <a:t>The Whole Brain</a:t>
            </a:r>
            <a:r>
              <a:rPr lang="en-US" baseline="30000"/>
              <a:t>®</a:t>
            </a:r>
            <a:r>
              <a:rPr lang="en-US"/>
              <a:t> Model</a:t>
            </a:r>
            <a:endParaRPr/>
          </a:p>
          <a:p>
            <a:pPr marL="455613" lvl="4" indent="-455613" algn="l" rtl="0">
              <a:lnSpc>
                <a:spcPct val="100000"/>
              </a:lnSpc>
              <a:spcBef>
                <a:spcPts val="1800"/>
              </a:spcBef>
              <a:spcAft>
                <a:spcPts val="0"/>
              </a:spcAft>
              <a:buClr>
                <a:srgbClr val="414042"/>
              </a:buClr>
              <a:buSzPts val="2800"/>
              <a:buChar char="•"/>
            </a:pPr>
            <a:r>
              <a:rPr lang="en-US" sz="2800">
                <a:solidFill>
                  <a:srgbClr val="414042"/>
                </a:solidFill>
              </a:rPr>
              <a:t>The Whole Brain</a:t>
            </a:r>
            <a:r>
              <a:rPr lang="en-US" sz="2800" baseline="30000">
                <a:solidFill>
                  <a:srgbClr val="414042"/>
                </a:solidFill>
              </a:rPr>
              <a:t>®</a:t>
            </a:r>
            <a:r>
              <a:rPr lang="en-US" sz="2800">
                <a:solidFill>
                  <a:srgbClr val="414042"/>
                </a:solidFill>
              </a:rPr>
              <a:t> at Work</a:t>
            </a:r>
            <a:endParaRPr/>
          </a:p>
          <a:p>
            <a:pPr marL="455613" lvl="0" indent="-455613" algn="l" rtl="0">
              <a:lnSpc>
                <a:spcPct val="100000"/>
              </a:lnSpc>
              <a:spcBef>
                <a:spcPts val="1800"/>
              </a:spcBef>
              <a:spcAft>
                <a:spcPts val="0"/>
              </a:spcAft>
              <a:buClr>
                <a:srgbClr val="414042"/>
              </a:buClr>
              <a:buSzPts val="2800"/>
              <a:buChar char="•"/>
            </a:pPr>
            <a:r>
              <a:rPr lang="en-US"/>
              <a:t>Action Plan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1"/>
          <p:cNvSpPr txBox="1">
            <a:spLocks noGrp="1"/>
          </p:cNvSpPr>
          <p:nvPr>
            <p:ph type="ctrTitle"/>
          </p:nvPr>
        </p:nvSpPr>
        <p:spPr>
          <a:xfrm>
            <a:off x="136525" y="2074863"/>
            <a:ext cx="3657600" cy="2170112"/>
          </a:xfrm>
          <a:prstGeom prst="rect">
            <a:avLst/>
          </a:prstGeom>
          <a:noFill/>
          <a:ln>
            <a:noFill/>
          </a:ln>
        </p:spPr>
        <p:txBody>
          <a:bodyPr spcFirstLastPara="1" wrap="square" lIns="91400" tIns="45700" rIns="91400" bIns="45700" anchor="t" anchorCtr="0">
            <a:noAutofit/>
          </a:bodyPr>
          <a:lstStyle/>
          <a:p>
            <a:pPr marL="0" lvl="0" indent="0" algn="ctr" rtl="0">
              <a:lnSpc>
                <a:spcPct val="100000"/>
              </a:lnSpc>
              <a:spcBef>
                <a:spcPts val="0"/>
              </a:spcBef>
              <a:spcAft>
                <a:spcPts val="0"/>
              </a:spcAft>
              <a:buSzPts val="1400"/>
              <a:buNone/>
            </a:pPr>
            <a:r>
              <a:rPr lang="en-US" sz="3200"/>
              <a:t>Section 3:</a:t>
            </a:r>
            <a:br>
              <a:rPr lang="en-US" sz="3200"/>
            </a:br>
            <a:r>
              <a:rPr lang="en-US" sz="3200"/>
              <a:t>Flexing to Solve Problems</a:t>
            </a:r>
            <a:br>
              <a:rPr lang="en-US"/>
            </a:br>
            <a:endParaRPr sz="3200"/>
          </a:p>
        </p:txBody>
      </p:sp>
      <p:sp>
        <p:nvSpPr>
          <p:cNvPr id="542" name="Google Shape;542;p31"/>
          <p:cNvSpPr txBox="1">
            <a:spLocks noGrp="1"/>
          </p:cNvSpPr>
          <p:nvPr>
            <p:ph type="subTitle" idx="1"/>
          </p:nvPr>
        </p:nvSpPr>
        <p:spPr>
          <a:xfrm>
            <a:off x="3962400" y="1608138"/>
            <a:ext cx="5029200" cy="1847850"/>
          </a:xfrm>
          <a:prstGeom prst="rect">
            <a:avLst/>
          </a:prstGeom>
          <a:noFill/>
          <a:ln>
            <a:noFill/>
          </a:ln>
        </p:spPr>
        <p:txBody>
          <a:bodyPr spcFirstLastPara="1" wrap="square" lIns="91400" tIns="45700" rIns="91400" bIns="45700" anchor="t" anchorCtr="0">
            <a:noAutofit/>
          </a:bodyPr>
          <a:lstStyle/>
          <a:p>
            <a:pPr marL="455613" lvl="0" indent="-455613" algn="l" rtl="0">
              <a:lnSpc>
                <a:spcPct val="100000"/>
              </a:lnSpc>
              <a:spcBef>
                <a:spcPts val="0"/>
              </a:spcBef>
              <a:spcAft>
                <a:spcPts val="0"/>
              </a:spcAft>
              <a:buClr>
                <a:srgbClr val="414042"/>
              </a:buClr>
              <a:buSzPts val="2800"/>
              <a:buFont typeface="Arial"/>
              <a:buChar char="•"/>
            </a:pPr>
            <a:r>
              <a:rPr lang="en-US">
                <a:latin typeface="Arial"/>
                <a:ea typeface="Arial"/>
                <a:cs typeface="Arial"/>
                <a:sym typeface="Arial"/>
              </a:rPr>
              <a:t>Natural Problem-Solvers</a:t>
            </a:r>
            <a:endParaRPr/>
          </a:p>
          <a:p>
            <a:pPr marL="455613" lvl="0" indent="-455613" algn="l" rtl="0">
              <a:lnSpc>
                <a:spcPct val="100000"/>
              </a:lnSpc>
              <a:spcBef>
                <a:spcPts val="1800"/>
              </a:spcBef>
              <a:spcAft>
                <a:spcPts val="0"/>
              </a:spcAft>
              <a:buClr>
                <a:srgbClr val="414042"/>
              </a:buClr>
              <a:buSzPts val="2800"/>
              <a:buFont typeface="Arial"/>
              <a:buChar char="•"/>
            </a:pPr>
            <a:r>
              <a:rPr lang="en-US">
                <a:latin typeface="Arial"/>
                <a:ea typeface="Arial"/>
                <a:cs typeface="Arial"/>
                <a:sym typeface="Arial"/>
              </a:rPr>
              <a:t>“Think Outside the Box”</a:t>
            </a:r>
            <a:endParaRPr/>
          </a:p>
          <a:p>
            <a:pPr marL="455613" lvl="0" indent="-455613" algn="l" rtl="0">
              <a:lnSpc>
                <a:spcPct val="100000"/>
              </a:lnSpc>
              <a:spcBef>
                <a:spcPts val="1800"/>
              </a:spcBef>
              <a:spcAft>
                <a:spcPts val="0"/>
              </a:spcAft>
              <a:buClr>
                <a:srgbClr val="414042"/>
              </a:buClr>
              <a:buSzPts val="2800"/>
              <a:buFont typeface="Arial"/>
              <a:buChar char="•"/>
            </a:pPr>
            <a:r>
              <a:rPr lang="en-US">
                <a:latin typeface="Arial"/>
                <a:ea typeface="Arial"/>
                <a:cs typeface="Arial"/>
                <a:sym typeface="Arial"/>
              </a:rPr>
              <a:t>Whole Brain</a:t>
            </a:r>
            <a:r>
              <a:rPr lang="en-US" baseline="30000">
                <a:latin typeface="Arial"/>
                <a:ea typeface="Arial"/>
                <a:cs typeface="Arial"/>
                <a:sym typeface="Arial"/>
              </a:rPr>
              <a:t>®</a:t>
            </a:r>
            <a:r>
              <a:rPr lang="en-US">
                <a:latin typeface="Arial"/>
                <a:ea typeface="Arial"/>
                <a:cs typeface="Arial"/>
                <a:sym typeface="Arial"/>
              </a:rPr>
              <a:t> Problem Solving</a:t>
            </a:r>
            <a:endParaRPr/>
          </a:p>
          <a:p>
            <a:pPr marL="455613" lvl="0" indent="-455613" algn="l" rtl="0">
              <a:lnSpc>
                <a:spcPct val="100000"/>
              </a:lnSpc>
              <a:spcBef>
                <a:spcPts val="1800"/>
              </a:spcBef>
              <a:spcAft>
                <a:spcPts val="0"/>
              </a:spcAft>
              <a:buClr>
                <a:srgbClr val="414042"/>
              </a:buClr>
              <a:buSzPts val="2800"/>
              <a:buFont typeface="Arial"/>
              <a:buChar char="•"/>
            </a:pPr>
            <a:r>
              <a:rPr lang="en-US">
                <a:latin typeface="Arial"/>
                <a:ea typeface="Arial"/>
                <a:cs typeface="Arial"/>
                <a:sym typeface="Arial"/>
              </a:rPr>
              <a:t>Using the Whole Brain</a:t>
            </a:r>
            <a:r>
              <a:rPr lang="en-US" baseline="30000">
                <a:latin typeface="Arial"/>
                <a:ea typeface="Arial"/>
                <a:cs typeface="Arial"/>
                <a:sym typeface="Arial"/>
              </a:rPr>
              <a:t>®</a:t>
            </a:r>
            <a:r>
              <a:rPr lang="en-US">
                <a:latin typeface="Arial"/>
                <a:ea typeface="Arial"/>
                <a:cs typeface="Arial"/>
                <a:sym typeface="Arial"/>
              </a:rPr>
              <a:t> Problem Solver</a:t>
            </a:r>
            <a:endParaRPr/>
          </a:p>
          <a:p>
            <a:pPr marL="455613" lvl="0" indent="-455613" algn="l" rtl="0">
              <a:lnSpc>
                <a:spcPct val="100000"/>
              </a:lnSpc>
              <a:spcBef>
                <a:spcPts val="1800"/>
              </a:spcBef>
              <a:spcAft>
                <a:spcPts val="0"/>
              </a:spcAft>
              <a:buClr>
                <a:srgbClr val="414042"/>
              </a:buClr>
              <a:buSzPts val="2800"/>
              <a:buFont typeface="Arial"/>
              <a:buChar char="•"/>
            </a:pPr>
            <a:r>
              <a:rPr lang="en-US">
                <a:latin typeface="Arial"/>
                <a:ea typeface="Arial"/>
                <a:cs typeface="Arial"/>
                <a:sym typeface="Arial"/>
              </a:rPr>
              <a:t>Action Plan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2"/>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Learning Objectives</a:t>
            </a:r>
            <a:endParaRPr/>
          </a:p>
        </p:txBody>
      </p:sp>
      <p:sp>
        <p:nvSpPr>
          <p:cNvPr id="548" name="Google Shape;548;p32"/>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rmAutofit/>
          </a:bodyPr>
          <a:lstStyle/>
          <a:p>
            <a:pPr marL="0" lvl="0" indent="0" algn="l" rtl="0">
              <a:lnSpc>
                <a:spcPct val="100000"/>
              </a:lnSpc>
              <a:spcBef>
                <a:spcPts val="0"/>
              </a:spcBef>
              <a:spcAft>
                <a:spcPts val="0"/>
              </a:spcAft>
              <a:buClr>
                <a:schemeClr val="dk1"/>
              </a:buClr>
              <a:buSzPts val="2400"/>
              <a:buNone/>
            </a:pPr>
            <a:r>
              <a:rPr lang="en-US" sz="2400"/>
              <a:t>At the end of this section, you will be able to:</a:t>
            </a:r>
            <a:endParaRPr/>
          </a:p>
          <a:p>
            <a:pPr marL="0" lvl="0" indent="0" algn="l" rtl="0">
              <a:lnSpc>
                <a:spcPct val="100000"/>
              </a:lnSpc>
              <a:spcBef>
                <a:spcPts val="0"/>
              </a:spcBef>
              <a:spcAft>
                <a:spcPts val="0"/>
              </a:spcAft>
              <a:buClr>
                <a:schemeClr val="dk1"/>
              </a:buClr>
              <a:buSzPts val="2400"/>
              <a:buNone/>
            </a:pPr>
            <a:endParaRPr sz="2400"/>
          </a:p>
          <a:p>
            <a:pPr marL="0" lvl="0" indent="0" algn="l" rtl="0">
              <a:lnSpc>
                <a:spcPct val="100000"/>
              </a:lnSpc>
              <a:spcBef>
                <a:spcPts val="0"/>
              </a:spcBef>
              <a:spcAft>
                <a:spcPts val="0"/>
              </a:spcAft>
              <a:buClr>
                <a:schemeClr val="dk1"/>
              </a:buClr>
              <a:buSzPts val="2400"/>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Identify your tendencies in solving problems.</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Think beyond your own perspective to more effectively solve problems. </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Utilize various techniques to improve your problem solving skills.</a:t>
            </a:r>
            <a:endParaRPr/>
          </a:p>
          <a:p>
            <a:pPr marL="0" lvl="0" indent="0" algn="l" rtl="0">
              <a:lnSpc>
                <a:spcPct val="100000"/>
              </a:lnSpc>
              <a:spcBef>
                <a:spcPts val="0"/>
              </a:spcBef>
              <a:spcAft>
                <a:spcPts val="0"/>
              </a:spcAft>
              <a:buClr>
                <a:schemeClr val="dk1"/>
              </a:buClr>
              <a:buSzPts val="2400"/>
              <a:buNone/>
            </a:pP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3"/>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Natural Problem Solvers</a:t>
            </a:r>
            <a:endParaRPr/>
          </a:p>
        </p:txBody>
      </p:sp>
      <p:pic>
        <p:nvPicPr>
          <p:cNvPr id="555" name="Google Shape;555;p33"/>
          <p:cNvPicPr preferRelativeResize="0"/>
          <p:nvPr/>
        </p:nvPicPr>
        <p:blipFill rotWithShape="1">
          <a:blip r:embed="rId3">
            <a:alphaModFix/>
          </a:blip>
          <a:srcRect/>
          <a:stretch/>
        </p:blipFill>
        <p:spPr>
          <a:xfrm>
            <a:off x="1408113" y="1611313"/>
            <a:ext cx="6111875" cy="3436937"/>
          </a:xfrm>
          <a:prstGeom prst="rect">
            <a:avLst/>
          </a:prstGeom>
          <a:noFill/>
          <a:ln>
            <a:noFill/>
          </a:ln>
        </p:spPr>
      </p:pic>
      <p:pic>
        <p:nvPicPr>
          <p:cNvPr id="556" name="Google Shape;556;p33">
            <a:hlinkClick r:id="rId4"/>
          </p:cNvPr>
          <p:cNvPicPr preferRelativeResize="0"/>
          <p:nvPr/>
        </p:nvPicPr>
        <p:blipFill rotWithShape="1">
          <a:blip r:embed="rId5">
            <a:alphaModFix/>
          </a:blip>
          <a:srcRect/>
          <a:stretch/>
        </p:blipFill>
        <p:spPr>
          <a:xfrm>
            <a:off x="1797050" y="4051300"/>
            <a:ext cx="1246188" cy="1244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4"/>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Connect the Dots</a:t>
            </a:r>
            <a:endParaRPr/>
          </a:p>
        </p:txBody>
      </p:sp>
      <p:grpSp>
        <p:nvGrpSpPr>
          <p:cNvPr id="562" name="Google Shape;562;p34"/>
          <p:cNvGrpSpPr/>
          <p:nvPr/>
        </p:nvGrpSpPr>
        <p:grpSpPr>
          <a:xfrm>
            <a:off x="2924175" y="1836738"/>
            <a:ext cx="3206750" cy="2543175"/>
            <a:chOff x="3105150" y="2001838"/>
            <a:chExt cx="3206750" cy="2544762"/>
          </a:xfrm>
        </p:grpSpPr>
        <p:sp>
          <p:nvSpPr>
            <p:cNvPr id="563" name="Google Shape;563;p34"/>
            <p:cNvSpPr/>
            <p:nvPr/>
          </p:nvSpPr>
          <p:spPr>
            <a:xfrm>
              <a:off x="3105150" y="2001838"/>
              <a:ext cx="363538" cy="331994"/>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64" name="Google Shape;564;p34"/>
            <p:cNvSpPr/>
            <p:nvPr/>
          </p:nvSpPr>
          <p:spPr>
            <a:xfrm>
              <a:off x="4527550" y="2001838"/>
              <a:ext cx="361950" cy="331994"/>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65" name="Google Shape;565;p34"/>
            <p:cNvSpPr/>
            <p:nvPr/>
          </p:nvSpPr>
          <p:spPr>
            <a:xfrm>
              <a:off x="5948363" y="2001838"/>
              <a:ext cx="363537" cy="331994"/>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66" name="Google Shape;566;p34"/>
            <p:cNvSpPr/>
            <p:nvPr/>
          </p:nvSpPr>
          <p:spPr>
            <a:xfrm>
              <a:off x="3105150" y="3109015"/>
              <a:ext cx="363538" cy="330406"/>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67" name="Google Shape;567;p34"/>
            <p:cNvSpPr/>
            <p:nvPr/>
          </p:nvSpPr>
          <p:spPr>
            <a:xfrm>
              <a:off x="4527550" y="3109015"/>
              <a:ext cx="361950" cy="330406"/>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68" name="Google Shape;568;p34"/>
            <p:cNvSpPr/>
            <p:nvPr/>
          </p:nvSpPr>
          <p:spPr>
            <a:xfrm>
              <a:off x="5948363" y="3109015"/>
              <a:ext cx="363537" cy="330406"/>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69" name="Google Shape;569;p34"/>
            <p:cNvSpPr/>
            <p:nvPr/>
          </p:nvSpPr>
          <p:spPr>
            <a:xfrm>
              <a:off x="3105150" y="4214605"/>
              <a:ext cx="363538" cy="331995"/>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70" name="Google Shape;570;p34"/>
            <p:cNvSpPr/>
            <p:nvPr/>
          </p:nvSpPr>
          <p:spPr>
            <a:xfrm>
              <a:off x="4527550" y="4214605"/>
              <a:ext cx="361950" cy="331995"/>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71" name="Google Shape;571;p34"/>
            <p:cNvSpPr/>
            <p:nvPr/>
          </p:nvSpPr>
          <p:spPr>
            <a:xfrm>
              <a:off x="5948363" y="4214605"/>
              <a:ext cx="363537" cy="331995"/>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grpSp>
      <p:sp>
        <p:nvSpPr>
          <p:cNvPr id="572" name="Google Shape;572;p34"/>
          <p:cNvSpPr/>
          <p:nvPr/>
        </p:nvSpPr>
        <p:spPr>
          <a:xfrm>
            <a:off x="2052638" y="4978400"/>
            <a:ext cx="4949825" cy="919163"/>
          </a:xfrm>
          <a:prstGeom prst="roundRect">
            <a:avLst>
              <a:gd name="adj" fmla="val 16667"/>
            </a:avLst>
          </a:prstGeom>
          <a:solidFill>
            <a:schemeClr val="lt1"/>
          </a:solidFill>
          <a:ln w="28575" cap="flat" cmpd="sng">
            <a:solidFill>
              <a:srgbClr val="EF374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Connect all 9 dots by drawing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4 straight consecutive lines.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5"/>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Connect the Dots</a:t>
            </a:r>
            <a:endParaRPr/>
          </a:p>
        </p:txBody>
      </p:sp>
      <p:cxnSp>
        <p:nvCxnSpPr>
          <p:cNvPr id="578" name="Google Shape;578;p35"/>
          <p:cNvCxnSpPr/>
          <p:nvPr/>
        </p:nvCxnSpPr>
        <p:spPr>
          <a:xfrm rot="10800000">
            <a:off x="3105150" y="2000250"/>
            <a:ext cx="2970213" cy="2328863"/>
          </a:xfrm>
          <a:prstGeom prst="straightConnector1">
            <a:avLst/>
          </a:prstGeom>
          <a:noFill/>
          <a:ln w="57150" cap="flat" cmpd="sng">
            <a:solidFill>
              <a:srgbClr val="63C084"/>
            </a:solidFill>
            <a:prstDash val="solid"/>
            <a:round/>
            <a:headEnd type="none" w="sm" len="sm"/>
            <a:tailEnd type="none" w="sm" len="sm"/>
          </a:ln>
        </p:spPr>
      </p:cxnSp>
      <p:cxnSp>
        <p:nvCxnSpPr>
          <p:cNvPr id="579" name="Google Shape;579;p35"/>
          <p:cNvCxnSpPr/>
          <p:nvPr/>
        </p:nvCxnSpPr>
        <p:spPr>
          <a:xfrm rot="10800000">
            <a:off x="3105150" y="2000250"/>
            <a:ext cx="4152900" cy="0"/>
          </a:xfrm>
          <a:prstGeom prst="straightConnector1">
            <a:avLst/>
          </a:prstGeom>
          <a:noFill/>
          <a:ln w="57150" cap="flat" cmpd="sng">
            <a:solidFill>
              <a:srgbClr val="63C084"/>
            </a:solidFill>
            <a:prstDash val="solid"/>
            <a:round/>
            <a:headEnd type="none" w="sm" len="sm"/>
            <a:tailEnd type="none" w="sm" len="sm"/>
          </a:ln>
        </p:spPr>
      </p:cxnSp>
      <p:cxnSp>
        <p:nvCxnSpPr>
          <p:cNvPr id="580" name="Google Shape;580;p35"/>
          <p:cNvCxnSpPr/>
          <p:nvPr/>
        </p:nvCxnSpPr>
        <p:spPr>
          <a:xfrm flipH="1">
            <a:off x="3105150" y="1995488"/>
            <a:ext cx="4152900" cy="3386137"/>
          </a:xfrm>
          <a:prstGeom prst="straightConnector1">
            <a:avLst/>
          </a:prstGeom>
          <a:noFill/>
          <a:ln w="57150" cap="flat" cmpd="sng">
            <a:solidFill>
              <a:srgbClr val="63C084"/>
            </a:solidFill>
            <a:prstDash val="solid"/>
            <a:round/>
            <a:headEnd type="none" w="sm" len="sm"/>
            <a:tailEnd type="none" w="sm" len="sm"/>
          </a:ln>
        </p:spPr>
      </p:cxnSp>
      <p:cxnSp>
        <p:nvCxnSpPr>
          <p:cNvPr id="581" name="Google Shape;581;p35"/>
          <p:cNvCxnSpPr/>
          <p:nvPr/>
        </p:nvCxnSpPr>
        <p:spPr>
          <a:xfrm flipH="1">
            <a:off x="3105150" y="1995488"/>
            <a:ext cx="57150" cy="3386137"/>
          </a:xfrm>
          <a:prstGeom prst="straightConnector1">
            <a:avLst/>
          </a:prstGeom>
          <a:noFill/>
          <a:ln w="57150" cap="flat" cmpd="sng">
            <a:solidFill>
              <a:srgbClr val="63C084"/>
            </a:solidFill>
            <a:prstDash val="solid"/>
            <a:round/>
            <a:headEnd type="none" w="sm" len="sm"/>
            <a:tailEnd type="none" w="sm" len="sm"/>
          </a:ln>
        </p:spPr>
      </p:cxnSp>
      <p:grpSp>
        <p:nvGrpSpPr>
          <p:cNvPr id="582" name="Google Shape;582;p35"/>
          <p:cNvGrpSpPr/>
          <p:nvPr/>
        </p:nvGrpSpPr>
        <p:grpSpPr>
          <a:xfrm>
            <a:off x="2924175" y="1836738"/>
            <a:ext cx="3206750" cy="2543175"/>
            <a:chOff x="3105150" y="2001838"/>
            <a:chExt cx="3206750" cy="2544762"/>
          </a:xfrm>
        </p:grpSpPr>
        <p:sp>
          <p:nvSpPr>
            <p:cNvPr id="583" name="Google Shape;583;p35"/>
            <p:cNvSpPr/>
            <p:nvPr/>
          </p:nvSpPr>
          <p:spPr>
            <a:xfrm>
              <a:off x="3105150" y="2001838"/>
              <a:ext cx="363538" cy="331994"/>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84" name="Google Shape;584;p35"/>
            <p:cNvSpPr/>
            <p:nvPr/>
          </p:nvSpPr>
          <p:spPr>
            <a:xfrm>
              <a:off x="4527550" y="2001838"/>
              <a:ext cx="361950" cy="331994"/>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85" name="Google Shape;585;p35"/>
            <p:cNvSpPr/>
            <p:nvPr/>
          </p:nvSpPr>
          <p:spPr>
            <a:xfrm>
              <a:off x="5948363" y="2001838"/>
              <a:ext cx="363537" cy="331994"/>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86" name="Google Shape;586;p35"/>
            <p:cNvSpPr/>
            <p:nvPr/>
          </p:nvSpPr>
          <p:spPr>
            <a:xfrm>
              <a:off x="3105150" y="3109015"/>
              <a:ext cx="363538" cy="330406"/>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87" name="Google Shape;587;p35"/>
            <p:cNvSpPr/>
            <p:nvPr/>
          </p:nvSpPr>
          <p:spPr>
            <a:xfrm>
              <a:off x="4527550" y="3109015"/>
              <a:ext cx="361950" cy="330406"/>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88" name="Google Shape;588;p35"/>
            <p:cNvSpPr/>
            <p:nvPr/>
          </p:nvSpPr>
          <p:spPr>
            <a:xfrm>
              <a:off x="5948363" y="3109015"/>
              <a:ext cx="363537" cy="330406"/>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89" name="Google Shape;589;p35"/>
            <p:cNvSpPr/>
            <p:nvPr/>
          </p:nvSpPr>
          <p:spPr>
            <a:xfrm>
              <a:off x="3105150" y="4214605"/>
              <a:ext cx="363538" cy="331995"/>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90" name="Google Shape;590;p35"/>
            <p:cNvSpPr/>
            <p:nvPr/>
          </p:nvSpPr>
          <p:spPr>
            <a:xfrm>
              <a:off x="4527550" y="4214605"/>
              <a:ext cx="361950" cy="331995"/>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591" name="Google Shape;591;p35"/>
            <p:cNvSpPr/>
            <p:nvPr/>
          </p:nvSpPr>
          <p:spPr>
            <a:xfrm>
              <a:off x="5948363" y="4214605"/>
              <a:ext cx="363537" cy="331995"/>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8"/>
                                        </p:tgtEl>
                                        <p:attrNameLst>
                                          <p:attrName>style.visibility</p:attrName>
                                        </p:attrNameLst>
                                      </p:cBhvr>
                                      <p:to>
                                        <p:strVal val="visible"/>
                                      </p:to>
                                    </p:set>
                                    <p:animEffect transition="in" filter="fade">
                                      <p:cBhvr>
                                        <p:cTn id="7" dur="500"/>
                                        <p:tgtEl>
                                          <p:spTgt spid="57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9"/>
                                        </p:tgtEl>
                                        <p:attrNameLst>
                                          <p:attrName>style.visibility</p:attrName>
                                        </p:attrNameLst>
                                      </p:cBhvr>
                                      <p:to>
                                        <p:strVal val="visible"/>
                                      </p:to>
                                    </p:set>
                                    <p:animEffect transition="in" filter="fade">
                                      <p:cBhvr>
                                        <p:cTn id="11" dur="500"/>
                                        <p:tgtEl>
                                          <p:spTgt spid="57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80"/>
                                        </p:tgtEl>
                                        <p:attrNameLst>
                                          <p:attrName>style.visibility</p:attrName>
                                        </p:attrNameLst>
                                      </p:cBhvr>
                                      <p:to>
                                        <p:strVal val="visible"/>
                                      </p:to>
                                    </p:set>
                                    <p:animEffect transition="in" filter="fade">
                                      <p:cBhvr>
                                        <p:cTn id="15" dur="500"/>
                                        <p:tgtEl>
                                          <p:spTgt spid="58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81"/>
                                        </p:tgtEl>
                                        <p:attrNameLst>
                                          <p:attrName>style.visibility</p:attrName>
                                        </p:attrNameLst>
                                      </p:cBhvr>
                                      <p:to>
                                        <p:strVal val="visible"/>
                                      </p:to>
                                    </p:set>
                                    <p:animEffect transition="in" filter="fade">
                                      <p:cBhvr>
                                        <p:cTn id="19" dur="500"/>
                                        <p:tgtEl>
                                          <p:spTgt spid="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36"/>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“Think Outside the Box”</a:t>
            </a:r>
            <a:endParaRPr/>
          </a:p>
        </p:txBody>
      </p:sp>
      <p:sp>
        <p:nvSpPr>
          <p:cNvPr id="597" name="Google Shape;597;p36"/>
          <p:cNvSpPr/>
          <p:nvPr/>
        </p:nvSpPr>
        <p:spPr>
          <a:xfrm>
            <a:off x="2619375" y="1516063"/>
            <a:ext cx="3816350" cy="3184525"/>
          </a:xfrm>
          <a:prstGeom prst="roundRect">
            <a:avLst>
              <a:gd name="adj" fmla="val 16667"/>
            </a:avLst>
          </a:prstGeom>
          <a:noFill/>
          <a:ln w="57150" cap="flat" cmpd="sng">
            <a:solidFill>
              <a:srgbClr val="EF3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eorgia"/>
              <a:ea typeface="Georgia"/>
              <a:cs typeface="Georgia"/>
              <a:sym typeface="Georgia"/>
            </a:endParaRPr>
          </a:p>
        </p:txBody>
      </p:sp>
      <p:grpSp>
        <p:nvGrpSpPr>
          <p:cNvPr id="598" name="Google Shape;598;p36"/>
          <p:cNvGrpSpPr/>
          <p:nvPr/>
        </p:nvGrpSpPr>
        <p:grpSpPr>
          <a:xfrm>
            <a:off x="3105150" y="1995488"/>
            <a:ext cx="4152900" cy="3386137"/>
            <a:chOff x="3105151" y="1994721"/>
            <a:chExt cx="4152900" cy="3386137"/>
          </a:xfrm>
        </p:grpSpPr>
        <p:cxnSp>
          <p:nvCxnSpPr>
            <p:cNvPr id="599" name="Google Shape;599;p36"/>
            <p:cNvCxnSpPr/>
            <p:nvPr/>
          </p:nvCxnSpPr>
          <p:spPr>
            <a:xfrm rot="10800000">
              <a:off x="3105151" y="1999483"/>
              <a:ext cx="2970213" cy="2328863"/>
            </a:xfrm>
            <a:prstGeom prst="straightConnector1">
              <a:avLst/>
            </a:prstGeom>
            <a:noFill/>
            <a:ln w="57150" cap="flat" cmpd="sng">
              <a:solidFill>
                <a:srgbClr val="63C084"/>
              </a:solidFill>
              <a:prstDash val="solid"/>
              <a:round/>
              <a:headEnd type="none" w="sm" len="sm"/>
              <a:tailEnd type="none" w="sm" len="sm"/>
            </a:ln>
          </p:spPr>
        </p:cxnSp>
        <p:cxnSp>
          <p:nvCxnSpPr>
            <p:cNvPr id="600" name="Google Shape;600;p36"/>
            <p:cNvCxnSpPr/>
            <p:nvPr/>
          </p:nvCxnSpPr>
          <p:spPr>
            <a:xfrm rot="10800000">
              <a:off x="3105151" y="1999483"/>
              <a:ext cx="4152900" cy="0"/>
            </a:xfrm>
            <a:prstGeom prst="straightConnector1">
              <a:avLst/>
            </a:prstGeom>
            <a:noFill/>
            <a:ln w="57150" cap="flat" cmpd="sng">
              <a:solidFill>
                <a:srgbClr val="63C084"/>
              </a:solidFill>
              <a:prstDash val="solid"/>
              <a:round/>
              <a:headEnd type="none" w="sm" len="sm"/>
              <a:tailEnd type="none" w="sm" len="sm"/>
            </a:ln>
          </p:spPr>
        </p:cxnSp>
        <p:cxnSp>
          <p:nvCxnSpPr>
            <p:cNvPr id="601" name="Google Shape;601;p36"/>
            <p:cNvCxnSpPr/>
            <p:nvPr/>
          </p:nvCxnSpPr>
          <p:spPr>
            <a:xfrm flipH="1">
              <a:off x="3105151" y="1994721"/>
              <a:ext cx="4152900" cy="3386137"/>
            </a:xfrm>
            <a:prstGeom prst="straightConnector1">
              <a:avLst/>
            </a:prstGeom>
            <a:noFill/>
            <a:ln w="57150" cap="flat" cmpd="sng">
              <a:solidFill>
                <a:srgbClr val="63C084"/>
              </a:solidFill>
              <a:prstDash val="solid"/>
              <a:round/>
              <a:headEnd type="none" w="sm" len="sm"/>
              <a:tailEnd type="none" w="sm" len="sm"/>
            </a:ln>
          </p:spPr>
        </p:cxnSp>
        <p:cxnSp>
          <p:nvCxnSpPr>
            <p:cNvPr id="602" name="Google Shape;602;p36"/>
            <p:cNvCxnSpPr/>
            <p:nvPr/>
          </p:nvCxnSpPr>
          <p:spPr>
            <a:xfrm flipH="1">
              <a:off x="3105151" y="1994721"/>
              <a:ext cx="57150" cy="3386137"/>
            </a:xfrm>
            <a:prstGeom prst="straightConnector1">
              <a:avLst/>
            </a:prstGeom>
            <a:noFill/>
            <a:ln w="57150" cap="flat" cmpd="sng">
              <a:solidFill>
                <a:srgbClr val="63C084"/>
              </a:solidFill>
              <a:prstDash val="solid"/>
              <a:round/>
              <a:headEnd type="none" w="sm" len="sm"/>
              <a:tailEnd type="none" w="sm" len="sm"/>
            </a:ln>
          </p:spPr>
        </p:cxnSp>
      </p:grpSp>
      <p:grpSp>
        <p:nvGrpSpPr>
          <p:cNvPr id="603" name="Google Shape;603;p36"/>
          <p:cNvGrpSpPr/>
          <p:nvPr/>
        </p:nvGrpSpPr>
        <p:grpSpPr>
          <a:xfrm>
            <a:off x="2924175" y="1836738"/>
            <a:ext cx="3206750" cy="2543175"/>
            <a:chOff x="3105150" y="2001838"/>
            <a:chExt cx="3206750" cy="2544762"/>
          </a:xfrm>
        </p:grpSpPr>
        <p:sp>
          <p:nvSpPr>
            <p:cNvPr id="604" name="Google Shape;604;p36"/>
            <p:cNvSpPr/>
            <p:nvPr/>
          </p:nvSpPr>
          <p:spPr>
            <a:xfrm>
              <a:off x="3105150" y="2001838"/>
              <a:ext cx="363538" cy="331994"/>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05" name="Google Shape;605;p36"/>
            <p:cNvSpPr/>
            <p:nvPr/>
          </p:nvSpPr>
          <p:spPr>
            <a:xfrm>
              <a:off x="4527550" y="2001838"/>
              <a:ext cx="361950" cy="331994"/>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06" name="Google Shape;606;p36"/>
            <p:cNvSpPr/>
            <p:nvPr/>
          </p:nvSpPr>
          <p:spPr>
            <a:xfrm>
              <a:off x="5948363" y="2001838"/>
              <a:ext cx="363537" cy="331994"/>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07" name="Google Shape;607;p36"/>
            <p:cNvSpPr/>
            <p:nvPr/>
          </p:nvSpPr>
          <p:spPr>
            <a:xfrm>
              <a:off x="3105150" y="3109015"/>
              <a:ext cx="363538" cy="330406"/>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08" name="Google Shape;608;p36"/>
            <p:cNvSpPr/>
            <p:nvPr/>
          </p:nvSpPr>
          <p:spPr>
            <a:xfrm>
              <a:off x="4527550" y="3109015"/>
              <a:ext cx="361950" cy="330406"/>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09" name="Google Shape;609;p36"/>
            <p:cNvSpPr/>
            <p:nvPr/>
          </p:nvSpPr>
          <p:spPr>
            <a:xfrm>
              <a:off x="5948363" y="3109015"/>
              <a:ext cx="363537" cy="330406"/>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10" name="Google Shape;610;p36"/>
            <p:cNvSpPr/>
            <p:nvPr/>
          </p:nvSpPr>
          <p:spPr>
            <a:xfrm>
              <a:off x="3105150" y="4214605"/>
              <a:ext cx="363538" cy="331995"/>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11" name="Google Shape;611;p36"/>
            <p:cNvSpPr/>
            <p:nvPr/>
          </p:nvSpPr>
          <p:spPr>
            <a:xfrm>
              <a:off x="4527550" y="4214605"/>
              <a:ext cx="361950" cy="331995"/>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12" name="Google Shape;612;p36"/>
            <p:cNvSpPr/>
            <p:nvPr/>
          </p:nvSpPr>
          <p:spPr>
            <a:xfrm>
              <a:off x="5948363" y="4214605"/>
              <a:ext cx="363537" cy="331995"/>
            </a:xfrm>
            <a:prstGeom prst="ellipse">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37"/>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Optical Illusions</a:t>
            </a:r>
            <a:endParaRPr/>
          </a:p>
        </p:txBody>
      </p:sp>
      <p:pic>
        <p:nvPicPr>
          <p:cNvPr id="618" name="Google Shape;618;p37"/>
          <p:cNvPicPr preferRelativeResize="0"/>
          <p:nvPr/>
        </p:nvPicPr>
        <p:blipFill rotWithShape="1">
          <a:blip r:embed="rId3">
            <a:alphaModFix/>
          </a:blip>
          <a:srcRect/>
          <a:stretch/>
        </p:blipFill>
        <p:spPr>
          <a:xfrm>
            <a:off x="2390775" y="1373188"/>
            <a:ext cx="4041775" cy="4660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38" descr="Pinned Image"/>
          <p:cNvPicPr preferRelativeResize="0"/>
          <p:nvPr/>
        </p:nvPicPr>
        <p:blipFill rotWithShape="1">
          <a:blip r:embed="rId3">
            <a:alphaModFix/>
          </a:blip>
          <a:srcRect l="19658" t="6194" r="10840" b="26282"/>
          <a:stretch/>
        </p:blipFill>
        <p:spPr>
          <a:xfrm>
            <a:off x="4667250" y="309563"/>
            <a:ext cx="4024313" cy="6175375"/>
          </a:xfrm>
          <a:prstGeom prst="rect">
            <a:avLst/>
          </a:prstGeom>
          <a:noFill/>
          <a:ln>
            <a:noFill/>
          </a:ln>
        </p:spPr>
      </p:pic>
      <p:sp>
        <p:nvSpPr>
          <p:cNvPr id="624" name="Google Shape;624;p38"/>
          <p:cNvSpPr/>
          <p:nvPr/>
        </p:nvSpPr>
        <p:spPr>
          <a:xfrm>
            <a:off x="244475" y="2662238"/>
            <a:ext cx="3933825" cy="3046412"/>
          </a:xfrm>
          <a:prstGeom prst="rect">
            <a:avLst/>
          </a:prstGeom>
          <a:noFill/>
          <a:ln>
            <a:noFill/>
          </a:ln>
        </p:spPr>
        <p:txBody>
          <a:bodyPr spcFirstLastPara="1" wrap="square" lIns="91425" tIns="45700" rIns="91425" bIns="45700" anchor="t" anchorCtr="0">
            <a:spAutoFit/>
          </a:bodyPr>
          <a:lstStyle/>
          <a:p>
            <a:pPr marL="0" marR="0" lvl="2" indent="0" algn="l" rtl="0">
              <a:lnSpc>
                <a:spcPct val="100000"/>
              </a:lnSpc>
              <a:spcBef>
                <a:spcPts val="0"/>
              </a:spcBef>
              <a:spcAft>
                <a:spcPts val="0"/>
              </a:spcAft>
              <a:buClr>
                <a:srgbClr val="000000"/>
              </a:buClr>
              <a:buSzPts val="2400"/>
              <a:buFont typeface="Arial"/>
              <a:buNone/>
            </a:pPr>
            <a:r>
              <a:rPr lang="en-US" sz="2400" b="1" i="0" u="none" strike="noStrike" cap="none">
                <a:solidFill>
                  <a:srgbClr val="595959"/>
                </a:solidFill>
                <a:latin typeface="Arial"/>
                <a:ea typeface="Arial"/>
                <a:cs typeface="Arial"/>
                <a:sym typeface="Arial"/>
              </a:rPr>
              <a:t>“First-rate intelligence:</a:t>
            </a:r>
            <a:r>
              <a:rPr lang="en-US" sz="2400" b="0" i="0" u="none" strike="noStrike" cap="none">
                <a:solidFill>
                  <a:srgbClr val="595959"/>
                </a:solidFill>
                <a:latin typeface="Arial"/>
                <a:ea typeface="Arial"/>
                <a:cs typeface="Arial"/>
                <a:sym typeface="Arial"/>
              </a:rPr>
              <a:t> The ability to hold two opposed ideas in the mind at the same time, and still retain the ability to function.” </a:t>
            </a: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2400"/>
              <a:buFont typeface="Arial"/>
              <a:buNone/>
            </a:pPr>
            <a:endParaRPr sz="2400" b="0" i="0" u="none" strike="noStrike" cap="none">
              <a:solidFill>
                <a:srgbClr val="595959"/>
              </a:solidFill>
              <a:latin typeface="Arial"/>
              <a:ea typeface="Arial"/>
              <a:cs typeface="Arial"/>
              <a:sym typeface="Arial"/>
            </a:endParaRPr>
          </a:p>
          <a:p>
            <a:pPr marL="0" marR="0" lvl="2" indent="0" algn="r" rtl="0">
              <a:lnSpc>
                <a:spcPct val="100000"/>
              </a:lnSpc>
              <a:spcBef>
                <a:spcPts val="0"/>
              </a:spcBef>
              <a:spcAft>
                <a:spcPts val="0"/>
              </a:spcAft>
              <a:buClr>
                <a:srgbClr val="000000"/>
              </a:buClr>
              <a:buSzPts val="2400"/>
              <a:buFont typeface="Arial"/>
              <a:buNone/>
            </a:pPr>
            <a:r>
              <a:rPr lang="en-US" sz="2400" b="0" i="0" u="none" strike="noStrike" cap="none">
                <a:solidFill>
                  <a:srgbClr val="595959"/>
                </a:solidFill>
                <a:latin typeface="Arial"/>
                <a:ea typeface="Arial"/>
                <a:cs typeface="Arial"/>
                <a:sym typeface="Arial"/>
              </a:rPr>
              <a:t>F. Scott Fitzgerald </a:t>
            </a:r>
            <a:endParaRPr sz="1400" b="0" i="0" u="none" strike="noStrike" cap="none">
              <a:solidFill>
                <a:srgbClr val="000000"/>
              </a:solidFill>
              <a:latin typeface="Arial"/>
              <a:ea typeface="Arial"/>
              <a:cs typeface="Arial"/>
              <a:sym typeface="Arial"/>
            </a:endParaRPr>
          </a:p>
        </p:txBody>
      </p:sp>
      <p:sp>
        <p:nvSpPr>
          <p:cNvPr id="625" name="Google Shape;625;p38"/>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Optical Illusions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9"/>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solidFill>
                  <a:schemeClr val="dk1"/>
                </a:solidFill>
              </a:rPr>
              <a:t>Whole Brain</a:t>
            </a:r>
            <a:r>
              <a:rPr lang="en-US" baseline="30000">
                <a:solidFill>
                  <a:schemeClr val="dk1"/>
                </a:solidFill>
              </a:rPr>
              <a:t>®</a:t>
            </a:r>
            <a:r>
              <a:rPr lang="en-US">
                <a:solidFill>
                  <a:schemeClr val="dk1"/>
                </a:solidFill>
              </a:rPr>
              <a:t> Problem Solving?</a:t>
            </a:r>
            <a:endParaRPr/>
          </a:p>
        </p:txBody>
      </p:sp>
      <p:pic>
        <p:nvPicPr>
          <p:cNvPr id="632" name="Google Shape;632;p39"/>
          <p:cNvPicPr preferRelativeResize="0"/>
          <p:nvPr/>
        </p:nvPicPr>
        <p:blipFill rotWithShape="1">
          <a:blip r:embed="rId3">
            <a:alphaModFix/>
          </a:blip>
          <a:srcRect/>
          <a:stretch/>
        </p:blipFill>
        <p:spPr>
          <a:xfrm>
            <a:off x="173038" y="819150"/>
            <a:ext cx="8801100" cy="53435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40"/>
          <p:cNvSpPr txBox="1">
            <a:spLocks noGrp="1"/>
          </p:cNvSpPr>
          <p:nvPr>
            <p:ph type="title"/>
          </p:nvPr>
        </p:nvSpPr>
        <p:spPr>
          <a:xfrm>
            <a:off x="457200" y="152400"/>
            <a:ext cx="8229600" cy="84613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t>Situational “Stretch”</a:t>
            </a:r>
            <a:endParaRPr/>
          </a:p>
        </p:txBody>
      </p:sp>
      <p:sp>
        <p:nvSpPr>
          <p:cNvPr id="639" name="Google Shape;639;p40"/>
          <p:cNvSpPr txBox="1"/>
          <p:nvPr/>
        </p:nvSpPr>
        <p:spPr>
          <a:xfrm>
            <a:off x="1411288" y="4826000"/>
            <a:ext cx="6162675" cy="13858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“Life is like a ten speed bicycle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we all have gears that we never use.”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 Charles Schultz</a:t>
            </a:r>
            <a:endParaRPr sz="1400" b="0" i="0" u="none" strike="noStrike" cap="none">
              <a:solidFill>
                <a:srgbClr val="000000"/>
              </a:solidFill>
              <a:latin typeface="Arial"/>
              <a:ea typeface="Arial"/>
              <a:cs typeface="Arial"/>
              <a:sym typeface="Arial"/>
            </a:endParaRPr>
          </a:p>
        </p:txBody>
      </p:sp>
      <p:sp>
        <p:nvSpPr>
          <p:cNvPr id="640" name="Google Shape;640;p40"/>
          <p:cNvSpPr/>
          <p:nvPr/>
        </p:nvSpPr>
        <p:spPr>
          <a:xfrm>
            <a:off x="1558925" y="6577013"/>
            <a:ext cx="6043500" cy="190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414042"/>
                </a:solidFill>
                <a:latin typeface="Arial"/>
                <a:ea typeface="Arial"/>
                <a:cs typeface="Arial"/>
                <a:sym typeface="Arial"/>
              </a:rPr>
              <a:t>The four-color, four-quadrant graphic and Whole Brain</a:t>
            </a:r>
            <a:r>
              <a:rPr lang="en-US" sz="700" b="0" i="0" u="none" strike="noStrike" cap="none" baseline="30000">
                <a:solidFill>
                  <a:srgbClr val="414042"/>
                </a:solidFill>
                <a:latin typeface="Arial"/>
                <a:ea typeface="Arial"/>
                <a:cs typeface="Arial"/>
                <a:sym typeface="Arial"/>
              </a:rPr>
              <a:t>®</a:t>
            </a:r>
            <a:r>
              <a:rPr lang="en-US" sz="700" b="0" i="0" u="none" strike="noStrike" cap="none">
                <a:solidFill>
                  <a:srgbClr val="414042"/>
                </a:solidFill>
                <a:latin typeface="Arial"/>
                <a:ea typeface="Arial"/>
                <a:cs typeface="Arial"/>
                <a:sym typeface="Arial"/>
              </a:rPr>
              <a:t> are registered trademarks of Herrmann Global, LLC. </a:t>
            </a:r>
            <a:endParaRPr sz="700" b="0" i="0" u="none" strike="noStrike" cap="none">
              <a:solidFill>
                <a:srgbClr val="414042"/>
              </a:solidFill>
              <a:latin typeface="Arial"/>
              <a:ea typeface="Arial"/>
              <a:cs typeface="Arial"/>
              <a:sym typeface="Arial"/>
            </a:endParaRPr>
          </a:p>
        </p:txBody>
      </p:sp>
      <p:pic>
        <p:nvPicPr>
          <p:cNvPr id="641" name="Google Shape;641;p40"/>
          <p:cNvPicPr preferRelativeResize="0"/>
          <p:nvPr/>
        </p:nvPicPr>
        <p:blipFill rotWithShape="1">
          <a:blip r:embed="rId3">
            <a:alphaModFix/>
          </a:blip>
          <a:srcRect/>
          <a:stretch/>
        </p:blipFill>
        <p:spPr>
          <a:xfrm>
            <a:off x="4593052" y="1437249"/>
            <a:ext cx="1459729" cy="1466327"/>
          </a:xfrm>
          <a:prstGeom prst="rect">
            <a:avLst/>
          </a:prstGeom>
          <a:noFill/>
          <a:ln>
            <a:noFill/>
          </a:ln>
        </p:spPr>
      </p:pic>
      <p:pic>
        <p:nvPicPr>
          <p:cNvPr id="642" name="Google Shape;642;p40"/>
          <p:cNvPicPr preferRelativeResize="0"/>
          <p:nvPr/>
        </p:nvPicPr>
        <p:blipFill rotWithShape="1">
          <a:blip r:embed="rId4">
            <a:alphaModFix/>
          </a:blip>
          <a:srcRect/>
          <a:stretch/>
        </p:blipFill>
        <p:spPr>
          <a:xfrm>
            <a:off x="3091212" y="1437225"/>
            <a:ext cx="1459721" cy="1466340"/>
          </a:xfrm>
          <a:prstGeom prst="rect">
            <a:avLst/>
          </a:prstGeom>
          <a:noFill/>
          <a:ln>
            <a:noFill/>
          </a:ln>
        </p:spPr>
      </p:pic>
      <p:pic>
        <p:nvPicPr>
          <p:cNvPr id="643" name="Google Shape;643;p40"/>
          <p:cNvPicPr preferRelativeResize="0"/>
          <p:nvPr/>
        </p:nvPicPr>
        <p:blipFill rotWithShape="1">
          <a:blip r:embed="rId5">
            <a:alphaModFix/>
          </a:blip>
          <a:srcRect/>
          <a:stretch/>
        </p:blipFill>
        <p:spPr>
          <a:xfrm>
            <a:off x="4593066" y="2934230"/>
            <a:ext cx="1459721" cy="1453052"/>
          </a:xfrm>
          <a:prstGeom prst="rect">
            <a:avLst/>
          </a:prstGeom>
          <a:noFill/>
          <a:ln>
            <a:noFill/>
          </a:ln>
        </p:spPr>
      </p:pic>
      <p:pic>
        <p:nvPicPr>
          <p:cNvPr id="644" name="Google Shape;644;p40"/>
          <p:cNvPicPr preferRelativeResize="0"/>
          <p:nvPr/>
        </p:nvPicPr>
        <p:blipFill rotWithShape="1">
          <a:blip r:embed="rId6">
            <a:alphaModFix/>
          </a:blip>
          <a:srcRect/>
          <a:stretch/>
        </p:blipFill>
        <p:spPr>
          <a:xfrm>
            <a:off x="3091221" y="2934229"/>
            <a:ext cx="1459721" cy="1453096"/>
          </a:xfrm>
          <a:prstGeom prst="rect">
            <a:avLst/>
          </a:prstGeom>
          <a:noFill/>
          <a:ln>
            <a:noFill/>
          </a:ln>
        </p:spPr>
      </p:pic>
      <p:pic>
        <p:nvPicPr>
          <p:cNvPr id="645" name="Google Shape;645;p40"/>
          <p:cNvPicPr preferRelativeResize="0"/>
          <p:nvPr/>
        </p:nvPicPr>
        <p:blipFill rotWithShape="1">
          <a:blip r:embed="rId7">
            <a:alphaModFix/>
          </a:blip>
          <a:srcRect/>
          <a:stretch/>
        </p:blipFill>
        <p:spPr>
          <a:xfrm>
            <a:off x="3271843" y="1635913"/>
            <a:ext cx="2600325" cy="255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Learning Objectives</a:t>
            </a:r>
            <a:endParaRPr/>
          </a:p>
        </p:txBody>
      </p:sp>
      <p:sp>
        <p:nvSpPr>
          <p:cNvPr id="319" name="Google Shape;319;p5"/>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Clr>
                <a:schemeClr val="dk1"/>
              </a:buClr>
              <a:buSzPts val="2400"/>
              <a:buNone/>
            </a:pPr>
            <a:r>
              <a:rPr lang="en-US" sz="2400"/>
              <a:t>At the end of this section, you will be able to:</a:t>
            </a:r>
            <a:endParaRPr/>
          </a:p>
          <a:p>
            <a:pPr marL="0" lvl="0" indent="0" algn="l" rtl="0">
              <a:lnSpc>
                <a:spcPct val="100000"/>
              </a:lnSpc>
              <a:spcBef>
                <a:spcPts val="0"/>
              </a:spcBef>
              <a:spcAft>
                <a:spcPts val="0"/>
              </a:spcAft>
              <a:buClr>
                <a:schemeClr val="dk1"/>
              </a:buClr>
              <a:buSzPts val="2400"/>
              <a:buNone/>
            </a:pPr>
            <a:endParaRPr sz="2400"/>
          </a:p>
          <a:p>
            <a:pPr marL="0" lvl="0" indent="0" algn="l" rtl="0">
              <a:lnSpc>
                <a:spcPct val="100000"/>
              </a:lnSpc>
              <a:spcBef>
                <a:spcPts val="0"/>
              </a:spcBef>
              <a:spcAft>
                <a:spcPts val="0"/>
              </a:spcAft>
              <a:buClr>
                <a:schemeClr val="dk1"/>
              </a:buClr>
              <a:buSzPts val="2400"/>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Understand how your thinking preferences affect the way you solve problems.</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Appreciate how others thinking preferences can impact the problem-solving process.</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Leverage Whole Brain</a:t>
            </a:r>
            <a:r>
              <a:rPr lang="en-US" sz="2400" baseline="30000"/>
              <a:t>®</a:t>
            </a:r>
            <a:r>
              <a:rPr lang="en-US" sz="2400"/>
              <a:t> Thinking in problem solving.</a:t>
            </a:r>
            <a:endParaRPr/>
          </a:p>
          <a:p>
            <a:pPr marL="0" lvl="0" indent="0" algn="l" rtl="0">
              <a:lnSpc>
                <a:spcPct val="100000"/>
              </a:lnSpc>
              <a:spcBef>
                <a:spcPts val="0"/>
              </a:spcBef>
              <a:spcAft>
                <a:spcPts val="0"/>
              </a:spcAft>
              <a:buClr>
                <a:schemeClr val="dk1"/>
              </a:buClr>
              <a:buSzPts val="2400"/>
              <a:buNone/>
            </a:pPr>
            <a:endParaRPr sz="2400"/>
          </a:p>
          <a:p>
            <a:pPr marL="0" lvl="0" indent="0" algn="l" rtl="0">
              <a:lnSpc>
                <a:spcPct val="100000"/>
              </a:lnSpc>
              <a:spcBef>
                <a:spcPts val="0"/>
              </a:spcBef>
              <a:spcAft>
                <a:spcPts val="0"/>
              </a:spcAft>
              <a:buClr>
                <a:schemeClr val="dk1"/>
              </a:buClr>
              <a:buSzPts val="2400"/>
              <a:buFont typeface="Arial"/>
              <a:buNone/>
            </a:pPr>
            <a:endParaRPr sz="2400"/>
          </a:p>
          <a:p>
            <a:pPr marL="0" lvl="0" indent="0" algn="l" rtl="0">
              <a:lnSpc>
                <a:spcPct val="100000"/>
              </a:lnSpc>
              <a:spcBef>
                <a:spcPts val="0"/>
              </a:spcBef>
              <a:spcAft>
                <a:spcPts val="0"/>
              </a:spcAft>
              <a:buClr>
                <a:schemeClr val="dk1"/>
              </a:buClr>
              <a:buSzPts val="2400"/>
              <a:buNone/>
            </a:pP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41"/>
          <p:cNvSpPr/>
          <p:nvPr/>
        </p:nvSpPr>
        <p:spPr>
          <a:xfrm>
            <a:off x="166688" y="792163"/>
            <a:ext cx="1670100" cy="5764200"/>
          </a:xfrm>
          <a:prstGeom prst="rect">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2" name="Google Shape;652;p41"/>
          <p:cNvSpPr/>
          <p:nvPr/>
        </p:nvSpPr>
        <p:spPr>
          <a:xfrm>
            <a:off x="6391275" y="792163"/>
            <a:ext cx="2636700" cy="5764200"/>
          </a:xfrm>
          <a:prstGeom prst="rect">
            <a:avLst/>
          </a:prstGeom>
          <a:solidFill>
            <a:schemeClr val="lt1"/>
          </a:solid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53" name="Google Shape;653;p41"/>
          <p:cNvSpPr txBox="1">
            <a:spLocks noGrp="1"/>
          </p:cNvSpPr>
          <p:nvPr>
            <p:ph type="title"/>
          </p:nvPr>
        </p:nvSpPr>
        <p:spPr>
          <a:xfrm>
            <a:off x="457200" y="152400"/>
            <a:ext cx="8229600" cy="8460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Whole Brain</a:t>
            </a:r>
            <a:r>
              <a:rPr lang="en-US" baseline="30000"/>
              <a:t>®</a:t>
            </a:r>
            <a:r>
              <a:rPr lang="en-US"/>
              <a:t> Problem Solver</a:t>
            </a:r>
            <a:endParaRPr/>
          </a:p>
        </p:txBody>
      </p:sp>
      <p:sp>
        <p:nvSpPr>
          <p:cNvPr id="654" name="Google Shape;654;p41"/>
          <p:cNvSpPr/>
          <p:nvPr/>
        </p:nvSpPr>
        <p:spPr>
          <a:xfrm>
            <a:off x="1828825" y="1415732"/>
            <a:ext cx="4582200" cy="995104"/>
          </a:xfrm>
          <a:prstGeom prst="rect">
            <a:avLst/>
          </a:prstGeom>
          <a:noFill/>
          <a:ln>
            <a:noFill/>
          </a:ln>
        </p:spPr>
        <p:txBody>
          <a:bodyPr spcFirstLastPara="1" wrap="square" lIns="91425" tIns="45700" rIns="91425" bIns="45700" anchor="ctr" anchorCtr="0">
            <a:spAutoFit/>
          </a:bodyPr>
          <a:lstStyle/>
          <a:p>
            <a:pPr marR="0" lvl="0" algn="l" rtl="0">
              <a:lnSpc>
                <a:spcPct val="100000"/>
              </a:lnSpc>
              <a:spcBef>
                <a:spcPts val="0"/>
              </a:spcBef>
              <a:spcAft>
                <a:spcPts val="0"/>
              </a:spcAft>
              <a:buClr>
                <a:srgbClr val="000000"/>
              </a:buClr>
              <a:buSzPts val="1800"/>
            </a:pPr>
            <a:r>
              <a:rPr lang="en-US" sz="1600" b="1" i="0" u="none" strike="noStrike" cap="none" baseline="30000" dirty="0">
                <a:solidFill>
                  <a:srgbClr val="000000"/>
                </a:solidFill>
                <a:latin typeface="Arial"/>
                <a:ea typeface="Arial"/>
                <a:cs typeface="Arial"/>
                <a:sym typeface="Arial"/>
              </a:rPr>
              <a:t>A. </a:t>
            </a:r>
            <a:r>
              <a:rPr lang="en-US" sz="1600" b="0" i="0" u="none" strike="noStrike" cap="none" baseline="30000" dirty="0">
                <a:solidFill>
                  <a:srgbClr val="000000"/>
                </a:solidFill>
                <a:latin typeface="Arial"/>
                <a:ea typeface="Arial"/>
                <a:cs typeface="Arial"/>
                <a:sym typeface="Arial"/>
              </a:rPr>
              <a:t>What are the key facts? Who? What? When? Where? Why</a:t>
            </a:r>
            <a:endParaRPr lang="en-US" sz="1600" baseline="30000" dirty="0"/>
          </a:p>
          <a:p>
            <a:pPr marR="0" lvl="0" algn="l" rtl="0">
              <a:lnSpc>
                <a:spcPct val="100000"/>
              </a:lnSpc>
              <a:spcBef>
                <a:spcPts val="0"/>
              </a:spcBef>
              <a:spcAft>
                <a:spcPts val="0"/>
              </a:spcAft>
              <a:buClr>
                <a:srgbClr val="000000"/>
              </a:buClr>
              <a:buSzPts val="1800"/>
            </a:pPr>
            <a:r>
              <a:rPr lang="en-US" sz="1600" b="1" i="0" u="none" strike="noStrike" cap="none" baseline="30000" dirty="0">
                <a:solidFill>
                  <a:srgbClr val="000000"/>
                </a:solidFill>
                <a:latin typeface="Arial"/>
                <a:ea typeface="Arial"/>
                <a:cs typeface="Arial"/>
                <a:sym typeface="Arial"/>
              </a:rPr>
              <a:t>B. </a:t>
            </a:r>
            <a:r>
              <a:rPr lang="en-US" sz="1600" b="0" i="0" u="none" strike="noStrike" cap="none" baseline="30000" dirty="0">
                <a:solidFill>
                  <a:srgbClr val="000000"/>
                </a:solidFill>
                <a:latin typeface="Arial"/>
                <a:ea typeface="Arial"/>
                <a:cs typeface="Arial"/>
                <a:sym typeface="Arial"/>
              </a:rPr>
              <a:t>I have all the details? Is there an important bit I am missing?</a:t>
            </a:r>
            <a:endParaRPr lang="en-US" sz="1600" dirty="0"/>
          </a:p>
          <a:p>
            <a:pPr marR="0" lvl="0" algn="l" rtl="0">
              <a:lnSpc>
                <a:spcPct val="100000"/>
              </a:lnSpc>
              <a:spcBef>
                <a:spcPts val="0"/>
              </a:spcBef>
              <a:spcAft>
                <a:spcPts val="0"/>
              </a:spcAft>
              <a:buClr>
                <a:srgbClr val="000000"/>
              </a:buClr>
              <a:buSzPts val="1800"/>
            </a:pPr>
            <a:r>
              <a:rPr lang="en-US" sz="1600" b="1" i="0" u="none" strike="noStrike" cap="none" baseline="30000" dirty="0">
                <a:solidFill>
                  <a:srgbClr val="000000"/>
                </a:solidFill>
                <a:latin typeface="Arial"/>
                <a:ea typeface="Arial"/>
                <a:cs typeface="Arial"/>
                <a:sym typeface="Arial"/>
              </a:rPr>
              <a:t>C. </a:t>
            </a:r>
            <a:r>
              <a:rPr lang="en-US" sz="1600" b="0" i="0" u="none" strike="noStrike" cap="none" baseline="30000" dirty="0">
                <a:solidFill>
                  <a:srgbClr val="000000"/>
                </a:solidFill>
                <a:latin typeface="Arial"/>
                <a:ea typeface="Arial"/>
                <a:cs typeface="Arial"/>
                <a:sym typeface="Arial"/>
              </a:rPr>
              <a:t>What does my intuition tell me? What do other people feel about it?</a:t>
            </a:r>
            <a:endParaRPr lang="en-US" sz="1600" dirty="0"/>
          </a:p>
          <a:p>
            <a:pPr marR="0" lvl="0" algn="l" rtl="0">
              <a:lnSpc>
                <a:spcPct val="100000"/>
              </a:lnSpc>
              <a:spcBef>
                <a:spcPts val="0"/>
              </a:spcBef>
              <a:spcAft>
                <a:spcPts val="0"/>
              </a:spcAft>
              <a:buClr>
                <a:srgbClr val="000000"/>
              </a:buClr>
              <a:buSzPts val="1800"/>
            </a:pPr>
            <a:r>
              <a:rPr lang="en-US" sz="1600" b="1" i="0" u="none" strike="noStrike" cap="none" baseline="30000" dirty="0">
                <a:solidFill>
                  <a:srgbClr val="000000"/>
                </a:solidFill>
                <a:latin typeface="Arial"/>
                <a:ea typeface="Arial"/>
                <a:cs typeface="Arial"/>
                <a:sym typeface="Arial"/>
              </a:rPr>
              <a:t>D. </a:t>
            </a:r>
            <a:r>
              <a:rPr lang="en-US" sz="1600" b="0" i="0" u="none" strike="noStrike" cap="none" baseline="30000" dirty="0">
                <a:solidFill>
                  <a:srgbClr val="000000"/>
                </a:solidFill>
                <a:latin typeface="Arial"/>
                <a:ea typeface="Arial"/>
                <a:cs typeface="Arial"/>
                <a:sym typeface="Arial"/>
              </a:rPr>
              <a:t>What is the main issue? Am I missing any links?</a:t>
            </a:r>
            <a:endParaRPr sz="1600" b="0" i="0" u="none" strike="noStrike" cap="none" dirty="0">
              <a:solidFill>
                <a:srgbClr val="000000"/>
              </a:solidFill>
              <a:latin typeface="Arial"/>
              <a:ea typeface="Arial"/>
              <a:cs typeface="Arial"/>
              <a:sym typeface="Arial"/>
            </a:endParaRPr>
          </a:p>
        </p:txBody>
      </p:sp>
      <p:sp>
        <p:nvSpPr>
          <p:cNvPr id="655" name="Google Shape;655;p41"/>
          <p:cNvSpPr/>
          <p:nvPr/>
        </p:nvSpPr>
        <p:spPr>
          <a:xfrm>
            <a:off x="1828800" y="2789521"/>
            <a:ext cx="4582200" cy="1077178"/>
          </a:xfrm>
          <a:prstGeom prst="rect">
            <a:avLst/>
          </a:prstGeom>
          <a:noFill/>
          <a:ln>
            <a:noFill/>
          </a:ln>
        </p:spPr>
        <p:txBody>
          <a:bodyPr spcFirstLastPara="1" wrap="square" lIns="91425" tIns="45700" rIns="91425" bIns="45700" anchor="ctr" anchorCtr="0">
            <a:spAutoFit/>
          </a:bodyPr>
          <a:lstStyle/>
          <a:p>
            <a:pPr marR="0" lvl="0" algn="l" rtl="0">
              <a:lnSpc>
                <a:spcPct val="100000"/>
              </a:lnSpc>
              <a:spcBef>
                <a:spcPts val="0"/>
              </a:spcBef>
              <a:spcAft>
                <a:spcPts val="0"/>
              </a:spcAft>
              <a:buClr>
                <a:schemeClr val="dk1"/>
              </a:buClr>
              <a:buSzPts val="1800"/>
            </a:pPr>
            <a:r>
              <a:rPr lang="en-US" sz="1600" b="1" baseline="30000" dirty="0">
                <a:solidFill>
                  <a:schemeClr val="dk1"/>
                </a:solidFill>
              </a:rPr>
              <a:t>A. </a:t>
            </a:r>
            <a:r>
              <a:rPr lang="en-US" sz="1600" b="0" i="0" u="none" strike="noStrike" cap="none" baseline="30000" dirty="0">
                <a:solidFill>
                  <a:schemeClr val="dk1"/>
                </a:solidFill>
                <a:latin typeface="Arial"/>
                <a:ea typeface="Arial"/>
                <a:cs typeface="Arial"/>
                <a:sym typeface="Arial"/>
              </a:rPr>
              <a:t>Based purely on the facts …</a:t>
            </a:r>
            <a:endParaRPr sz="16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chemeClr val="dk1"/>
              </a:buClr>
              <a:buSzPts val="1800"/>
            </a:pPr>
            <a:r>
              <a:rPr lang="en-US" sz="1600" b="1" baseline="30000" dirty="0">
                <a:solidFill>
                  <a:schemeClr val="dk1"/>
                </a:solidFill>
              </a:rPr>
              <a:t>B. </a:t>
            </a:r>
            <a:r>
              <a:rPr lang="en-US" sz="1600" b="0" i="0" u="none" strike="noStrike" cap="none" baseline="30000" dirty="0">
                <a:solidFill>
                  <a:schemeClr val="dk1"/>
                </a:solidFill>
                <a:latin typeface="Arial"/>
                <a:ea typeface="Arial"/>
                <a:cs typeface="Arial"/>
                <a:sym typeface="Arial"/>
              </a:rPr>
              <a:t>From an organizational point of view …</a:t>
            </a:r>
            <a:endParaRPr sz="16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chemeClr val="dk1"/>
              </a:buClr>
              <a:buSzPts val="1800"/>
            </a:pPr>
            <a:r>
              <a:rPr lang="en-US" sz="1600" b="1" i="0" u="none" strike="noStrike" cap="none" baseline="30000" dirty="0">
                <a:solidFill>
                  <a:schemeClr val="dk1"/>
                </a:solidFill>
                <a:latin typeface="Arial"/>
                <a:ea typeface="Arial"/>
                <a:cs typeface="Arial"/>
                <a:sym typeface="Arial"/>
              </a:rPr>
              <a:t>C. </a:t>
            </a:r>
            <a:r>
              <a:rPr lang="en-US" sz="1600" b="0" i="0" u="none" strike="noStrike" cap="none" baseline="30000" dirty="0">
                <a:solidFill>
                  <a:schemeClr val="dk1"/>
                </a:solidFill>
                <a:latin typeface="Arial"/>
                <a:ea typeface="Arial"/>
                <a:cs typeface="Arial"/>
                <a:sym typeface="Arial"/>
              </a:rPr>
              <a:t>From a people perspective …</a:t>
            </a:r>
            <a:endParaRPr sz="16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chemeClr val="dk1"/>
              </a:buClr>
              <a:buSzPts val="1800"/>
            </a:pPr>
            <a:r>
              <a:rPr lang="en-US" sz="1600" b="1" i="0" u="none" strike="noStrike" cap="none" baseline="30000" dirty="0">
                <a:solidFill>
                  <a:schemeClr val="dk1"/>
                </a:solidFill>
                <a:latin typeface="Arial"/>
                <a:ea typeface="Arial"/>
                <a:cs typeface="Arial"/>
                <a:sym typeface="Arial"/>
              </a:rPr>
              <a:t>D. </a:t>
            </a:r>
            <a:r>
              <a:rPr lang="en-US" sz="1600" b="0" i="0" u="none" strike="noStrike" cap="none" baseline="30000" dirty="0">
                <a:solidFill>
                  <a:schemeClr val="dk1"/>
                </a:solidFill>
                <a:latin typeface="Arial"/>
                <a:ea typeface="Arial"/>
                <a:cs typeface="Arial"/>
                <a:sym typeface="Arial"/>
              </a:rPr>
              <a:t>From a big-picture holistic view ...</a:t>
            </a:r>
            <a:endParaRPr sz="1600" b="0" i="0" u="none" strike="noStrike" cap="none" dirty="0">
              <a:solidFill>
                <a:schemeClr val="dk1"/>
              </a:solidFill>
              <a:latin typeface="Arial"/>
              <a:ea typeface="Arial"/>
              <a:cs typeface="Arial"/>
              <a:sym typeface="Arial"/>
            </a:endParaRPr>
          </a:p>
        </p:txBody>
      </p:sp>
      <p:sp>
        <p:nvSpPr>
          <p:cNvPr id="656" name="Google Shape;656;p41"/>
          <p:cNvSpPr/>
          <p:nvPr/>
        </p:nvSpPr>
        <p:spPr>
          <a:xfrm>
            <a:off x="1828800" y="4112137"/>
            <a:ext cx="4562400" cy="1077178"/>
          </a:xfrm>
          <a:prstGeom prst="rect">
            <a:avLst/>
          </a:prstGeom>
          <a:noFill/>
          <a:ln>
            <a:noFill/>
          </a:ln>
        </p:spPr>
        <p:txBody>
          <a:bodyPr spcFirstLastPara="1" wrap="square" lIns="91425" tIns="45700" rIns="91425" bIns="45700" anchor="ctr" anchorCtr="0">
            <a:spAutoFit/>
          </a:bodyPr>
          <a:lstStyle/>
          <a:p>
            <a:pPr marR="0" lvl="0" algn="l" rtl="0">
              <a:lnSpc>
                <a:spcPct val="100000"/>
              </a:lnSpc>
              <a:spcBef>
                <a:spcPts val="0"/>
              </a:spcBef>
              <a:spcAft>
                <a:spcPts val="0"/>
              </a:spcAft>
              <a:buClr>
                <a:schemeClr val="dk1"/>
              </a:buClr>
              <a:buSzPts val="1800"/>
            </a:pPr>
            <a:r>
              <a:rPr lang="en-US" sz="1600" b="1" baseline="30000" dirty="0">
                <a:solidFill>
                  <a:schemeClr val="dk1"/>
                </a:solidFill>
              </a:rPr>
              <a:t>A. </a:t>
            </a:r>
            <a:r>
              <a:rPr lang="en-US" sz="1600" b="0" i="0" u="none" strike="noStrike" cap="none" baseline="30000" dirty="0">
                <a:solidFill>
                  <a:schemeClr val="dk1"/>
                </a:solidFill>
                <a:latin typeface="Arial"/>
                <a:ea typeface="Arial"/>
                <a:cs typeface="Arial"/>
                <a:sym typeface="Arial"/>
              </a:rPr>
              <a:t>What tools, techniques, and technology can we use?</a:t>
            </a:r>
            <a:endParaRPr sz="16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chemeClr val="dk1"/>
              </a:buClr>
              <a:buSzPts val="1800"/>
            </a:pPr>
            <a:r>
              <a:rPr lang="en-US" sz="1600" b="1" baseline="30000" dirty="0">
                <a:solidFill>
                  <a:schemeClr val="dk1"/>
                </a:solidFill>
              </a:rPr>
              <a:t>B. </a:t>
            </a:r>
            <a:r>
              <a:rPr lang="en-US" sz="1600" b="0" i="0" u="none" strike="noStrike" cap="none" baseline="30000" dirty="0">
                <a:solidFill>
                  <a:schemeClr val="dk1"/>
                </a:solidFill>
                <a:latin typeface="Arial"/>
                <a:ea typeface="Arial"/>
                <a:cs typeface="Arial"/>
                <a:sym typeface="Arial"/>
              </a:rPr>
              <a:t>What processes, procedures, or structures could we use?</a:t>
            </a:r>
            <a:endParaRPr sz="16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chemeClr val="dk1"/>
              </a:buClr>
              <a:buSzPts val="1800"/>
            </a:pPr>
            <a:r>
              <a:rPr lang="en-US" sz="1600" b="1" i="0" u="none" strike="noStrike" cap="none" baseline="30000" dirty="0">
                <a:solidFill>
                  <a:schemeClr val="dk1"/>
                </a:solidFill>
                <a:latin typeface="Arial"/>
                <a:ea typeface="Arial"/>
                <a:cs typeface="Arial"/>
                <a:sym typeface="Arial"/>
              </a:rPr>
              <a:t>C. </a:t>
            </a:r>
            <a:r>
              <a:rPr lang="en-US" sz="1600" b="0" i="0" u="none" strike="noStrike" cap="none" baseline="30000" dirty="0">
                <a:solidFill>
                  <a:schemeClr val="dk1"/>
                </a:solidFill>
                <a:latin typeface="Arial"/>
                <a:ea typeface="Arial"/>
                <a:cs typeface="Arial"/>
                <a:sym typeface="Arial"/>
              </a:rPr>
              <a:t>Who else can help us solve this?</a:t>
            </a:r>
            <a:endParaRPr sz="16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chemeClr val="dk1"/>
              </a:buClr>
              <a:buSzPts val="1800"/>
            </a:pPr>
            <a:r>
              <a:rPr lang="en-US" sz="1600" b="1" i="0" u="none" strike="noStrike" cap="none" baseline="30000" dirty="0">
                <a:solidFill>
                  <a:schemeClr val="dk1"/>
                </a:solidFill>
                <a:latin typeface="Arial"/>
                <a:ea typeface="Arial"/>
                <a:cs typeface="Arial"/>
                <a:sym typeface="Arial"/>
              </a:rPr>
              <a:t>D. </a:t>
            </a:r>
            <a:r>
              <a:rPr lang="en-US" sz="1600" b="0" i="0" u="none" strike="noStrike" cap="none" baseline="30000" dirty="0">
                <a:solidFill>
                  <a:schemeClr val="dk1"/>
                </a:solidFill>
                <a:latin typeface="Arial"/>
                <a:ea typeface="Arial"/>
                <a:cs typeface="Arial"/>
                <a:sym typeface="Arial"/>
              </a:rPr>
              <a:t>What wild, outside-of-the-box ideas can you think of?</a:t>
            </a:r>
            <a:endParaRPr sz="1600" b="0" i="0" u="none" strike="noStrike" cap="none" dirty="0">
              <a:solidFill>
                <a:schemeClr val="dk1"/>
              </a:solidFill>
              <a:latin typeface="Arial"/>
              <a:ea typeface="Arial"/>
              <a:cs typeface="Arial"/>
              <a:sym typeface="Arial"/>
            </a:endParaRPr>
          </a:p>
        </p:txBody>
      </p:sp>
      <p:sp>
        <p:nvSpPr>
          <p:cNvPr id="657" name="Google Shape;657;p41"/>
          <p:cNvSpPr/>
          <p:nvPr/>
        </p:nvSpPr>
        <p:spPr>
          <a:xfrm>
            <a:off x="1828800" y="5431470"/>
            <a:ext cx="4644600" cy="1077178"/>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1800"/>
            </a:pPr>
            <a:r>
              <a:rPr lang="en-US" sz="1600" b="1" i="0" u="none" strike="noStrike" cap="none" baseline="30000" dirty="0">
                <a:solidFill>
                  <a:schemeClr val="dk1"/>
                </a:solidFill>
                <a:latin typeface="Arial"/>
                <a:ea typeface="Arial"/>
                <a:cs typeface="Arial"/>
                <a:sym typeface="Arial"/>
              </a:rPr>
              <a:t>A. </a:t>
            </a:r>
            <a:r>
              <a:rPr lang="en-US" sz="1600" b="0" i="0" u="none" strike="noStrike" cap="none" baseline="30000" dirty="0">
                <a:solidFill>
                  <a:schemeClr val="dk1"/>
                </a:solidFill>
                <a:latin typeface="Arial"/>
                <a:ea typeface="Arial"/>
                <a:cs typeface="Arial"/>
                <a:sym typeface="Arial"/>
              </a:rPr>
              <a:t>What resources do we need?</a:t>
            </a:r>
            <a:endParaRPr sz="16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chemeClr val="dk1"/>
              </a:buClr>
              <a:buSzPts val="1800"/>
            </a:pPr>
            <a:r>
              <a:rPr lang="en-US" sz="1600" b="1" i="0" u="none" strike="noStrike" cap="none" baseline="30000" dirty="0">
                <a:solidFill>
                  <a:schemeClr val="dk1"/>
                </a:solidFill>
                <a:latin typeface="Arial"/>
                <a:ea typeface="Arial"/>
                <a:cs typeface="Arial"/>
                <a:sym typeface="Arial"/>
              </a:rPr>
              <a:t>B. </a:t>
            </a:r>
            <a:r>
              <a:rPr lang="en-US" sz="1600" b="0" i="0" u="none" strike="noStrike" cap="none" baseline="30000" dirty="0">
                <a:solidFill>
                  <a:schemeClr val="dk1"/>
                </a:solidFill>
                <a:latin typeface="Arial"/>
                <a:ea typeface="Arial"/>
                <a:cs typeface="Arial"/>
                <a:sym typeface="Arial"/>
              </a:rPr>
              <a:t>What are the action steps?</a:t>
            </a:r>
            <a:endParaRPr sz="16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chemeClr val="dk1"/>
              </a:buClr>
              <a:buSzPts val="1800"/>
            </a:pPr>
            <a:r>
              <a:rPr lang="en-US" sz="1600" b="1" i="0" u="none" strike="noStrike" cap="none" baseline="30000" dirty="0">
                <a:solidFill>
                  <a:schemeClr val="dk1"/>
                </a:solidFill>
                <a:latin typeface="Arial"/>
                <a:ea typeface="Arial"/>
                <a:cs typeface="Arial"/>
                <a:sym typeface="Arial"/>
              </a:rPr>
              <a:t>C. </a:t>
            </a:r>
            <a:r>
              <a:rPr lang="en-US" sz="1600" b="0" i="0" u="none" strike="noStrike" cap="none" baseline="30000" dirty="0">
                <a:solidFill>
                  <a:schemeClr val="dk1"/>
                </a:solidFill>
                <a:latin typeface="Arial"/>
                <a:ea typeface="Arial"/>
                <a:cs typeface="Arial"/>
                <a:sym typeface="Arial"/>
              </a:rPr>
              <a:t>Who do we need to involve, and are they available?</a:t>
            </a:r>
            <a:endParaRPr sz="16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chemeClr val="dk1"/>
              </a:buClr>
              <a:buSzPts val="1800"/>
            </a:pPr>
            <a:r>
              <a:rPr lang="en-US" sz="1600" b="1" i="0" u="none" strike="noStrike" cap="none" baseline="30000" dirty="0">
                <a:solidFill>
                  <a:schemeClr val="dk1"/>
                </a:solidFill>
                <a:latin typeface="Arial"/>
                <a:ea typeface="Arial"/>
                <a:cs typeface="Arial"/>
                <a:sym typeface="Arial"/>
              </a:rPr>
              <a:t>D. </a:t>
            </a:r>
            <a:r>
              <a:rPr lang="en-US" sz="1600" b="0" i="0" u="none" strike="noStrike" cap="none" baseline="30000" dirty="0">
                <a:solidFill>
                  <a:schemeClr val="dk1"/>
                </a:solidFill>
                <a:latin typeface="Arial"/>
                <a:ea typeface="Arial"/>
                <a:cs typeface="Arial"/>
                <a:sym typeface="Arial"/>
              </a:rPr>
              <a:t>How will we know we are getting maximum results from the solution?</a:t>
            </a:r>
            <a:endParaRPr sz="1600" b="0" i="0" u="none" strike="noStrike" cap="none" dirty="0">
              <a:solidFill>
                <a:srgbClr val="000000"/>
              </a:solidFill>
              <a:latin typeface="Arial"/>
              <a:ea typeface="Arial"/>
              <a:cs typeface="Arial"/>
              <a:sym typeface="Arial"/>
            </a:endParaRPr>
          </a:p>
        </p:txBody>
      </p:sp>
      <p:sp>
        <p:nvSpPr>
          <p:cNvPr id="658" name="Google Shape;658;p41"/>
          <p:cNvSpPr/>
          <p:nvPr/>
        </p:nvSpPr>
        <p:spPr>
          <a:xfrm>
            <a:off x="201625" y="1093575"/>
            <a:ext cx="1600200" cy="15288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414042"/>
                </a:solidFill>
                <a:latin typeface="Arial"/>
                <a:ea typeface="Arial"/>
                <a:cs typeface="Arial"/>
                <a:sym typeface="Arial"/>
              </a:rPr>
              <a:t>Step One:</a:t>
            </a:r>
            <a:endParaRPr sz="1400" b="1" i="0" u="none" strike="noStrike" cap="none">
              <a:solidFill>
                <a:srgbClr val="41404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414042"/>
                </a:solidFill>
                <a:latin typeface="Arial"/>
                <a:ea typeface="Arial"/>
                <a:cs typeface="Arial"/>
                <a:sym typeface="Arial"/>
              </a:rPr>
              <a:t>Gather the facts</a:t>
            </a:r>
            <a:endParaRPr sz="1400" b="0" i="0" u="none" strike="noStrike" cap="none">
              <a:solidFill>
                <a:srgbClr val="414042"/>
              </a:solidFill>
              <a:latin typeface="Arial"/>
              <a:ea typeface="Arial"/>
              <a:cs typeface="Arial"/>
              <a:sym typeface="Arial"/>
            </a:endParaRPr>
          </a:p>
        </p:txBody>
      </p:sp>
      <p:sp>
        <p:nvSpPr>
          <p:cNvPr id="659" name="Google Shape;659;p41"/>
          <p:cNvSpPr/>
          <p:nvPr/>
        </p:nvSpPr>
        <p:spPr>
          <a:xfrm>
            <a:off x="201625" y="2632074"/>
            <a:ext cx="1600200" cy="1311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414042"/>
                </a:solidFill>
                <a:latin typeface="Arial"/>
                <a:ea typeface="Arial"/>
                <a:cs typeface="Arial"/>
                <a:sym typeface="Arial"/>
              </a:rPr>
              <a:t>Step Two: </a:t>
            </a:r>
            <a:endParaRPr sz="1400" b="1" i="0" u="none" strike="noStrike" cap="none">
              <a:solidFill>
                <a:srgbClr val="41404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414042"/>
                </a:solidFill>
                <a:latin typeface="Arial"/>
                <a:ea typeface="Arial"/>
                <a:cs typeface="Arial"/>
                <a:sym typeface="Arial"/>
              </a:rPr>
              <a:t>Define the problem</a:t>
            </a:r>
            <a:endParaRPr sz="1400" b="0" i="0" u="none" strike="noStrike" cap="none">
              <a:solidFill>
                <a:srgbClr val="414042"/>
              </a:solidFill>
              <a:latin typeface="Arial"/>
              <a:ea typeface="Arial"/>
              <a:cs typeface="Arial"/>
              <a:sym typeface="Arial"/>
            </a:endParaRPr>
          </a:p>
        </p:txBody>
      </p:sp>
      <p:sp>
        <p:nvSpPr>
          <p:cNvPr id="660" name="Google Shape;660;p41"/>
          <p:cNvSpPr/>
          <p:nvPr/>
        </p:nvSpPr>
        <p:spPr>
          <a:xfrm>
            <a:off x="201625" y="3932175"/>
            <a:ext cx="1600200" cy="13890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414042"/>
                </a:solidFill>
                <a:latin typeface="Arial"/>
                <a:ea typeface="Arial"/>
                <a:cs typeface="Arial"/>
                <a:sym typeface="Arial"/>
              </a:rPr>
              <a:t>Step Three:</a:t>
            </a:r>
            <a:br>
              <a:rPr lang="en-US" sz="1400" b="1" i="0" u="none" strike="noStrike" cap="none">
                <a:solidFill>
                  <a:srgbClr val="414042"/>
                </a:solidFill>
                <a:latin typeface="Arial"/>
                <a:ea typeface="Arial"/>
                <a:cs typeface="Arial"/>
                <a:sym typeface="Arial"/>
              </a:rPr>
            </a:br>
            <a:r>
              <a:rPr lang="en-US" sz="1400" b="0" i="0" u="none" strike="noStrike" cap="none">
                <a:solidFill>
                  <a:srgbClr val="414042"/>
                </a:solidFill>
                <a:latin typeface="Arial"/>
                <a:ea typeface="Arial"/>
                <a:cs typeface="Arial"/>
                <a:sym typeface="Arial"/>
              </a:rPr>
              <a:t>Develop solutions, then select the best one.</a:t>
            </a:r>
            <a:r>
              <a:rPr lang="en-US" sz="1400" b="1" i="0" u="none" strike="noStrike" cap="none">
                <a:solidFill>
                  <a:srgbClr val="414042"/>
                </a:solidFill>
                <a:latin typeface="Arial"/>
                <a:ea typeface="Arial"/>
                <a:cs typeface="Arial"/>
                <a:sym typeface="Arial"/>
              </a:rPr>
              <a:t> </a:t>
            </a:r>
            <a:endParaRPr sz="1400" b="1" i="0" u="none" strike="noStrike" cap="none">
              <a:solidFill>
                <a:srgbClr val="414042"/>
              </a:solidFill>
              <a:latin typeface="Arial"/>
              <a:ea typeface="Arial"/>
              <a:cs typeface="Arial"/>
              <a:sym typeface="Arial"/>
            </a:endParaRPr>
          </a:p>
        </p:txBody>
      </p:sp>
      <p:sp>
        <p:nvSpPr>
          <p:cNvPr id="661" name="Google Shape;661;p41"/>
          <p:cNvSpPr/>
          <p:nvPr/>
        </p:nvSpPr>
        <p:spPr>
          <a:xfrm>
            <a:off x="201625" y="5307225"/>
            <a:ext cx="1548000" cy="12525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414042"/>
                </a:solidFill>
                <a:latin typeface="Arial"/>
                <a:ea typeface="Arial"/>
                <a:cs typeface="Arial"/>
                <a:sym typeface="Arial"/>
              </a:rPr>
              <a:t>Step Four:</a:t>
            </a:r>
            <a:r>
              <a:rPr lang="en-US" sz="1400" b="0" i="0" u="none" strike="noStrike" cap="none">
                <a:solidFill>
                  <a:srgbClr val="414042"/>
                </a:solidFill>
                <a:latin typeface="Arial"/>
                <a:ea typeface="Arial"/>
                <a:cs typeface="Arial"/>
                <a:sym typeface="Arial"/>
              </a:rPr>
              <a:t> </a:t>
            </a:r>
            <a:br>
              <a:rPr lang="en-US" sz="1400" b="0" i="0" u="none" strike="noStrike" cap="none">
                <a:solidFill>
                  <a:srgbClr val="414042"/>
                </a:solidFill>
                <a:latin typeface="Arial"/>
                <a:ea typeface="Arial"/>
                <a:cs typeface="Arial"/>
                <a:sym typeface="Arial"/>
              </a:rPr>
            </a:br>
            <a:r>
              <a:rPr lang="en-US" sz="1400" b="0" i="0" u="none" strike="noStrike" cap="none">
                <a:solidFill>
                  <a:srgbClr val="414042"/>
                </a:solidFill>
                <a:latin typeface="Arial"/>
                <a:ea typeface="Arial"/>
                <a:cs typeface="Arial"/>
                <a:sym typeface="Arial"/>
              </a:rPr>
              <a:t>Implement the best solution</a:t>
            </a:r>
            <a:endParaRPr sz="1400" b="0" i="0" u="none" strike="noStrike" cap="none">
              <a:solidFill>
                <a:srgbClr val="414042"/>
              </a:solidFill>
              <a:latin typeface="Arial"/>
              <a:ea typeface="Arial"/>
              <a:cs typeface="Arial"/>
              <a:sym typeface="Arial"/>
            </a:endParaRPr>
          </a:p>
        </p:txBody>
      </p:sp>
      <p:sp>
        <p:nvSpPr>
          <p:cNvPr id="662" name="Google Shape;662;p41"/>
          <p:cNvSpPr/>
          <p:nvPr/>
        </p:nvSpPr>
        <p:spPr>
          <a:xfrm>
            <a:off x="166688" y="781050"/>
            <a:ext cx="8861400" cy="312600"/>
          </a:xfrm>
          <a:prstGeom prst="rect">
            <a:avLst/>
          </a:prstGeom>
          <a:solidFill>
            <a:srgbClr val="1F497D"/>
          </a:solid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63" name="Google Shape;663;p41"/>
          <p:cNvSpPr/>
          <p:nvPr/>
        </p:nvSpPr>
        <p:spPr>
          <a:xfrm>
            <a:off x="166700" y="742950"/>
            <a:ext cx="86790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baseline="30000" dirty="0">
                <a:solidFill>
                  <a:schemeClr val="lt1"/>
                </a:solidFill>
                <a:latin typeface="Arial"/>
                <a:ea typeface="Arial"/>
                <a:cs typeface="Arial"/>
                <a:sym typeface="Arial"/>
              </a:rPr>
              <a:t>The Steps        The Questions 	</a:t>
            </a:r>
            <a:r>
              <a:rPr lang="en-US" sz="2800" b="1" baseline="30000" dirty="0">
                <a:solidFill>
                  <a:schemeClr val="lt1"/>
                </a:solidFill>
              </a:rPr>
              <a:t>   		          </a:t>
            </a:r>
            <a:r>
              <a:rPr lang="en-US" sz="2800" b="1" i="0" u="none" strike="noStrike" cap="none" baseline="30000" dirty="0">
                <a:solidFill>
                  <a:schemeClr val="lt1"/>
                </a:solidFill>
                <a:latin typeface="Arial"/>
                <a:ea typeface="Arial"/>
                <a:cs typeface="Arial"/>
                <a:sym typeface="Arial"/>
              </a:rPr>
              <a:t> The Answers	</a:t>
            </a:r>
            <a:endParaRPr sz="2800" b="1" i="0" u="none" strike="noStrike" cap="none" dirty="0">
              <a:solidFill>
                <a:schemeClr val="lt1"/>
              </a:solidFill>
              <a:latin typeface="Arial"/>
              <a:ea typeface="Arial"/>
              <a:cs typeface="Arial"/>
              <a:sym typeface="Arial"/>
            </a:endParaRPr>
          </a:p>
        </p:txBody>
      </p:sp>
      <p:cxnSp>
        <p:nvCxnSpPr>
          <p:cNvPr id="664" name="Google Shape;664;p41"/>
          <p:cNvCxnSpPr/>
          <p:nvPr/>
        </p:nvCxnSpPr>
        <p:spPr>
          <a:xfrm rot="10800000" flipH="1">
            <a:off x="166688" y="2622475"/>
            <a:ext cx="8861400" cy="9600"/>
          </a:xfrm>
          <a:prstGeom prst="straightConnector1">
            <a:avLst/>
          </a:prstGeom>
          <a:noFill/>
          <a:ln w="28575" cap="flat" cmpd="sng">
            <a:solidFill>
              <a:srgbClr val="1F497D"/>
            </a:solidFill>
            <a:prstDash val="solid"/>
            <a:round/>
            <a:headEnd type="none" w="sm" len="sm"/>
            <a:tailEnd type="none" w="sm" len="sm"/>
          </a:ln>
        </p:spPr>
      </p:cxnSp>
      <p:cxnSp>
        <p:nvCxnSpPr>
          <p:cNvPr id="665" name="Google Shape;665;p41"/>
          <p:cNvCxnSpPr/>
          <p:nvPr/>
        </p:nvCxnSpPr>
        <p:spPr>
          <a:xfrm rot="10800000" flipH="1">
            <a:off x="166688" y="3932163"/>
            <a:ext cx="8861400" cy="9600"/>
          </a:xfrm>
          <a:prstGeom prst="straightConnector1">
            <a:avLst/>
          </a:prstGeom>
          <a:noFill/>
          <a:ln w="28575" cap="flat" cmpd="sng">
            <a:solidFill>
              <a:srgbClr val="1F497D"/>
            </a:solidFill>
            <a:prstDash val="solid"/>
            <a:round/>
            <a:headEnd type="none" w="sm" len="sm"/>
            <a:tailEnd type="none" w="sm" len="sm"/>
          </a:ln>
        </p:spPr>
      </p:cxnSp>
      <p:cxnSp>
        <p:nvCxnSpPr>
          <p:cNvPr id="666" name="Google Shape;666;p41"/>
          <p:cNvCxnSpPr/>
          <p:nvPr/>
        </p:nvCxnSpPr>
        <p:spPr>
          <a:xfrm rot="10800000" flipH="1">
            <a:off x="166688" y="5284925"/>
            <a:ext cx="8861400" cy="7800"/>
          </a:xfrm>
          <a:prstGeom prst="straightConnector1">
            <a:avLst/>
          </a:prstGeom>
          <a:noFill/>
          <a:ln w="28575" cap="flat" cmpd="sng">
            <a:solidFill>
              <a:srgbClr val="1F497D"/>
            </a:solidFill>
            <a:prstDash val="solid"/>
            <a:round/>
            <a:headEnd type="none" w="sm" len="sm"/>
            <a:tailEnd type="none" w="sm" len="sm"/>
          </a:ln>
        </p:spPr>
      </p:cxnSp>
      <p:grpSp>
        <p:nvGrpSpPr>
          <p:cNvPr id="667" name="Google Shape;667;p41"/>
          <p:cNvGrpSpPr/>
          <p:nvPr/>
        </p:nvGrpSpPr>
        <p:grpSpPr>
          <a:xfrm>
            <a:off x="6515798" y="2685930"/>
            <a:ext cx="2387667" cy="1192405"/>
            <a:chOff x="880852" y="4703885"/>
            <a:chExt cx="2968996" cy="1793630"/>
          </a:xfrm>
        </p:grpSpPr>
        <p:sp>
          <p:nvSpPr>
            <p:cNvPr id="668" name="Google Shape;668;p41"/>
            <p:cNvSpPr/>
            <p:nvPr/>
          </p:nvSpPr>
          <p:spPr>
            <a:xfrm>
              <a:off x="880852" y="4703885"/>
              <a:ext cx="1475091" cy="887710"/>
            </a:xfrm>
            <a:prstGeom prst="rect">
              <a:avLst/>
            </a:prstGeom>
            <a:solidFill>
              <a:schemeClr val="lt1"/>
            </a:solidFill>
            <a:ln w="28575" cap="flat" cmpd="sng">
              <a:solidFill>
                <a:srgbClr val="00AD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69" name="Google Shape;669;p41"/>
            <p:cNvSpPr/>
            <p:nvPr/>
          </p:nvSpPr>
          <p:spPr>
            <a:xfrm>
              <a:off x="2374757" y="4703885"/>
              <a:ext cx="1475091" cy="887710"/>
            </a:xfrm>
            <a:prstGeom prst="rect">
              <a:avLst/>
            </a:prstGeom>
            <a:solidFill>
              <a:schemeClr val="lt1"/>
            </a:solidFill>
            <a:ln w="28575" cap="flat" cmpd="sng">
              <a:solidFill>
                <a:srgbClr val="FFF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70" name="Google Shape;670;p41"/>
            <p:cNvSpPr/>
            <p:nvPr/>
          </p:nvSpPr>
          <p:spPr>
            <a:xfrm>
              <a:off x="880852" y="5609805"/>
              <a:ext cx="1475091" cy="887710"/>
            </a:xfrm>
            <a:prstGeom prst="rect">
              <a:avLst/>
            </a:prstGeom>
            <a:solidFill>
              <a:schemeClr val="lt1"/>
            </a:solidFill>
            <a:ln w="28575" cap="flat" cmpd="sng">
              <a:solidFill>
                <a:srgbClr val="00B0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71" name="Google Shape;671;p41"/>
            <p:cNvSpPr/>
            <p:nvPr/>
          </p:nvSpPr>
          <p:spPr>
            <a:xfrm>
              <a:off x="2374757" y="5609805"/>
              <a:ext cx="1475091" cy="887710"/>
            </a:xfrm>
            <a:prstGeom prst="rect">
              <a:avLst/>
            </a:prstGeom>
            <a:solidFill>
              <a:schemeClr val="lt1"/>
            </a:solidFill>
            <a:ln w="28575" cap="flat" cmpd="sng">
              <a:solidFill>
                <a:srgbClr val="ED1C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grpSp>
      <p:cxnSp>
        <p:nvCxnSpPr>
          <p:cNvPr id="672" name="Google Shape;672;p41"/>
          <p:cNvCxnSpPr/>
          <p:nvPr/>
        </p:nvCxnSpPr>
        <p:spPr>
          <a:xfrm rot="10800000" flipH="1">
            <a:off x="166700" y="6556200"/>
            <a:ext cx="8861400" cy="7800"/>
          </a:xfrm>
          <a:prstGeom prst="straightConnector1">
            <a:avLst/>
          </a:prstGeom>
          <a:noFill/>
          <a:ln w="28575" cap="flat" cmpd="sng">
            <a:solidFill>
              <a:srgbClr val="1F497D"/>
            </a:solidFill>
            <a:prstDash val="solid"/>
            <a:round/>
            <a:headEnd type="none" w="sm" len="sm"/>
            <a:tailEnd type="none" w="sm" len="sm"/>
          </a:ln>
        </p:spPr>
      </p:cxnSp>
      <p:grpSp>
        <p:nvGrpSpPr>
          <p:cNvPr id="673" name="Google Shape;673;p41"/>
          <p:cNvGrpSpPr/>
          <p:nvPr/>
        </p:nvGrpSpPr>
        <p:grpSpPr>
          <a:xfrm>
            <a:off x="6515798" y="1261867"/>
            <a:ext cx="2387674" cy="1192399"/>
            <a:chOff x="880852" y="4703885"/>
            <a:chExt cx="2969005" cy="1793620"/>
          </a:xfrm>
        </p:grpSpPr>
        <p:sp>
          <p:nvSpPr>
            <p:cNvPr id="674" name="Google Shape;674;p41"/>
            <p:cNvSpPr/>
            <p:nvPr/>
          </p:nvSpPr>
          <p:spPr>
            <a:xfrm>
              <a:off x="880852" y="4703885"/>
              <a:ext cx="1475100" cy="887700"/>
            </a:xfrm>
            <a:prstGeom prst="rect">
              <a:avLst/>
            </a:prstGeom>
            <a:solidFill>
              <a:schemeClr val="lt1"/>
            </a:solidFill>
            <a:ln w="28575" cap="flat" cmpd="sng">
              <a:solidFill>
                <a:srgbClr val="00AD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75" name="Google Shape;675;p41"/>
            <p:cNvSpPr/>
            <p:nvPr/>
          </p:nvSpPr>
          <p:spPr>
            <a:xfrm>
              <a:off x="2374757" y="4703885"/>
              <a:ext cx="1475100" cy="887700"/>
            </a:xfrm>
            <a:prstGeom prst="rect">
              <a:avLst/>
            </a:prstGeom>
            <a:solidFill>
              <a:schemeClr val="lt1"/>
            </a:solidFill>
            <a:ln w="28575" cap="flat" cmpd="sng">
              <a:solidFill>
                <a:srgbClr val="FFF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76" name="Google Shape;676;p41"/>
            <p:cNvSpPr/>
            <p:nvPr/>
          </p:nvSpPr>
          <p:spPr>
            <a:xfrm>
              <a:off x="880852" y="5609805"/>
              <a:ext cx="1475100" cy="887700"/>
            </a:xfrm>
            <a:prstGeom prst="rect">
              <a:avLst/>
            </a:prstGeom>
            <a:solidFill>
              <a:schemeClr val="lt1"/>
            </a:solidFill>
            <a:ln w="28575" cap="flat" cmpd="sng">
              <a:solidFill>
                <a:srgbClr val="00B0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77" name="Google Shape;677;p41"/>
            <p:cNvSpPr/>
            <p:nvPr/>
          </p:nvSpPr>
          <p:spPr>
            <a:xfrm>
              <a:off x="2374757" y="5609805"/>
              <a:ext cx="1475100" cy="887700"/>
            </a:xfrm>
            <a:prstGeom prst="rect">
              <a:avLst/>
            </a:prstGeom>
            <a:solidFill>
              <a:schemeClr val="lt1"/>
            </a:solidFill>
            <a:ln w="28575" cap="flat" cmpd="sng">
              <a:solidFill>
                <a:srgbClr val="ED1C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grpSp>
      <p:grpSp>
        <p:nvGrpSpPr>
          <p:cNvPr id="678" name="Google Shape;678;p41"/>
          <p:cNvGrpSpPr/>
          <p:nvPr/>
        </p:nvGrpSpPr>
        <p:grpSpPr>
          <a:xfrm>
            <a:off x="6515786" y="4017142"/>
            <a:ext cx="2387674" cy="1192399"/>
            <a:chOff x="880852" y="4703885"/>
            <a:chExt cx="2969005" cy="1793620"/>
          </a:xfrm>
        </p:grpSpPr>
        <p:sp>
          <p:nvSpPr>
            <p:cNvPr id="679" name="Google Shape;679;p41"/>
            <p:cNvSpPr/>
            <p:nvPr/>
          </p:nvSpPr>
          <p:spPr>
            <a:xfrm>
              <a:off x="880852" y="4703885"/>
              <a:ext cx="1475100" cy="887700"/>
            </a:xfrm>
            <a:prstGeom prst="rect">
              <a:avLst/>
            </a:prstGeom>
            <a:solidFill>
              <a:schemeClr val="lt1"/>
            </a:solidFill>
            <a:ln w="28575" cap="flat" cmpd="sng">
              <a:solidFill>
                <a:srgbClr val="00AD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80" name="Google Shape;680;p41"/>
            <p:cNvSpPr/>
            <p:nvPr/>
          </p:nvSpPr>
          <p:spPr>
            <a:xfrm>
              <a:off x="2374757" y="4703885"/>
              <a:ext cx="1475100" cy="887700"/>
            </a:xfrm>
            <a:prstGeom prst="rect">
              <a:avLst/>
            </a:prstGeom>
            <a:solidFill>
              <a:schemeClr val="lt1"/>
            </a:solidFill>
            <a:ln w="28575" cap="flat" cmpd="sng">
              <a:solidFill>
                <a:srgbClr val="FFF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81" name="Google Shape;681;p41"/>
            <p:cNvSpPr/>
            <p:nvPr/>
          </p:nvSpPr>
          <p:spPr>
            <a:xfrm>
              <a:off x="880852" y="5609805"/>
              <a:ext cx="1475100" cy="887700"/>
            </a:xfrm>
            <a:prstGeom prst="rect">
              <a:avLst/>
            </a:prstGeom>
            <a:solidFill>
              <a:schemeClr val="lt1"/>
            </a:solidFill>
            <a:ln w="28575" cap="flat" cmpd="sng">
              <a:solidFill>
                <a:srgbClr val="00B0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82" name="Google Shape;682;p41"/>
            <p:cNvSpPr/>
            <p:nvPr/>
          </p:nvSpPr>
          <p:spPr>
            <a:xfrm>
              <a:off x="2374757" y="5609805"/>
              <a:ext cx="1475100" cy="887700"/>
            </a:xfrm>
            <a:prstGeom prst="rect">
              <a:avLst/>
            </a:prstGeom>
            <a:solidFill>
              <a:schemeClr val="lt1"/>
            </a:solidFill>
            <a:ln w="28575" cap="flat" cmpd="sng">
              <a:solidFill>
                <a:srgbClr val="ED1C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grpSp>
      <p:grpSp>
        <p:nvGrpSpPr>
          <p:cNvPr id="683" name="Google Shape;683;p41"/>
          <p:cNvGrpSpPr/>
          <p:nvPr/>
        </p:nvGrpSpPr>
        <p:grpSpPr>
          <a:xfrm>
            <a:off x="6515786" y="5328255"/>
            <a:ext cx="2387674" cy="1192399"/>
            <a:chOff x="880852" y="4703885"/>
            <a:chExt cx="2969005" cy="1793620"/>
          </a:xfrm>
        </p:grpSpPr>
        <p:sp>
          <p:nvSpPr>
            <p:cNvPr id="684" name="Google Shape;684;p41"/>
            <p:cNvSpPr/>
            <p:nvPr/>
          </p:nvSpPr>
          <p:spPr>
            <a:xfrm>
              <a:off x="880852" y="4703885"/>
              <a:ext cx="1475100" cy="887700"/>
            </a:xfrm>
            <a:prstGeom prst="rect">
              <a:avLst/>
            </a:prstGeom>
            <a:solidFill>
              <a:schemeClr val="lt1"/>
            </a:solidFill>
            <a:ln w="28575" cap="flat" cmpd="sng">
              <a:solidFill>
                <a:srgbClr val="00AD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85" name="Google Shape;685;p41"/>
            <p:cNvSpPr/>
            <p:nvPr/>
          </p:nvSpPr>
          <p:spPr>
            <a:xfrm>
              <a:off x="2374757" y="4703885"/>
              <a:ext cx="1475100" cy="887700"/>
            </a:xfrm>
            <a:prstGeom prst="rect">
              <a:avLst/>
            </a:prstGeom>
            <a:solidFill>
              <a:schemeClr val="lt1"/>
            </a:solidFill>
            <a:ln w="28575" cap="flat" cmpd="sng">
              <a:solidFill>
                <a:srgbClr val="FFF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86" name="Google Shape;686;p41"/>
            <p:cNvSpPr/>
            <p:nvPr/>
          </p:nvSpPr>
          <p:spPr>
            <a:xfrm>
              <a:off x="880852" y="5609805"/>
              <a:ext cx="1475100" cy="887700"/>
            </a:xfrm>
            <a:prstGeom prst="rect">
              <a:avLst/>
            </a:prstGeom>
            <a:solidFill>
              <a:schemeClr val="lt1"/>
            </a:solidFill>
            <a:ln w="28575" cap="flat" cmpd="sng">
              <a:solidFill>
                <a:srgbClr val="00B0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87" name="Google Shape;687;p41"/>
            <p:cNvSpPr/>
            <p:nvPr/>
          </p:nvSpPr>
          <p:spPr>
            <a:xfrm>
              <a:off x="2374757" y="5609805"/>
              <a:ext cx="1475100" cy="887700"/>
            </a:xfrm>
            <a:prstGeom prst="rect">
              <a:avLst/>
            </a:prstGeom>
            <a:solidFill>
              <a:schemeClr val="lt1"/>
            </a:solidFill>
            <a:ln w="28575" cap="flat" cmpd="sng">
              <a:solidFill>
                <a:srgbClr val="ED1C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2"/>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Whole Brain</a:t>
            </a:r>
            <a:r>
              <a:rPr lang="en-US" baseline="30000"/>
              <a:t>®</a:t>
            </a:r>
            <a:r>
              <a:rPr lang="en-US"/>
              <a:t> Problem Solver - Step 1</a:t>
            </a:r>
            <a:endParaRPr/>
          </a:p>
        </p:txBody>
      </p:sp>
      <p:sp>
        <p:nvSpPr>
          <p:cNvPr id="694" name="Google Shape;694;p42"/>
          <p:cNvSpPr/>
          <p:nvPr/>
        </p:nvSpPr>
        <p:spPr>
          <a:xfrm>
            <a:off x="166688" y="1527175"/>
            <a:ext cx="1670050" cy="2120900"/>
          </a:xfrm>
          <a:prstGeom prst="rect">
            <a:avLst/>
          </a:prstGeom>
          <a:solidFill>
            <a:schemeClr val="lt1"/>
          </a:solid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5" name="Google Shape;695;p42"/>
          <p:cNvSpPr/>
          <p:nvPr/>
        </p:nvSpPr>
        <p:spPr>
          <a:xfrm>
            <a:off x="6391275" y="1517650"/>
            <a:ext cx="2636838" cy="2130425"/>
          </a:xfrm>
          <a:prstGeom prst="rect">
            <a:avLst/>
          </a:prstGeom>
          <a:solidFill>
            <a:schemeClr val="lt1"/>
          </a:solid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6" name="Google Shape;696;p42"/>
          <p:cNvSpPr/>
          <p:nvPr/>
        </p:nvSpPr>
        <p:spPr>
          <a:xfrm>
            <a:off x="166688" y="1517650"/>
            <a:ext cx="8861425" cy="312738"/>
          </a:xfrm>
          <a:prstGeom prst="rect">
            <a:avLst/>
          </a:prstGeom>
          <a:solidFill>
            <a:srgbClr val="1F497D"/>
          </a:solid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7" name="Google Shape;697;p42"/>
          <p:cNvSpPr/>
          <p:nvPr/>
        </p:nvSpPr>
        <p:spPr>
          <a:xfrm>
            <a:off x="1828800" y="1517650"/>
            <a:ext cx="4562475" cy="2130425"/>
          </a:xfrm>
          <a:prstGeom prst="rect">
            <a:avLst/>
          </a:prstGeom>
          <a:no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8" name="Google Shape;698;p42"/>
          <p:cNvSpPr/>
          <p:nvPr/>
        </p:nvSpPr>
        <p:spPr>
          <a:xfrm>
            <a:off x="166700" y="1830400"/>
            <a:ext cx="1635000" cy="1817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rgbClr val="414042"/>
                </a:solidFill>
                <a:latin typeface="Arial"/>
                <a:ea typeface="Arial"/>
                <a:cs typeface="Arial"/>
                <a:sym typeface="Arial"/>
              </a:rPr>
              <a:t>Step One:</a:t>
            </a:r>
            <a:endParaRPr sz="1400" b="1" i="0" u="none" strike="noStrike" cap="none">
              <a:solidFill>
                <a:srgbClr val="41404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rgbClr val="414042"/>
                </a:solidFill>
                <a:latin typeface="Arial"/>
                <a:ea typeface="Arial"/>
                <a:cs typeface="Arial"/>
                <a:sym typeface="Arial"/>
              </a:rPr>
              <a:t>Gather the facts</a:t>
            </a:r>
            <a:endParaRPr sz="2200" b="1" i="0" u="none" strike="noStrike" cap="none" baseline="30000">
              <a:solidFill>
                <a:srgbClr val="0070C0"/>
              </a:solidFill>
              <a:latin typeface="Arial"/>
              <a:ea typeface="Arial"/>
              <a:cs typeface="Arial"/>
              <a:sym typeface="Arial"/>
            </a:endParaRPr>
          </a:p>
        </p:txBody>
      </p:sp>
      <p:sp>
        <p:nvSpPr>
          <p:cNvPr id="699" name="Google Shape;699;p42"/>
          <p:cNvSpPr/>
          <p:nvPr/>
        </p:nvSpPr>
        <p:spPr>
          <a:xfrm>
            <a:off x="1836750" y="2241798"/>
            <a:ext cx="4554600" cy="995104"/>
          </a:xfrm>
          <a:prstGeom prst="rect">
            <a:avLst/>
          </a:prstGeom>
          <a:noFill/>
          <a:ln>
            <a:noFill/>
          </a:ln>
        </p:spPr>
        <p:txBody>
          <a:bodyPr spcFirstLastPara="1" wrap="square" lIns="91425" tIns="45700" rIns="91425" bIns="45700" anchor="ctr" anchorCtr="0">
            <a:spAutoFit/>
          </a:bodyPr>
          <a:lstStyle/>
          <a:p>
            <a:pPr lvl="0">
              <a:buSzPts val="1800"/>
            </a:pPr>
            <a:r>
              <a:rPr lang="en-US" sz="1600" b="1" baseline="30000" dirty="0"/>
              <a:t>A. </a:t>
            </a:r>
            <a:r>
              <a:rPr lang="en-US" sz="1600" baseline="30000" dirty="0"/>
              <a:t>What are the key facts? Who? What? When? Where? Why</a:t>
            </a:r>
          </a:p>
          <a:p>
            <a:pPr lvl="0">
              <a:buSzPts val="1800"/>
            </a:pPr>
            <a:r>
              <a:rPr lang="en-US" sz="1600" b="1" baseline="30000" dirty="0"/>
              <a:t>B. </a:t>
            </a:r>
            <a:r>
              <a:rPr lang="en-US" sz="1600" baseline="30000" dirty="0"/>
              <a:t>I have all the details? Is there an important bit I am missing?</a:t>
            </a:r>
            <a:endParaRPr lang="en-US" sz="1600" dirty="0"/>
          </a:p>
          <a:p>
            <a:pPr lvl="0">
              <a:buSzPts val="1800"/>
            </a:pPr>
            <a:r>
              <a:rPr lang="en-US" sz="1600" b="1" baseline="30000" dirty="0"/>
              <a:t>C. </a:t>
            </a:r>
            <a:r>
              <a:rPr lang="en-US" sz="1600" baseline="30000" dirty="0"/>
              <a:t>What does my intuition tell me? What do other people feel about it?</a:t>
            </a:r>
            <a:endParaRPr lang="en-US" sz="1600" dirty="0"/>
          </a:p>
          <a:p>
            <a:pPr lvl="0">
              <a:buSzPts val="1800"/>
            </a:pPr>
            <a:r>
              <a:rPr lang="en-US" sz="1600" b="1" baseline="30000" dirty="0"/>
              <a:t>D. </a:t>
            </a:r>
            <a:r>
              <a:rPr lang="en-US" sz="1600" baseline="30000" dirty="0"/>
              <a:t>What is the main issue? Am I missing any links?</a:t>
            </a:r>
            <a:endParaRPr lang="en-US" sz="1600" dirty="0"/>
          </a:p>
        </p:txBody>
      </p:sp>
      <p:grpSp>
        <p:nvGrpSpPr>
          <p:cNvPr id="700" name="Google Shape;700;p42"/>
          <p:cNvGrpSpPr/>
          <p:nvPr/>
        </p:nvGrpSpPr>
        <p:grpSpPr>
          <a:xfrm>
            <a:off x="6448425" y="2114550"/>
            <a:ext cx="2505075" cy="1252538"/>
            <a:chOff x="880852" y="4703885"/>
            <a:chExt cx="2968996" cy="1793630"/>
          </a:xfrm>
        </p:grpSpPr>
        <p:sp>
          <p:nvSpPr>
            <p:cNvPr id="701" name="Google Shape;701;p42"/>
            <p:cNvSpPr/>
            <p:nvPr/>
          </p:nvSpPr>
          <p:spPr>
            <a:xfrm>
              <a:off x="880852" y="4703885"/>
              <a:ext cx="1475091" cy="888859"/>
            </a:xfrm>
            <a:prstGeom prst="rect">
              <a:avLst/>
            </a:prstGeom>
            <a:solidFill>
              <a:schemeClr val="lt1"/>
            </a:solidFill>
            <a:ln w="28575" cap="flat" cmpd="sng">
              <a:solidFill>
                <a:srgbClr val="00AD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02" name="Google Shape;702;p42"/>
            <p:cNvSpPr/>
            <p:nvPr/>
          </p:nvSpPr>
          <p:spPr>
            <a:xfrm>
              <a:off x="2374757" y="4703885"/>
              <a:ext cx="1475091" cy="888859"/>
            </a:xfrm>
            <a:prstGeom prst="rect">
              <a:avLst/>
            </a:prstGeom>
            <a:solidFill>
              <a:schemeClr val="lt1"/>
            </a:solidFill>
            <a:ln w="28575" cap="flat" cmpd="sng">
              <a:solidFill>
                <a:srgbClr val="FFF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03" name="Google Shape;703;p42"/>
            <p:cNvSpPr/>
            <p:nvPr/>
          </p:nvSpPr>
          <p:spPr>
            <a:xfrm>
              <a:off x="880852" y="5608656"/>
              <a:ext cx="1475091" cy="888859"/>
            </a:xfrm>
            <a:prstGeom prst="rect">
              <a:avLst/>
            </a:prstGeom>
            <a:solidFill>
              <a:schemeClr val="lt1"/>
            </a:solidFill>
            <a:ln w="28575" cap="flat" cmpd="sng">
              <a:solidFill>
                <a:srgbClr val="00B0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04" name="Google Shape;704;p42"/>
            <p:cNvSpPr/>
            <p:nvPr/>
          </p:nvSpPr>
          <p:spPr>
            <a:xfrm>
              <a:off x="2374757" y="5608656"/>
              <a:ext cx="1475091" cy="888859"/>
            </a:xfrm>
            <a:prstGeom prst="rect">
              <a:avLst/>
            </a:prstGeom>
            <a:solidFill>
              <a:schemeClr val="lt1"/>
            </a:solidFill>
            <a:ln w="28575" cap="flat" cmpd="sng">
              <a:solidFill>
                <a:srgbClr val="ED1C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grpSp>
      <p:sp>
        <p:nvSpPr>
          <p:cNvPr id="705" name="Google Shape;705;p42"/>
          <p:cNvSpPr/>
          <p:nvPr/>
        </p:nvSpPr>
        <p:spPr>
          <a:xfrm>
            <a:off x="166700" y="1497775"/>
            <a:ext cx="86787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baseline="30000" dirty="0">
                <a:solidFill>
                  <a:schemeClr val="lt1"/>
                </a:solidFill>
                <a:latin typeface="Arial"/>
                <a:ea typeface="Arial"/>
                <a:cs typeface="Arial"/>
                <a:sym typeface="Arial"/>
              </a:rPr>
              <a:t>The Steps        The Questions	                                       The Answers	</a:t>
            </a:r>
            <a:endParaRPr sz="2800" b="1" i="0" u="none" strike="noStrike" cap="none" dirty="0">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43"/>
          <p:cNvSpPr/>
          <p:nvPr/>
        </p:nvSpPr>
        <p:spPr>
          <a:xfrm>
            <a:off x="166688" y="1527175"/>
            <a:ext cx="1670050" cy="1670050"/>
          </a:xfrm>
          <a:prstGeom prst="rect">
            <a:avLst/>
          </a:prstGeom>
          <a:solidFill>
            <a:schemeClr val="lt1"/>
          </a:solid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12" name="Google Shape;712;p43"/>
          <p:cNvSpPr/>
          <p:nvPr/>
        </p:nvSpPr>
        <p:spPr>
          <a:xfrm>
            <a:off x="6391275" y="1517650"/>
            <a:ext cx="2636838" cy="1670050"/>
          </a:xfrm>
          <a:prstGeom prst="rect">
            <a:avLst/>
          </a:prstGeom>
          <a:solidFill>
            <a:schemeClr val="lt1"/>
          </a:solid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13" name="Google Shape;713;p43"/>
          <p:cNvSpPr/>
          <p:nvPr/>
        </p:nvSpPr>
        <p:spPr>
          <a:xfrm>
            <a:off x="166688" y="1517650"/>
            <a:ext cx="8861425" cy="312738"/>
          </a:xfrm>
          <a:prstGeom prst="rect">
            <a:avLst/>
          </a:prstGeom>
          <a:solidFill>
            <a:srgbClr val="1F497D"/>
          </a:solid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14" name="Google Shape;714;p43"/>
          <p:cNvSpPr/>
          <p:nvPr/>
        </p:nvSpPr>
        <p:spPr>
          <a:xfrm>
            <a:off x="1828800" y="1517650"/>
            <a:ext cx="4562475" cy="1670050"/>
          </a:xfrm>
          <a:prstGeom prst="rect">
            <a:avLst/>
          </a:prstGeom>
          <a:no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15" name="Google Shape;715;p43"/>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Whole Brain</a:t>
            </a:r>
            <a:r>
              <a:rPr lang="en-US" baseline="30000"/>
              <a:t>®</a:t>
            </a:r>
            <a:r>
              <a:rPr lang="en-US"/>
              <a:t> Problem Solver - Step 2</a:t>
            </a:r>
            <a:endParaRPr/>
          </a:p>
        </p:txBody>
      </p:sp>
      <p:sp>
        <p:nvSpPr>
          <p:cNvPr id="716" name="Google Shape;716;p43"/>
          <p:cNvSpPr/>
          <p:nvPr/>
        </p:nvSpPr>
        <p:spPr>
          <a:xfrm>
            <a:off x="166700" y="1830400"/>
            <a:ext cx="1635000" cy="13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rgbClr val="414042"/>
                </a:solidFill>
                <a:latin typeface="Arial"/>
                <a:ea typeface="Arial"/>
                <a:cs typeface="Arial"/>
                <a:sym typeface="Arial"/>
              </a:rPr>
              <a:t>Step Two: </a:t>
            </a:r>
            <a:endParaRPr sz="1400" b="1" i="0" u="none" strike="noStrike" cap="none">
              <a:solidFill>
                <a:srgbClr val="41404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rgbClr val="414042"/>
                </a:solidFill>
                <a:latin typeface="Arial"/>
                <a:ea typeface="Arial"/>
                <a:cs typeface="Arial"/>
                <a:sym typeface="Arial"/>
              </a:rPr>
              <a:t>Define the problem</a:t>
            </a:r>
            <a:endParaRPr sz="2200" b="1" i="0" u="none" strike="noStrike" cap="none" baseline="30000">
              <a:solidFill>
                <a:srgbClr val="0070C0"/>
              </a:solidFill>
              <a:latin typeface="Arial"/>
              <a:ea typeface="Arial"/>
              <a:cs typeface="Arial"/>
              <a:sym typeface="Arial"/>
            </a:endParaRPr>
          </a:p>
        </p:txBody>
      </p:sp>
      <p:sp>
        <p:nvSpPr>
          <p:cNvPr id="717" name="Google Shape;717;p43"/>
          <p:cNvSpPr/>
          <p:nvPr/>
        </p:nvSpPr>
        <p:spPr>
          <a:xfrm>
            <a:off x="1836750" y="2007710"/>
            <a:ext cx="4527300" cy="1077178"/>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en-US" sz="1600" b="1" baseline="30000" dirty="0">
                <a:solidFill>
                  <a:schemeClr val="dk1"/>
                </a:solidFill>
              </a:rPr>
              <a:t>A. </a:t>
            </a:r>
            <a:r>
              <a:rPr lang="en-US" sz="1600" baseline="30000" dirty="0">
                <a:solidFill>
                  <a:schemeClr val="dk1"/>
                </a:solidFill>
              </a:rPr>
              <a:t>Based purely on the facts …</a:t>
            </a:r>
            <a:endParaRPr lang="en-US" sz="1600" dirty="0"/>
          </a:p>
          <a:p>
            <a:pPr lvl="0">
              <a:buClr>
                <a:schemeClr val="dk1"/>
              </a:buClr>
              <a:buSzPts val="1800"/>
            </a:pPr>
            <a:r>
              <a:rPr lang="en-US" sz="1600" b="1" baseline="30000" dirty="0">
                <a:solidFill>
                  <a:schemeClr val="dk1"/>
                </a:solidFill>
              </a:rPr>
              <a:t>B. </a:t>
            </a:r>
            <a:r>
              <a:rPr lang="en-US" sz="1600" baseline="30000" dirty="0">
                <a:solidFill>
                  <a:schemeClr val="dk1"/>
                </a:solidFill>
              </a:rPr>
              <a:t>From an organizational point of view …</a:t>
            </a:r>
            <a:endParaRPr lang="en-US" sz="1600" dirty="0"/>
          </a:p>
          <a:p>
            <a:pPr lvl="0">
              <a:buClr>
                <a:schemeClr val="dk1"/>
              </a:buClr>
              <a:buSzPts val="1800"/>
            </a:pPr>
            <a:r>
              <a:rPr lang="en-US" sz="1600" b="1" baseline="30000" dirty="0">
                <a:solidFill>
                  <a:schemeClr val="dk1"/>
                </a:solidFill>
              </a:rPr>
              <a:t>C. </a:t>
            </a:r>
            <a:r>
              <a:rPr lang="en-US" sz="1600" baseline="30000" dirty="0">
                <a:solidFill>
                  <a:schemeClr val="dk1"/>
                </a:solidFill>
              </a:rPr>
              <a:t>From a people perspective …</a:t>
            </a:r>
            <a:endParaRPr lang="en-US" sz="1600" dirty="0"/>
          </a:p>
          <a:p>
            <a:pPr lvl="0">
              <a:buClr>
                <a:schemeClr val="dk1"/>
              </a:buClr>
              <a:buSzPts val="1800"/>
            </a:pPr>
            <a:r>
              <a:rPr lang="en-US" sz="1600" b="1" baseline="30000" dirty="0">
                <a:solidFill>
                  <a:schemeClr val="dk1"/>
                </a:solidFill>
              </a:rPr>
              <a:t>D. </a:t>
            </a:r>
            <a:r>
              <a:rPr lang="en-US" sz="1600" baseline="30000" dirty="0">
                <a:solidFill>
                  <a:schemeClr val="dk1"/>
                </a:solidFill>
              </a:rPr>
              <a:t>From a big-picture holistic view ...</a:t>
            </a:r>
            <a:endParaRPr lang="en-US" sz="1600" dirty="0">
              <a:solidFill>
                <a:schemeClr val="dk1"/>
              </a:solidFill>
            </a:endParaRPr>
          </a:p>
        </p:txBody>
      </p:sp>
      <p:grpSp>
        <p:nvGrpSpPr>
          <p:cNvPr id="718" name="Google Shape;718;p43"/>
          <p:cNvGrpSpPr/>
          <p:nvPr/>
        </p:nvGrpSpPr>
        <p:grpSpPr>
          <a:xfrm>
            <a:off x="6430963" y="1876425"/>
            <a:ext cx="2505075" cy="1252538"/>
            <a:chOff x="880852" y="4703885"/>
            <a:chExt cx="2968996" cy="1793630"/>
          </a:xfrm>
        </p:grpSpPr>
        <p:sp>
          <p:nvSpPr>
            <p:cNvPr id="719" name="Google Shape;719;p43"/>
            <p:cNvSpPr/>
            <p:nvPr/>
          </p:nvSpPr>
          <p:spPr>
            <a:xfrm>
              <a:off x="880852" y="4703885"/>
              <a:ext cx="1475091" cy="888859"/>
            </a:xfrm>
            <a:prstGeom prst="rect">
              <a:avLst/>
            </a:prstGeom>
            <a:solidFill>
              <a:schemeClr val="lt1"/>
            </a:solidFill>
            <a:ln w="28575" cap="flat" cmpd="sng">
              <a:solidFill>
                <a:srgbClr val="00AD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20" name="Google Shape;720;p43"/>
            <p:cNvSpPr/>
            <p:nvPr/>
          </p:nvSpPr>
          <p:spPr>
            <a:xfrm>
              <a:off x="2374757" y="4703885"/>
              <a:ext cx="1475091" cy="888859"/>
            </a:xfrm>
            <a:prstGeom prst="rect">
              <a:avLst/>
            </a:prstGeom>
            <a:solidFill>
              <a:schemeClr val="lt1"/>
            </a:solidFill>
            <a:ln w="28575" cap="flat" cmpd="sng">
              <a:solidFill>
                <a:srgbClr val="FFF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21" name="Google Shape;721;p43"/>
            <p:cNvSpPr/>
            <p:nvPr/>
          </p:nvSpPr>
          <p:spPr>
            <a:xfrm>
              <a:off x="880852" y="5608656"/>
              <a:ext cx="1475091" cy="888859"/>
            </a:xfrm>
            <a:prstGeom prst="rect">
              <a:avLst/>
            </a:prstGeom>
            <a:solidFill>
              <a:schemeClr val="lt1"/>
            </a:solidFill>
            <a:ln w="28575" cap="flat" cmpd="sng">
              <a:solidFill>
                <a:srgbClr val="00B0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22" name="Google Shape;722;p43"/>
            <p:cNvSpPr/>
            <p:nvPr/>
          </p:nvSpPr>
          <p:spPr>
            <a:xfrm>
              <a:off x="2374757" y="5608656"/>
              <a:ext cx="1475091" cy="888859"/>
            </a:xfrm>
            <a:prstGeom prst="rect">
              <a:avLst/>
            </a:prstGeom>
            <a:solidFill>
              <a:schemeClr val="lt1"/>
            </a:solidFill>
            <a:ln w="28575" cap="flat" cmpd="sng">
              <a:solidFill>
                <a:srgbClr val="ED1C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grpSp>
      <p:sp>
        <p:nvSpPr>
          <p:cNvPr id="723" name="Google Shape;723;p43"/>
          <p:cNvSpPr/>
          <p:nvPr/>
        </p:nvSpPr>
        <p:spPr>
          <a:xfrm>
            <a:off x="166700" y="1495541"/>
            <a:ext cx="8679000" cy="523180"/>
          </a:xfrm>
          <a:prstGeom prst="rect">
            <a:avLst/>
          </a:prstGeom>
          <a:noFill/>
          <a:ln>
            <a:noFill/>
          </a:ln>
        </p:spPr>
        <p:txBody>
          <a:bodyPr spcFirstLastPara="1" wrap="square" lIns="91425" tIns="45700" rIns="91425" bIns="45700" anchor="t" anchorCtr="0">
            <a:spAutoFit/>
          </a:bodyPr>
          <a:lstStyle/>
          <a:p>
            <a:pPr lvl="0">
              <a:buSzPts val="2800"/>
            </a:pPr>
            <a:r>
              <a:rPr lang="en-US" sz="2800" b="1" baseline="30000" dirty="0">
                <a:solidFill>
                  <a:schemeClr val="lt1"/>
                </a:solidFill>
              </a:rPr>
              <a:t>The Steps        The Questions	                                       The Answers	</a:t>
            </a:r>
            <a:endParaRPr lang="en-US" sz="2800" b="1" dirty="0">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44"/>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Whole Brain</a:t>
            </a:r>
            <a:r>
              <a:rPr lang="en-US" baseline="30000"/>
              <a:t>®</a:t>
            </a:r>
            <a:r>
              <a:rPr lang="en-US"/>
              <a:t> Problem Solver - Step 3</a:t>
            </a:r>
            <a:endParaRPr/>
          </a:p>
        </p:txBody>
      </p:sp>
      <p:sp>
        <p:nvSpPr>
          <p:cNvPr id="730" name="Google Shape;730;p44"/>
          <p:cNvSpPr/>
          <p:nvPr/>
        </p:nvSpPr>
        <p:spPr>
          <a:xfrm>
            <a:off x="201613" y="2066925"/>
            <a:ext cx="1600200" cy="14462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baseline="30000">
                <a:solidFill>
                  <a:srgbClr val="0070C0"/>
                </a:solidFill>
                <a:latin typeface="Georgia"/>
                <a:ea typeface="Georgia"/>
                <a:cs typeface="Georgia"/>
                <a:sym typeface="Georgia"/>
              </a:rPr>
              <a:t>3. </a:t>
            </a:r>
            <a:br>
              <a:rPr lang="en-US" sz="2200" b="1" i="0" u="none" strike="noStrike" cap="none" baseline="30000">
                <a:solidFill>
                  <a:srgbClr val="0070C0"/>
                </a:solidFill>
                <a:latin typeface="Georgia"/>
                <a:ea typeface="Georgia"/>
                <a:cs typeface="Georgia"/>
                <a:sym typeface="Georgia"/>
              </a:rPr>
            </a:br>
            <a:r>
              <a:rPr lang="en-US" sz="2200" b="1" i="0" u="none" strike="noStrike" cap="none" baseline="30000">
                <a:solidFill>
                  <a:srgbClr val="0070C0"/>
                </a:solidFill>
                <a:latin typeface="Georgia"/>
                <a:ea typeface="Georgia"/>
                <a:cs typeface="Georgia"/>
                <a:sym typeface="Georgia"/>
              </a:rPr>
              <a:t>Develop solutions then select the best solution (circle </a:t>
            </a:r>
            <a:endParaRPr sz="1400" b="0" i="0" u="none" strike="noStrike" cap="none">
              <a:solidFill>
                <a:srgbClr val="000000"/>
              </a:solidFill>
              <a:latin typeface="Arial"/>
              <a:ea typeface="Arial"/>
              <a:cs typeface="Arial"/>
              <a:sym typeface="Arial"/>
            </a:endParaRPr>
          </a:p>
        </p:txBody>
      </p:sp>
      <p:sp>
        <p:nvSpPr>
          <p:cNvPr id="731" name="Google Shape;731;p44"/>
          <p:cNvSpPr/>
          <p:nvPr/>
        </p:nvSpPr>
        <p:spPr>
          <a:xfrm>
            <a:off x="166688" y="1527175"/>
            <a:ext cx="1670050" cy="2120900"/>
          </a:xfrm>
          <a:prstGeom prst="rect">
            <a:avLst/>
          </a:prstGeom>
          <a:solidFill>
            <a:schemeClr val="lt1"/>
          </a:solid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32" name="Google Shape;732;p44"/>
          <p:cNvSpPr/>
          <p:nvPr/>
        </p:nvSpPr>
        <p:spPr>
          <a:xfrm>
            <a:off x="6391275" y="1517650"/>
            <a:ext cx="2636838" cy="2130425"/>
          </a:xfrm>
          <a:prstGeom prst="rect">
            <a:avLst/>
          </a:prstGeom>
          <a:solidFill>
            <a:schemeClr val="lt1"/>
          </a:solid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33" name="Google Shape;733;p44"/>
          <p:cNvSpPr/>
          <p:nvPr/>
        </p:nvSpPr>
        <p:spPr>
          <a:xfrm>
            <a:off x="166688" y="1517650"/>
            <a:ext cx="8861425" cy="312738"/>
          </a:xfrm>
          <a:prstGeom prst="rect">
            <a:avLst/>
          </a:prstGeom>
          <a:solidFill>
            <a:srgbClr val="1F497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34" name="Google Shape;734;p44"/>
          <p:cNvSpPr/>
          <p:nvPr/>
        </p:nvSpPr>
        <p:spPr>
          <a:xfrm>
            <a:off x="1828800" y="1517650"/>
            <a:ext cx="4562475" cy="2130425"/>
          </a:xfrm>
          <a:prstGeom prst="rect">
            <a:avLst/>
          </a:prstGeom>
          <a:no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35" name="Google Shape;735;p44"/>
          <p:cNvSpPr/>
          <p:nvPr/>
        </p:nvSpPr>
        <p:spPr>
          <a:xfrm>
            <a:off x="201750" y="1830400"/>
            <a:ext cx="1600200" cy="18174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414042"/>
                </a:solidFill>
                <a:latin typeface="Arial"/>
                <a:ea typeface="Arial"/>
                <a:cs typeface="Arial"/>
                <a:sym typeface="Arial"/>
              </a:rPr>
              <a:t>Step Three:</a:t>
            </a:r>
            <a:br>
              <a:rPr lang="en-US" sz="1400" b="1" i="0" u="none" strike="noStrike" cap="none">
                <a:solidFill>
                  <a:srgbClr val="414042"/>
                </a:solidFill>
                <a:latin typeface="Arial"/>
                <a:ea typeface="Arial"/>
                <a:cs typeface="Arial"/>
                <a:sym typeface="Arial"/>
              </a:rPr>
            </a:br>
            <a:r>
              <a:rPr lang="en-US" sz="1400" b="0" i="0" u="none" strike="noStrike" cap="none">
                <a:solidFill>
                  <a:srgbClr val="414042"/>
                </a:solidFill>
                <a:latin typeface="Arial"/>
                <a:ea typeface="Arial"/>
                <a:cs typeface="Arial"/>
                <a:sym typeface="Arial"/>
              </a:rPr>
              <a:t>Develop solutions, then select the best one.</a:t>
            </a:r>
            <a:r>
              <a:rPr lang="en-US" sz="1400" b="1" i="0" u="none" strike="noStrike" cap="none">
                <a:solidFill>
                  <a:srgbClr val="414042"/>
                </a:solidFill>
                <a:latin typeface="Arial"/>
                <a:ea typeface="Arial"/>
                <a:cs typeface="Arial"/>
                <a:sym typeface="Arial"/>
              </a:rPr>
              <a:t> </a:t>
            </a:r>
            <a:endParaRPr sz="2200" b="1" i="0" u="none" strike="noStrike" cap="none" baseline="30000">
              <a:solidFill>
                <a:srgbClr val="0070C0"/>
              </a:solidFill>
              <a:latin typeface="Arial"/>
              <a:ea typeface="Arial"/>
              <a:cs typeface="Arial"/>
              <a:sym typeface="Arial"/>
            </a:endParaRPr>
          </a:p>
        </p:txBody>
      </p:sp>
      <p:sp>
        <p:nvSpPr>
          <p:cNvPr id="736" name="Google Shape;736;p44"/>
          <p:cNvSpPr/>
          <p:nvPr/>
        </p:nvSpPr>
        <p:spPr>
          <a:xfrm>
            <a:off x="1836750" y="2210146"/>
            <a:ext cx="4545000" cy="1077178"/>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en-US" sz="1600" b="1" baseline="30000" dirty="0">
                <a:solidFill>
                  <a:schemeClr val="dk1"/>
                </a:solidFill>
              </a:rPr>
              <a:t>A. </a:t>
            </a:r>
            <a:r>
              <a:rPr lang="en-US" sz="1600" baseline="30000" dirty="0">
                <a:solidFill>
                  <a:schemeClr val="dk1"/>
                </a:solidFill>
              </a:rPr>
              <a:t>What tools, techniques, and technology can we use?</a:t>
            </a:r>
            <a:endParaRPr lang="en-US" sz="1600" dirty="0"/>
          </a:p>
          <a:p>
            <a:pPr lvl="0">
              <a:buClr>
                <a:schemeClr val="dk1"/>
              </a:buClr>
              <a:buSzPts val="1800"/>
            </a:pPr>
            <a:r>
              <a:rPr lang="en-US" sz="1600" b="1" baseline="30000" dirty="0">
                <a:solidFill>
                  <a:schemeClr val="dk1"/>
                </a:solidFill>
              </a:rPr>
              <a:t>B. </a:t>
            </a:r>
            <a:r>
              <a:rPr lang="en-US" sz="1600" baseline="30000" dirty="0">
                <a:solidFill>
                  <a:schemeClr val="dk1"/>
                </a:solidFill>
              </a:rPr>
              <a:t>What processes, procedures, or structures could we use?</a:t>
            </a:r>
            <a:endParaRPr lang="en-US" sz="1600" dirty="0"/>
          </a:p>
          <a:p>
            <a:pPr lvl="0">
              <a:buClr>
                <a:schemeClr val="dk1"/>
              </a:buClr>
              <a:buSzPts val="1800"/>
            </a:pPr>
            <a:r>
              <a:rPr lang="en-US" sz="1600" b="1" baseline="30000" dirty="0">
                <a:solidFill>
                  <a:schemeClr val="dk1"/>
                </a:solidFill>
              </a:rPr>
              <a:t>C. </a:t>
            </a:r>
            <a:r>
              <a:rPr lang="en-US" sz="1600" baseline="30000" dirty="0">
                <a:solidFill>
                  <a:schemeClr val="dk1"/>
                </a:solidFill>
              </a:rPr>
              <a:t>Who else can help us solve this?</a:t>
            </a:r>
            <a:endParaRPr lang="en-US" sz="1600" dirty="0"/>
          </a:p>
          <a:p>
            <a:pPr lvl="0">
              <a:buClr>
                <a:schemeClr val="dk1"/>
              </a:buClr>
              <a:buSzPts val="1800"/>
            </a:pPr>
            <a:r>
              <a:rPr lang="en-US" sz="1600" b="1" baseline="30000" dirty="0">
                <a:solidFill>
                  <a:schemeClr val="dk1"/>
                </a:solidFill>
              </a:rPr>
              <a:t>D. </a:t>
            </a:r>
            <a:r>
              <a:rPr lang="en-US" sz="1600" baseline="30000" dirty="0">
                <a:solidFill>
                  <a:schemeClr val="dk1"/>
                </a:solidFill>
              </a:rPr>
              <a:t>What wild, outside-of-the-box ideas can you think of?</a:t>
            </a:r>
            <a:endParaRPr lang="en-US" sz="1600" dirty="0">
              <a:solidFill>
                <a:schemeClr val="dk1"/>
              </a:solidFill>
            </a:endParaRPr>
          </a:p>
        </p:txBody>
      </p:sp>
      <p:grpSp>
        <p:nvGrpSpPr>
          <p:cNvPr id="737" name="Google Shape;737;p44"/>
          <p:cNvGrpSpPr/>
          <p:nvPr/>
        </p:nvGrpSpPr>
        <p:grpSpPr>
          <a:xfrm>
            <a:off x="6448425" y="2032000"/>
            <a:ext cx="2503488" cy="1252538"/>
            <a:chOff x="880852" y="4703885"/>
            <a:chExt cx="2968996" cy="1793630"/>
          </a:xfrm>
        </p:grpSpPr>
        <p:sp>
          <p:nvSpPr>
            <p:cNvPr id="738" name="Google Shape;738;p44"/>
            <p:cNvSpPr/>
            <p:nvPr/>
          </p:nvSpPr>
          <p:spPr>
            <a:xfrm>
              <a:off x="880852" y="4703885"/>
              <a:ext cx="1476026" cy="888859"/>
            </a:xfrm>
            <a:prstGeom prst="rect">
              <a:avLst/>
            </a:prstGeom>
            <a:solidFill>
              <a:schemeClr val="lt1"/>
            </a:solidFill>
            <a:ln w="28575" cap="flat" cmpd="sng">
              <a:solidFill>
                <a:srgbClr val="00AD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39" name="Google Shape;739;p44"/>
            <p:cNvSpPr/>
            <p:nvPr/>
          </p:nvSpPr>
          <p:spPr>
            <a:xfrm>
              <a:off x="2373822" y="4703885"/>
              <a:ext cx="1476026" cy="888859"/>
            </a:xfrm>
            <a:prstGeom prst="rect">
              <a:avLst/>
            </a:prstGeom>
            <a:solidFill>
              <a:schemeClr val="lt1"/>
            </a:solidFill>
            <a:ln w="28575" cap="flat" cmpd="sng">
              <a:solidFill>
                <a:srgbClr val="FFF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40" name="Google Shape;740;p44"/>
            <p:cNvSpPr/>
            <p:nvPr/>
          </p:nvSpPr>
          <p:spPr>
            <a:xfrm>
              <a:off x="880852" y="5608656"/>
              <a:ext cx="1476026" cy="888859"/>
            </a:xfrm>
            <a:prstGeom prst="rect">
              <a:avLst/>
            </a:prstGeom>
            <a:solidFill>
              <a:schemeClr val="lt1"/>
            </a:solidFill>
            <a:ln w="28575" cap="flat" cmpd="sng">
              <a:solidFill>
                <a:srgbClr val="00B0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41" name="Google Shape;741;p44"/>
            <p:cNvSpPr/>
            <p:nvPr/>
          </p:nvSpPr>
          <p:spPr>
            <a:xfrm>
              <a:off x="2373822" y="5608656"/>
              <a:ext cx="1476026" cy="888859"/>
            </a:xfrm>
            <a:prstGeom prst="rect">
              <a:avLst/>
            </a:prstGeom>
            <a:solidFill>
              <a:schemeClr val="lt1"/>
            </a:solidFill>
            <a:ln w="28575" cap="flat" cmpd="sng">
              <a:solidFill>
                <a:srgbClr val="ED1C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grpSp>
      <p:sp>
        <p:nvSpPr>
          <p:cNvPr id="742" name="Google Shape;742;p44"/>
          <p:cNvSpPr/>
          <p:nvPr/>
        </p:nvSpPr>
        <p:spPr>
          <a:xfrm>
            <a:off x="166700" y="1498583"/>
            <a:ext cx="8609700" cy="522300"/>
          </a:xfrm>
          <a:prstGeom prst="rect">
            <a:avLst/>
          </a:prstGeom>
          <a:noFill/>
          <a:ln>
            <a:noFill/>
          </a:ln>
        </p:spPr>
        <p:txBody>
          <a:bodyPr spcFirstLastPara="1" wrap="square" lIns="91425" tIns="45700" rIns="91425" bIns="45700" anchor="t" anchorCtr="0">
            <a:spAutoFit/>
          </a:bodyPr>
          <a:lstStyle/>
          <a:p>
            <a:pPr lvl="0">
              <a:buSzPts val="2800"/>
            </a:pPr>
            <a:r>
              <a:rPr lang="en-US" sz="2800" b="1" baseline="30000" dirty="0">
                <a:solidFill>
                  <a:schemeClr val="lt1"/>
                </a:solidFill>
              </a:rPr>
              <a:t>The Steps        The Questions	                                       The Answers	</a:t>
            </a:r>
            <a:endParaRPr lang="en-US" sz="2800" b="1" dirty="0">
              <a:solidFill>
                <a:schemeClr val="l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45"/>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Whole Brain</a:t>
            </a:r>
            <a:r>
              <a:rPr lang="en-US" baseline="30000"/>
              <a:t>®</a:t>
            </a:r>
            <a:r>
              <a:rPr lang="en-US"/>
              <a:t> Problem Solver - Step 4</a:t>
            </a:r>
            <a:endParaRPr/>
          </a:p>
        </p:txBody>
      </p:sp>
      <p:sp>
        <p:nvSpPr>
          <p:cNvPr id="749" name="Google Shape;749;p45"/>
          <p:cNvSpPr/>
          <p:nvPr/>
        </p:nvSpPr>
        <p:spPr>
          <a:xfrm>
            <a:off x="166688" y="1527175"/>
            <a:ext cx="1670050" cy="2120900"/>
          </a:xfrm>
          <a:prstGeom prst="rect">
            <a:avLst/>
          </a:prstGeom>
          <a:solidFill>
            <a:schemeClr val="lt1"/>
          </a:solid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50" name="Google Shape;750;p45"/>
          <p:cNvSpPr/>
          <p:nvPr/>
        </p:nvSpPr>
        <p:spPr>
          <a:xfrm>
            <a:off x="6391275" y="1517650"/>
            <a:ext cx="2636838" cy="2130425"/>
          </a:xfrm>
          <a:prstGeom prst="rect">
            <a:avLst/>
          </a:prstGeom>
          <a:solidFill>
            <a:schemeClr val="lt1"/>
          </a:solid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51" name="Google Shape;751;p45"/>
          <p:cNvSpPr/>
          <p:nvPr/>
        </p:nvSpPr>
        <p:spPr>
          <a:xfrm>
            <a:off x="166688" y="1517650"/>
            <a:ext cx="8861425" cy="312738"/>
          </a:xfrm>
          <a:prstGeom prst="rect">
            <a:avLst/>
          </a:prstGeom>
          <a:solidFill>
            <a:srgbClr val="1F497D"/>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52" name="Google Shape;752;p45"/>
          <p:cNvSpPr/>
          <p:nvPr/>
        </p:nvSpPr>
        <p:spPr>
          <a:xfrm>
            <a:off x="1828800" y="1517650"/>
            <a:ext cx="4562475" cy="2130425"/>
          </a:xfrm>
          <a:prstGeom prst="rect">
            <a:avLst/>
          </a:prstGeom>
          <a:noFill/>
          <a:ln w="25400" cap="flat" cmpd="sng">
            <a:solidFill>
              <a:srgbClr val="1F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53" name="Google Shape;753;p45"/>
          <p:cNvSpPr/>
          <p:nvPr/>
        </p:nvSpPr>
        <p:spPr>
          <a:xfrm>
            <a:off x="166700" y="1830400"/>
            <a:ext cx="1582800" cy="18177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414042"/>
                </a:solidFill>
                <a:latin typeface="Arial"/>
                <a:ea typeface="Arial"/>
                <a:cs typeface="Arial"/>
                <a:sym typeface="Arial"/>
              </a:rPr>
              <a:t>Step Four:</a:t>
            </a:r>
            <a:r>
              <a:rPr lang="en-US" sz="1400" b="0" i="0" u="none" strike="noStrike" cap="none">
                <a:solidFill>
                  <a:srgbClr val="414042"/>
                </a:solidFill>
                <a:latin typeface="Arial"/>
                <a:ea typeface="Arial"/>
                <a:cs typeface="Arial"/>
                <a:sym typeface="Arial"/>
              </a:rPr>
              <a:t> </a:t>
            </a:r>
            <a:br>
              <a:rPr lang="en-US" sz="1400" b="0" i="0" u="none" strike="noStrike" cap="none">
                <a:solidFill>
                  <a:srgbClr val="414042"/>
                </a:solidFill>
                <a:latin typeface="Arial"/>
                <a:ea typeface="Arial"/>
                <a:cs typeface="Arial"/>
                <a:sym typeface="Arial"/>
              </a:rPr>
            </a:br>
            <a:r>
              <a:rPr lang="en-US" sz="1400" b="0" i="0" u="none" strike="noStrike" cap="none">
                <a:solidFill>
                  <a:srgbClr val="414042"/>
                </a:solidFill>
                <a:latin typeface="Arial"/>
                <a:ea typeface="Arial"/>
                <a:cs typeface="Arial"/>
                <a:sym typeface="Arial"/>
              </a:rPr>
              <a:t>Implement the best solution</a:t>
            </a:r>
            <a:endParaRPr sz="2200" b="1" i="0" u="none" strike="noStrike" cap="none" baseline="30000">
              <a:solidFill>
                <a:srgbClr val="0070C0"/>
              </a:solidFill>
              <a:latin typeface="Arial"/>
              <a:ea typeface="Arial"/>
              <a:cs typeface="Arial"/>
              <a:sym typeface="Arial"/>
            </a:endParaRPr>
          </a:p>
        </p:txBody>
      </p:sp>
      <p:sp>
        <p:nvSpPr>
          <p:cNvPr id="754" name="Google Shape;754;p45"/>
          <p:cNvSpPr/>
          <p:nvPr/>
        </p:nvSpPr>
        <p:spPr>
          <a:xfrm>
            <a:off x="1836750" y="2207468"/>
            <a:ext cx="4705200" cy="1077178"/>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en-US" sz="1600" b="1" baseline="30000" dirty="0">
                <a:solidFill>
                  <a:schemeClr val="dk1"/>
                </a:solidFill>
              </a:rPr>
              <a:t>A. </a:t>
            </a:r>
            <a:r>
              <a:rPr lang="en-US" sz="1600" baseline="30000" dirty="0">
                <a:solidFill>
                  <a:schemeClr val="dk1"/>
                </a:solidFill>
              </a:rPr>
              <a:t>What resources do we need?</a:t>
            </a:r>
            <a:endParaRPr lang="en-US" sz="1600" dirty="0"/>
          </a:p>
          <a:p>
            <a:pPr lvl="0">
              <a:buClr>
                <a:schemeClr val="dk1"/>
              </a:buClr>
              <a:buSzPts val="1800"/>
            </a:pPr>
            <a:r>
              <a:rPr lang="en-US" sz="1600" b="1" baseline="30000" dirty="0">
                <a:solidFill>
                  <a:schemeClr val="dk1"/>
                </a:solidFill>
              </a:rPr>
              <a:t>B. </a:t>
            </a:r>
            <a:r>
              <a:rPr lang="en-US" sz="1600" baseline="30000" dirty="0">
                <a:solidFill>
                  <a:schemeClr val="dk1"/>
                </a:solidFill>
              </a:rPr>
              <a:t>What are the action steps?</a:t>
            </a:r>
            <a:endParaRPr lang="en-US" sz="1600" dirty="0"/>
          </a:p>
          <a:p>
            <a:pPr lvl="0">
              <a:buClr>
                <a:schemeClr val="dk1"/>
              </a:buClr>
              <a:buSzPts val="1800"/>
            </a:pPr>
            <a:r>
              <a:rPr lang="en-US" sz="1600" b="1" baseline="30000" dirty="0">
                <a:solidFill>
                  <a:schemeClr val="dk1"/>
                </a:solidFill>
              </a:rPr>
              <a:t>C. </a:t>
            </a:r>
            <a:r>
              <a:rPr lang="en-US" sz="1600" baseline="30000" dirty="0">
                <a:solidFill>
                  <a:schemeClr val="dk1"/>
                </a:solidFill>
              </a:rPr>
              <a:t>Who do we need to involve, and are they available?</a:t>
            </a:r>
            <a:endParaRPr lang="en-US" sz="1600" dirty="0"/>
          </a:p>
          <a:p>
            <a:pPr lvl="0">
              <a:buClr>
                <a:schemeClr val="dk1"/>
              </a:buClr>
              <a:buSzPts val="1800"/>
            </a:pPr>
            <a:r>
              <a:rPr lang="en-US" sz="1600" b="1" baseline="30000" dirty="0">
                <a:solidFill>
                  <a:schemeClr val="dk1"/>
                </a:solidFill>
              </a:rPr>
              <a:t>D. </a:t>
            </a:r>
            <a:r>
              <a:rPr lang="en-US" sz="1600" baseline="30000" dirty="0">
                <a:solidFill>
                  <a:schemeClr val="dk1"/>
                </a:solidFill>
              </a:rPr>
              <a:t>How will we know we are getting maximum results from the solution?</a:t>
            </a:r>
            <a:endParaRPr lang="en-US" sz="1600" dirty="0"/>
          </a:p>
        </p:txBody>
      </p:sp>
      <p:grpSp>
        <p:nvGrpSpPr>
          <p:cNvPr id="755" name="Google Shape;755;p45"/>
          <p:cNvGrpSpPr/>
          <p:nvPr/>
        </p:nvGrpSpPr>
        <p:grpSpPr>
          <a:xfrm>
            <a:off x="6489700" y="2066925"/>
            <a:ext cx="2505075" cy="1252538"/>
            <a:chOff x="880852" y="4703885"/>
            <a:chExt cx="2968996" cy="1793630"/>
          </a:xfrm>
        </p:grpSpPr>
        <p:sp>
          <p:nvSpPr>
            <p:cNvPr id="756" name="Google Shape;756;p45"/>
            <p:cNvSpPr/>
            <p:nvPr/>
          </p:nvSpPr>
          <p:spPr>
            <a:xfrm>
              <a:off x="880852" y="4703885"/>
              <a:ext cx="1475091" cy="888859"/>
            </a:xfrm>
            <a:prstGeom prst="rect">
              <a:avLst/>
            </a:prstGeom>
            <a:solidFill>
              <a:schemeClr val="lt1"/>
            </a:solidFill>
            <a:ln w="28575" cap="flat" cmpd="sng">
              <a:solidFill>
                <a:srgbClr val="00AD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57" name="Google Shape;757;p45"/>
            <p:cNvSpPr/>
            <p:nvPr/>
          </p:nvSpPr>
          <p:spPr>
            <a:xfrm>
              <a:off x="2374757" y="4703885"/>
              <a:ext cx="1475091" cy="888859"/>
            </a:xfrm>
            <a:prstGeom prst="rect">
              <a:avLst/>
            </a:prstGeom>
            <a:solidFill>
              <a:schemeClr val="lt1"/>
            </a:solidFill>
            <a:ln w="28575" cap="flat" cmpd="sng">
              <a:solidFill>
                <a:srgbClr val="FFF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58" name="Google Shape;758;p45"/>
            <p:cNvSpPr/>
            <p:nvPr/>
          </p:nvSpPr>
          <p:spPr>
            <a:xfrm>
              <a:off x="880852" y="5608656"/>
              <a:ext cx="1475091" cy="888859"/>
            </a:xfrm>
            <a:prstGeom prst="rect">
              <a:avLst/>
            </a:prstGeom>
            <a:solidFill>
              <a:schemeClr val="lt1"/>
            </a:solidFill>
            <a:ln w="28575" cap="flat" cmpd="sng">
              <a:solidFill>
                <a:srgbClr val="00B0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759" name="Google Shape;759;p45"/>
            <p:cNvSpPr/>
            <p:nvPr/>
          </p:nvSpPr>
          <p:spPr>
            <a:xfrm>
              <a:off x="2374757" y="5608656"/>
              <a:ext cx="1475091" cy="888859"/>
            </a:xfrm>
            <a:prstGeom prst="rect">
              <a:avLst/>
            </a:prstGeom>
            <a:solidFill>
              <a:schemeClr val="lt1"/>
            </a:solidFill>
            <a:ln w="28575" cap="flat" cmpd="sng">
              <a:solidFill>
                <a:srgbClr val="ED1C2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grpSp>
      <p:sp>
        <p:nvSpPr>
          <p:cNvPr id="760" name="Google Shape;760;p45"/>
          <p:cNvSpPr/>
          <p:nvPr/>
        </p:nvSpPr>
        <p:spPr>
          <a:xfrm>
            <a:off x="166700" y="1495616"/>
            <a:ext cx="8652600" cy="522300"/>
          </a:xfrm>
          <a:prstGeom prst="rect">
            <a:avLst/>
          </a:prstGeom>
          <a:noFill/>
          <a:ln>
            <a:noFill/>
          </a:ln>
        </p:spPr>
        <p:txBody>
          <a:bodyPr spcFirstLastPara="1" wrap="square" lIns="91425" tIns="45700" rIns="91425" bIns="45700" anchor="t" anchorCtr="0">
            <a:spAutoFit/>
          </a:bodyPr>
          <a:lstStyle/>
          <a:p>
            <a:pPr lvl="0">
              <a:buSzPts val="2800"/>
            </a:pPr>
            <a:r>
              <a:rPr lang="en-US" sz="2800" b="1" baseline="30000" dirty="0">
                <a:solidFill>
                  <a:schemeClr val="lt1"/>
                </a:solidFill>
              </a:rPr>
              <a:t>The Steps        The Questions	                                       The Answers	</a:t>
            </a:r>
            <a:endParaRPr lang="en-US" sz="2800" b="1" dirty="0">
              <a:solidFill>
                <a:schemeClr val="l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6"/>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Using the Whole Brain</a:t>
            </a:r>
            <a:r>
              <a:rPr lang="en-US" baseline="30000"/>
              <a:t>®</a:t>
            </a:r>
            <a:r>
              <a:rPr lang="en-US"/>
              <a:t> Problem Solver</a:t>
            </a:r>
            <a:endParaRPr/>
          </a:p>
        </p:txBody>
      </p:sp>
      <p:sp>
        <p:nvSpPr>
          <p:cNvPr id="767" name="Google Shape;767;p46"/>
          <p:cNvSpPr txBox="1">
            <a:spLocks noGrp="1"/>
          </p:cNvSpPr>
          <p:nvPr>
            <p:ph type="body" idx="1"/>
          </p:nvPr>
        </p:nvSpPr>
        <p:spPr>
          <a:xfrm>
            <a:off x="457200" y="820738"/>
            <a:ext cx="8455025" cy="5607050"/>
          </a:xfrm>
          <a:prstGeom prst="rect">
            <a:avLst/>
          </a:prstGeom>
          <a:noFill/>
          <a:ln>
            <a:noFill/>
          </a:ln>
        </p:spPr>
        <p:txBody>
          <a:bodyPr spcFirstLastPara="1" wrap="square" lIns="91400" tIns="45700" rIns="91400" bIns="45700" anchor="t" anchorCtr="0">
            <a:noAutofit/>
          </a:bodyPr>
          <a:lstStyle/>
          <a:p>
            <a:pPr marL="341313" lvl="0" indent="-341313" algn="l" rtl="0">
              <a:lnSpc>
                <a:spcPct val="100000"/>
              </a:lnSpc>
              <a:spcBef>
                <a:spcPts val="0"/>
              </a:spcBef>
              <a:spcAft>
                <a:spcPts val="0"/>
              </a:spcAft>
              <a:buClr>
                <a:schemeClr val="dk1"/>
              </a:buClr>
              <a:buSzPts val="2200"/>
              <a:buNone/>
            </a:pPr>
            <a:endParaRPr/>
          </a:p>
          <a:p>
            <a:pPr marL="0" lvl="0" indent="0" algn="l" rtl="0">
              <a:lnSpc>
                <a:spcPct val="100000"/>
              </a:lnSpc>
              <a:spcBef>
                <a:spcPts val="0"/>
              </a:spcBef>
              <a:spcAft>
                <a:spcPts val="0"/>
              </a:spcAft>
              <a:buClr>
                <a:schemeClr val="dk1"/>
              </a:buClr>
              <a:buSzPts val="2200"/>
              <a:buNone/>
            </a:pPr>
            <a:r>
              <a:rPr lang="en-US"/>
              <a:t>Select one problem to work through using the Whole Brain</a:t>
            </a:r>
            <a:r>
              <a:rPr lang="en-US" baseline="30000"/>
              <a:t>®</a:t>
            </a:r>
            <a:r>
              <a:rPr lang="en-US"/>
              <a:t> Problem Solver: </a:t>
            </a:r>
            <a:endParaRPr/>
          </a:p>
          <a:p>
            <a:pPr marL="341313" lvl="0" indent="-341313" algn="l" rtl="0">
              <a:lnSpc>
                <a:spcPct val="100000"/>
              </a:lnSpc>
              <a:spcBef>
                <a:spcPts val="0"/>
              </a:spcBef>
              <a:spcAft>
                <a:spcPts val="0"/>
              </a:spcAft>
              <a:buClr>
                <a:schemeClr val="dk1"/>
              </a:buClr>
              <a:buSzPts val="2200"/>
              <a:buNone/>
            </a:pPr>
            <a:endParaRPr/>
          </a:p>
          <a:p>
            <a:pPr marL="341313" lvl="0" indent="-341313" algn="l" rtl="0">
              <a:lnSpc>
                <a:spcPct val="100000"/>
              </a:lnSpc>
              <a:spcBef>
                <a:spcPts val="0"/>
              </a:spcBef>
              <a:spcAft>
                <a:spcPts val="0"/>
              </a:spcAft>
              <a:buClr>
                <a:schemeClr val="dk1"/>
              </a:buClr>
              <a:buSzPts val="2200"/>
              <a:buFont typeface="Arial"/>
              <a:buChar char="•"/>
            </a:pPr>
            <a:r>
              <a:rPr lang="en-US"/>
              <a:t>Delayed delivery times repeatedly with certain customers</a:t>
            </a:r>
            <a:endParaRPr/>
          </a:p>
          <a:p>
            <a:pPr marL="341313" lvl="0" indent="-341313" algn="l" rtl="0">
              <a:lnSpc>
                <a:spcPct val="100000"/>
              </a:lnSpc>
              <a:spcBef>
                <a:spcPts val="0"/>
              </a:spcBef>
              <a:spcAft>
                <a:spcPts val="0"/>
              </a:spcAft>
              <a:buClr>
                <a:schemeClr val="dk1"/>
              </a:buClr>
              <a:buSzPts val="2200"/>
              <a:buFont typeface="Arial"/>
              <a:buChar char="•"/>
            </a:pPr>
            <a:r>
              <a:rPr lang="en-US"/>
              <a:t>Personnel problem – two team members are disagreeable</a:t>
            </a:r>
            <a:endParaRPr/>
          </a:p>
          <a:p>
            <a:pPr marL="341313" lvl="0" indent="-341313" algn="l" rtl="0">
              <a:lnSpc>
                <a:spcPct val="100000"/>
              </a:lnSpc>
              <a:spcBef>
                <a:spcPts val="0"/>
              </a:spcBef>
              <a:spcAft>
                <a:spcPts val="0"/>
              </a:spcAft>
              <a:buClr>
                <a:schemeClr val="dk1"/>
              </a:buClr>
              <a:buSzPts val="2200"/>
              <a:buFont typeface="Arial"/>
              <a:buChar char="•"/>
            </a:pPr>
            <a:r>
              <a:rPr lang="en-US"/>
              <a:t>The need to create new procedures for processing orders</a:t>
            </a:r>
            <a:endParaRPr/>
          </a:p>
          <a:p>
            <a:pPr marL="341313" lvl="0" indent="-341313" algn="l" rtl="0">
              <a:lnSpc>
                <a:spcPct val="100000"/>
              </a:lnSpc>
              <a:spcBef>
                <a:spcPts val="0"/>
              </a:spcBef>
              <a:spcAft>
                <a:spcPts val="0"/>
              </a:spcAft>
              <a:buClr>
                <a:schemeClr val="dk1"/>
              </a:buClr>
              <a:buSzPts val="2200"/>
              <a:buFont typeface="Arial"/>
              <a:buChar char="•"/>
            </a:pPr>
            <a:r>
              <a:rPr lang="en-US"/>
              <a:t>Implementation of management's decision for two team members to job share, splitting a role </a:t>
            </a:r>
            <a:endParaRPr/>
          </a:p>
          <a:p>
            <a:pPr marL="341313" lvl="0" indent="-341313" algn="l" rtl="0">
              <a:lnSpc>
                <a:spcPct val="100000"/>
              </a:lnSpc>
              <a:spcBef>
                <a:spcPts val="0"/>
              </a:spcBef>
              <a:spcAft>
                <a:spcPts val="0"/>
              </a:spcAft>
              <a:buClr>
                <a:schemeClr val="dk1"/>
              </a:buClr>
              <a:buSzPts val="2200"/>
              <a:buFont typeface="Arial"/>
              <a:buChar char="•"/>
            </a:pPr>
            <a:r>
              <a:rPr lang="en-US"/>
              <a:t>Training is to be put online, to include regional divisions</a:t>
            </a:r>
            <a:endParaRPr/>
          </a:p>
          <a:p>
            <a:pPr marL="341313" lvl="0" indent="-341313" algn="l" rtl="0">
              <a:lnSpc>
                <a:spcPct val="100000"/>
              </a:lnSpc>
              <a:spcBef>
                <a:spcPts val="0"/>
              </a:spcBef>
              <a:spcAft>
                <a:spcPts val="0"/>
              </a:spcAft>
              <a:buClr>
                <a:schemeClr val="dk1"/>
              </a:buClr>
              <a:buSzPts val="2200"/>
              <a:buFont typeface="Arial"/>
              <a:buChar char="•"/>
            </a:pPr>
            <a:r>
              <a:rPr lang="en-US"/>
              <a:t>Your organization feels the need for an online presence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47"/>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Fresh Eyes </a:t>
            </a:r>
            <a:endParaRPr/>
          </a:p>
        </p:txBody>
      </p:sp>
      <p:sp>
        <p:nvSpPr>
          <p:cNvPr id="773" name="Google Shape;773;p47"/>
          <p:cNvSpPr txBox="1">
            <a:spLocks noGrp="1"/>
          </p:cNvSpPr>
          <p:nvPr>
            <p:ph type="body" idx="1"/>
          </p:nvPr>
        </p:nvSpPr>
        <p:spPr>
          <a:xfrm>
            <a:off x="4716463" y="1641475"/>
            <a:ext cx="3781425" cy="3543300"/>
          </a:xfrm>
          <a:prstGeom prst="rect">
            <a:avLst/>
          </a:prstGeom>
          <a:noFill/>
          <a:ln>
            <a:noFill/>
          </a:ln>
        </p:spPr>
        <p:txBody>
          <a:bodyPr spcFirstLastPara="1" wrap="square" lIns="91400" tIns="45700" rIns="91400" bIns="45700" anchor="t" anchorCtr="0">
            <a:noAutofit/>
          </a:bodyPr>
          <a:lstStyle/>
          <a:p>
            <a:pPr marL="0" lvl="0" indent="0" algn="ctr" rtl="0">
              <a:lnSpc>
                <a:spcPct val="100000"/>
              </a:lnSpc>
              <a:spcBef>
                <a:spcPts val="0"/>
              </a:spcBef>
              <a:spcAft>
                <a:spcPts val="0"/>
              </a:spcAft>
              <a:buClr>
                <a:schemeClr val="dk2"/>
              </a:buClr>
              <a:buSzPts val="3200"/>
              <a:buNone/>
            </a:pPr>
            <a:r>
              <a:rPr lang="en-US" sz="3200"/>
              <a:t>“It's so much easier to suggest solutions when you don't know too much about the problem.”</a:t>
            </a:r>
            <a:br>
              <a:rPr lang="en-US" sz="3200"/>
            </a:br>
            <a:endParaRPr/>
          </a:p>
          <a:p>
            <a:pPr marL="457200" lvl="0" indent="-368300" algn="r" rtl="0">
              <a:lnSpc>
                <a:spcPct val="100000"/>
              </a:lnSpc>
              <a:spcBef>
                <a:spcPts val="0"/>
              </a:spcBef>
              <a:spcAft>
                <a:spcPts val="0"/>
              </a:spcAft>
              <a:buSzPts val="2200"/>
              <a:buChar char="-"/>
            </a:pPr>
            <a:r>
              <a:rPr lang="en-US"/>
              <a:t>Malcolm S. Forbes</a:t>
            </a:r>
            <a:endParaRPr/>
          </a:p>
        </p:txBody>
      </p:sp>
      <p:pic>
        <p:nvPicPr>
          <p:cNvPr id="774" name="Google Shape;774;p47"/>
          <p:cNvPicPr preferRelativeResize="0"/>
          <p:nvPr/>
        </p:nvPicPr>
        <p:blipFill rotWithShape="1">
          <a:blip r:embed="rId3">
            <a:alphaModFix/>
          </a:blip>
          <a:srcRect/>
          <a:stretch/>
        </p:blipFill>
        <p:spPr>
          <a:xfrm>
            <a:off x="320841" y="1854492"/>
            <a:ext cx="4010526" cy="267577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48"/>
          <p:cNvSpPr txBox="1"/>
          <p:nvPr/>
        </p:nvSpPr>
        <p:spPr>
          <a:xfrm>
            <a:off x="2979738" y="990600"/>
            <a:ext cx="6088062" cy="525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We tend to try to solve problems based on our own thinking preferences.</a:t>
            </a:r>
            <a:br>
              <a:rPr lang="en-US" sz="2400" b="0" i="0" u="none" strike="noStrike" cap="none">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Whole Brain</a:t>
            </a:r>
            <a:r>
              <a:rPr lang="en-US" sz="2400" b="0" i="0" u="none" strike="noStrike" cap="none" baseline="30000">
                <a:solidFill>
                  <a:schemeClr val="dk1"/>
                </a:solidFill>
                <a:latin typeface="Arial"/>
                <a:ea typeface="Arial"/>
                <a:cs typeface="Arial"/>
                <a:sym typeface="Arial"/>
              </a:rPr>
              <a:t>®</a:t>
            </a:r>
            <a:r>
              <a:rPr lang="en-US" sz="2400" b="0" i="0" u="none" strike="noStrike" cap="none">
                <a:solidFill>
                  <a:schemeClr val="dk1"/>
                </a:solidFill>
                <a:latin typeface="Arial"/>
                <a:ea typeface="Arial"/>
                <a:cs typeface="Arial"/>
                <a:sym typeface="Arial"/>
              </a:rPr>
              <a:t> Problem Solver can trigger new ways to think about problems that do not occur to you automatically. </a:t>
            </a:r>
            <a:br>
              <a:rPr lang="en-US" sz="2400" b="0" i="0" u="none" strike="noStrike" cap="none">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“Think outside the box” and leverage “fresh eyes,” to improve your ability to solve problems.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
        <p:nvSpPr>
          <p:cNvPr id="780" name="Google Shape;780;p48"/>
          <p:cNvSpPr txBox="1"/>
          <p:nvPr/>
        </p:nvSpPr>
        <p:spPr>
          <a:xfrm>
            <a:off x="2957513" y="152400"/>
            <a:ext cx="6097587" cy="68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Key Thoughts</a:t>
            </a:r>
            <a:endParaRPr sz="1400" b="1" i="0" u="none" strike="noStrike" cap="none">
              <a:solidFill>
                <a:srgbClr val="000000"/>
              </a:solidFill>
              <a:latin typeface="Arial"/>
              <a:ea typeface="Arial"/>
              <a:cs typeface="Arial"/>
              <a:sym typeface="Arial"/>
            </a:endParaRPr>
          </a:p>
        </p:txBody>
      </p:sp>
      <p:pic>
        <p:nvPicPr>
          <p:cNvPr id="781" name="Google Shape;781;p48"/>
          <p:cNvPicPr preferRelativeResize="0"/>
          <p:nvPr/>
        </p:nvPicPr>
        <p:blipFill rotWithShape="1">
          <a:blip r:embed="rId3">
            <a:alphaModFix/>
          </a:blip>
          <a:srcRect/>
          <a:stretch/>
        </p:blipFill>
        <p:spPr>
          <a:xfrm>
            <a:off x="0" y="307975"/>
            <a:ext cx="2263775" cy="22637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49"/>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Learning Objectives </a:t>
            </a:r>
            <a:endParaRPr/>
          </a:p>
        </p:txBody>
      </p:sp>
      <p:sp>
        <p:nvSpPr>
          <p:cNvPr id="787" name="Google Shape;787;p49"/>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rmAutofit/>
          </a:bodyPr>
          <a:lstStyle/>
          <a:p>
            <a:pPr marL="0" lvl="0" indent="0" algn="l" rtl="0">
              <a:lnSpc>
                <a:spcPct val="100000"/>
              </a:lnSpc>
              <a:spcBef>
                <a:spcPts val="0"/>
              </a:spcBef>
              <a:spcAft>
                <a:spcPts val="0"/>
              </a:spcAft>
              <a:buClr>
                <a:schemeClr val="dk1"/>
              </a:buClr>
              <a:buSzPts val="2400"/>
              <a:buNone/>
            </a:pPr>
            <a:r>
              <a:rPr lang="en-US" sz="2400"/>
              <a:t>At the end of this section, you will be able to:</a:t>
            </a:r>
            <a:endParaRPr/>
          </a:p>
          <a:p>
            <a:pPr marL="0" lvl="0" indent="0" algn="l" rtl="0">
              <a:lnSpc>
                <a:spcPct val="100000"/>
              </a:lnSpc>
              <a:spcBef>
                <a:spcPts val="0"/>
              </a:spcBef>
              <a:spcAft>
                <a:spcPts val="0"/>
              </a:spcAft>
              <a:buClr>
                <a:schemeClr val="dk1"/>
              </a:buClr>
              <a:buSzPts val="2400"/>
              <a:buNone/>
            </a:pPr>
            <a:endParaRPr sz="2400"/>
          </a:p>
          <a:p>
            <a:pPr marL="0" lvl="0" indent="0" algn="l" rtl="0">
              <a:lnSpc>
                <a:spcPct val="100000"/>
              </a:lnSpc>
              <a:spcBef>
                <a:spcPts val="0"/>
              </a:spcBef>
              <a:spcAft>
                <a:spcPts val="0"/>
              </a:spcAft>
              <a:buClr>
                <a:schemeClr val="dk1"/>
              </a:buClr>
              <a:buSzPts val="2400"/>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Identify your tendencies in solving problems.</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Think beyond your own perspective to more effectively solve problems.</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Utilize various techniques to improve your problem solving skills.</a:t>
            </a:r>
            <a:endParaRPr/>
          </a:p>
          <a:p>
            <a:pPr marL="0" lvl="0" indent="0" algn="l" rtl="0">
              <a:lnSpc>
                <a:spcPct val="100000"/>
              </a:lnSpc>
              <a:spcBef>
                <a:spcPts val="0"/>
              </a:spcBef>
              <a:spcAft>
                <a:spcPts val="0"/>
              </a:spcAft>
              <a:buClr>
                <a:schemeClr val="dk1"/>
              </a:buClr>
              <a:buSzPts val="2400"/>
              <a:buNone/>
            </a:pPr>
            <a:endParaRPr sz="2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50"/>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Action Plan</a:t>
            </a:r>
            <a:endParaRPr/>
          </a:p>
        </p:txBody>
      </p:sp>
      <p:sp>
        <p:nvSpPr>
          <p:cNvPr id="793" name="Google Shape;793;p50"/>
          <p:cNvSpPr txBox="1">
            <a:spLocks noGrp="1"/>
          </p:cNvSpPr>
          <p:nvPr>
            <p:ph type="body" idx="1"/>
          </p:nvPr>
        </p:nvSpPr>
        <p:spPr>
          <a:xfrm>
            <a:off x="457200" y="1219200"/>
            <a:ext cx="4162425" cy="4906963"/>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latin typeface="Arial"/>
                <a:ea typeface="Arial"/>
                <a:cs typeface="Arial"/>
                <a:sym typeface="Arial"/>
              </a:rPr>
              <a:t>Identify an opportunity you have in the next two weeks to use the Whole Brain</a:t>
            </a:r>
            <a:r>
              <a:rPr lang="en-US" baseline="30000">
                <a:latin typeface="Arial"/>
                <a:ea typeface="Arial"/>
                <a:cs typeface="Arial"/>
                <a:sym typeface="Arial"/>
              </a:rPr>
              <a:t>®</a:t>
            </a:r>
            <a:r>
              <a:rPr lang="en-US">
                <a:latin typeface="Arial"/>
                <a:ea typeface="Arial"/>
                <a:cs typeface="Arial"/>
                <a:sym typeface="Arial"/>
              </a:rPr>
              <a:t> Problem Solver with a group or team. Note some things you need to do to prepare for using this tool.</a:t>
            </a:r>
            <a:endParaRPr/>
          </a:p>
        </p:txBody>
      </p:sp>
      <p:pic>
        <p:nvPicPr>
          <p:cNvPr id="794" name="Google Shape;794;p50"/>
          <p:cNvPicPr preferRelativeResize="0"/>
          <p:nvPr/>
        </p:nvPicPr>
        <p:blipFill rotWithShape="1">
          <a:blip r:embed="rId3">
            <a:alphaModFix/>
          </a:blip>
          <a:srcRect r="7037"/>
          <a:stretch/>
        </p:blipFill>
        <p:spPr>
          <a:xfrm>
            <a:off x="5910100" y="651675"/>
            <a:ext cx="1662275" cy="5554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sz="3000"/>
              <a:t>“The Problem Appears to be Unsolvable”</a:t>
            </a:r>
            <a:endParaRPr/>
          </a:p>
        </p:txBody>
      </p:sp>
      <p:pic>
        <p:nvPicPr>
          <p:cNvPr id="326" name="Google Shape;326;p6"/>
          <p:cNvPicPr preferRelativeResize="0">
            <a:picLocks noGrp="1"/>
          </p:cNvPicPr>
          <p:nvPr>
            <p:ph type="body" idx="1"/>
          </p:nvPr>
        </p:nvPicPr>
        <p:blipFill rotWithShape="1">
          <a:blip r:embed="rId3">
            <a:alphaModFix/>
          </a:blip>
          <a:srcRect/>
          <a:stretch/>
        </p:blipFill>
        <p:spPr>
          <a:xfrm>
            <a:off x="1797050" y="1606550"/>
            <a:ext cx="5454650" cy="3560763"/>
          </a:xfrm>
          <a:prstGeom prst="rect">
            <a:avLst/>
          </a:prstGeom>
          <a:noFill/>
          <a:ln>
            <a:noFill/>
          </a:ln>
        </p:spPr>
      </p:pic>
      <p:pic>
        <p:nvPicPr>
          <p:cNvPr id="327" name="Google Shape;327;p6">
            <a:hlinkClick r:id="rId4"/>
          </p:cNvPr>
          <p:cNvPicPr preferRelativeResize="0"/>
          <p:nvPr/>
        </p:nvPicPr>
        <p:blipFill rotWithShape="1">
          <a:blip r:embed="rId5">
            <a:alphaModFix/>
          </a:blip>
          <a:srcRect/>
          <a:stretch/>
        </p:blipFill>
        <p:spPr>
          <a:xfrm>
            <a:off x="1797050" y="4051300"/>
            <a:ext cx="1246188" cy="12446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51"/>
          <p:cNvSpPr txBox="1">
            <a:spLocks noGrp="1"/>
          </p:cNvSpPr>
          <p:nvPr>
            <p:ph type="ctrTitle"/>
          </p:nvPr>
        </p:nvSpPr>
        <p:spPr>
          <a:xfrm>
            <a:off x="136525" y="2074863"/>
            <a:ext cx="3657600" cy="2170112"/>
          </a:xfrm>
          <a:prstGeom prst="rect">
            <a:avLst/>
          </a:prstGeom>
          <a:noFill/>
          <a:ln>
            <a:noFill/>
          </a:ln>
        </p:spPr>
        <p:txBody>
          <a:bodyPr spcFirstLastPara="1" wrap="square" lIns="91400" tIns="45700" rIns="91400" bIns="45700" anchor="t" anchorCtr="0">
            <a:noAutofit/>
          </a:bodyPr>
          <a:lstStyle/>
          <a:p>
            <a:pPr marL="0" lvl="0" indent="0" algn="ctr" rtl="0">
              <a:lnSpc>
                <a:spcPct val="100000"/>
              </a:lnSpc>
              <a:spcBef>
                <a:spcPts val="0"/>
              </a:spcBef>
              <a:spcAft>
                <a:spcPts val="0"/>
              </a:spcAft>
              <a:buSzPts val="1400"/>
              <a:buNone/>
            </a:pPr>
            <a:r>
              <a:rPr lang="en-US" sz="3200"/>
              <a:t>Section 3:</a:t>
            </a:r>
            <a:br>
              <a:rPr lang="en-US"/>
            </a:br>
            <a:r>
              <a:rPr lang="en-US" sz="3200"/>
              <a:t>Flexing to Solve Problems</a:t>
            </a:r>
            <a:endParaRPr/>
          </a:p>
        </p:txBody>
      </p:sp>
      <p:sp>
        <p:nvSpPr>
          <p:cNvPr id="800" name="Google Shape;800;p51"/>
          <p:cNvSpPr txBox="1">
            <a:spLocks noGrp="1"/>
          </p:cNvSpPr>
          <p:nvPr>
            <p:ph type="subTitle" idx="1"/>
          </p:nvPr>
        </p:nvSpPr>
        <p:spPr>
          <a:xfrm>
            <a:off x="3962400" y="1703459"/>
            <a:ext cx="5029200" cy="1752600"/>
          </a:xfrm>
          <a:prstGeom prst="rect">
            <a:avLst/>
          </a:prstGeom>
          <a:noFill/>
          <a:ln>
            <a:noFill/>
          </a:ln>
        </p:spPr>
        <p:txBody>
          <a:bodyPr spcFirstLastPara="1" wrap="square" lIns="91400" tIns="45700" rIns="91400" bIns="45700" anchor="t" anchorCtr="0">
            <a:noAutofit/>
          </a:bodyPr>
          <a:lstStyle/>
          <a:p>
            <a:pPr marL="457189" lvl="0" indent="-457189" algn="l" rtl="0">
              <a:lnSpc>
                <a:spcPct val="100000"/>
              </a:lnSpc>
              <a:spcBef>
                <a:spcPts val="0"/>
              </a:spcBef>
              <a:spcAft>
                <a:spcPts val="0"/>
              </a:spcAft>
              <a:buClr>
                <a:srgbClr val="414042"/>
              </a:buClr>
              <a:buSzPts val="2800"/>
              <a:buChar char="•"/>
            </a:pPr>
            <a:r>
              <a:rPr lang="en-US"/>
              <a:t>End of Section 3</a:t>
            </a:r>
            <a:endParaRPr/>
          </a:p>
          <a:p>
            <a:pPr marL="0" lvl="0" indent="0" algn="l" rtl="0">
              <a:lnSpc>
                <a:spcPct val="100000"/>
              </a:lnSpc>
              <a:spcBef>
                <a:spcPts val="1800"/>
              </a:spcBef>
              <a:spcAft>
                <a:spcPts val="0"/>
              </a:spcAft>
              <a:buClr>
                <a:srgbClr val="414042"/>
              </a:buClr>
              <a:buSzPts val="2800"/>
              <a:buFont typeface="Arial"/>
              <a:buNone/>
            </a:pPr>
            <a:endParaRPr/>
          </a:p>
          <a:p>
            <a:pPr marL="0" lvl="0" indent="0" algn="l" rtl="0">
              <a:lnSpc>
                <a:spcPct val="100000"/>
              </a:lnSpc>
              <a:spcBef>
                <a:spcPts val="1800"/>
              </a:spcBef>
              <a:spcAft>
                <a:spcPts val="0"/>
              </a:spcAft>
              <a:buClr>
                <a:srgbClr val="414042"/>
              </a:buClr>
              <a:buSzPts val="2800"/>
              <a:buFont typeface="Arial"/>
              <a:buNone/>
            </a:pPr>
            <a:r>
              <a:rPr lang="en-US"/>
              <a:t>Next:</a:t>
            </a:r>
            <a:endParaRPr/>
          </a:p>
          <a:p>
            <a:pPr marL="457189" lvl="0" indent="-457189" algn="l" rtl="0">
              <a:lnSpc>
                <a:spcPct val="100000"/>
              </a:lnSpc>
              <a:spcBef>
                <a:spcPts val="1800"/>
              </a:spcBef>
              <a:spcAft>
                <a:spcPts val="0"/>
              </a:spcAft>
              <a:buClr>
                <a:srgbClr val="414042"/>
              </a:buClr>
              <a:buSzPts val="2800"/>
              <a:buChar char="•"/>
            </a:pPr>
            <a:r>
              <a:rPr lang="en-US"/>
              <a:t>The Problem Behind the Problem</a:t>
            </a:r>
            <a:endParaRPr/>
          </a:p>
        </p:txBody>
      </p:sp>
      <p:pic>
        <p:nvPicPr>
          <p:cNvPr id="801" name="Google Shape;801;p51"/>
          <p:cNvPicPr preferRelativeResize="0"/>
          <p:nvPr/>
        </p:nvPicPr>
        <p:blipFill rotWithShape="1">
          <a:blip r:embed="rId3">
            <a:alphaModFix/>
          </a:blip>
          <a:srcRect l="23217" t="6235" r="22081" b="8569"/>
          <a:stretch/>
        </p:blipFill>
        <p:spPr>
          <a:xfrm>
            <a:off x="741492" y="1828802"/>
            <a:ext cx="587439" cy="624395"/>
          </a:xfrm>
          <a:prstGeom prst="ellipse">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52"/>
          <p:cNvSpPr txBox="1">
            <a:spLocks noGrp="1"/>
          </p:cNvSpPr>
          <p:nvPr>
            <p:ph type="ctrTitle"/>
          </p:nvPr>
        </p:nvSpPr>
        <p:spPr>
          <a:xfrm>
            <a:off x="136525" y="2074863"/>
            <a:ext cx="3657600" cy="2170200"/>
          </a:xfrm>
          <a:prstGeom prst="rect">
            <a:avLst/>
          </a:prstGeom>
          <a:noFill/>
          <a:ln>
            <a:noFill/>
          </a:ln>
        </p:spPr>
        <p:txBody>
          <a:bodyPr spcFirstLastPara="1" wrap="square" lIns="91400" tIns="45700" rIns="91400" bIns="45700" anchor="t" anchorCtr="0">
            <a:noAutofit/>
          </a:bodyPr>
          <a:lstStyle/>
          <a:p>
            <a:pPr marL="0" lvl="0" indent="0" algn="ctr" rtl="0">
              <a:lnSpc>
                <a:spcPct val="100000"/>
              </a:lnSpc>
              <a:spcBef>
                <a:spcPts val="0"/>
              </a:spcBef>
              <a:spcAft>
                <a:spcPts val="0"/>
              </a:spcAft>
              <a:buSzPts val="1400"/>
              <a:buNone/>
            </a:pPr>
            <a:r>
              <a:rPr lang="en-US" sz="3200"/>
              <a:t>Section 4:</a:t>
            </a:r>
            <a:br>
              <a:rPr lang="en-US" sz="3200"/>
            </a:br>
            <a:r>
              <a:rPr lang="en-US" sz="3200"/>
              <a:t>The Problem Behind the Problem</a:t>
            </a:r>
            <a:br>
              <a:rPr lang="en-US"/>
            </a:br>
            <a:endParaRPr sz="3200"/>
          </a:p>
        </p:txBody>
      </p:sp>
      <p:sp>
        <p:nvSpPr>
          <p:cNvPr id="807" name="Google Shape;807;p52"/>
          <p:cNvSpPr txBox="1">
            <a:spLocks noGrp="1"/>
          </p:cNvSpPr>
          <p:nvPr>
            <p:ph type="subTitle" idx="1"/>
          </p:nvPr>
        </p:nvSpPr>
        <p:spPr>
          <a:xfrm>
            <a:off x="3962400" y="1608138"/>
            <a:ext cx="5029200" cy="1847850"/>
          </a:xfrm>
          <a:prstGeom prst="rect">
            <a:avLst/>
          </a:prstGeom>
          <a:noFill/>
          <a:ln>
            <a:noFill/>
          </a:ln>
        </p:spPr>
        <p:txBody>
          <a:bodyPr spcFirstLastPara="1" wrap="square" lIns="91400" tIns="45700" rIns="91400" bIns="45700" anchor="t" anchorCtr="0">
            <a:noAutofit/>
          </a:bodyPr>
          <a:lstStyle/>
          <a:p>
            <a:pPr marL="455613" lvl="0" indent="-455613" algn="l" rtl="0">
              <a:lnSpc>
                <a:spcPct val="100000"/>
              </a:lnSpc>
              <a:spcBef>
                <a:spcPts val="0"/>
              </a:spcBef>
              <a:spcAft>
                <a:spcPts val="0"/>
              </a:spcAft>
              <a:buClr>
                <a:srgbClr val="414042"/>
              </a:buClr>
              <a:buSzPts val="2800"/>
              <a:buFont typeface="Arial"/>
              <a:buChar char="•"/>
            </a:pPr>
            <a:r>
              <a:rPr lang="en-US">
                <a:latin typeface="Arial"/>
                <a:ea typeface="Arial"/>
                <a:cs typeface="Arial"/>
                <a:sym typeface="Arial"/>
              </a:rPr>
              <a:t>The Elephant in the Room</a:t>
            </a:r>
            <a:endParaRPr/>
          </a:p>
          <a:p>
            <a:pPr marL="455613" lvl="0" indent="-455613" algn="l" rtl="0">
              <a:lnSpc>
                <a:spcPct val="100000"/>
              </a:lnSpc>
              <a:spcBef>
                <a:spcPts val="1800"/>
              </a:spcBef>
              <a:spcAft>
                <a:spcPts val="0"/>
              </a:spcAft>
              <a:buClr>
                <a:srgbClr val="414042"/>
              </a:buClr>
              <a:buSzPts val="2800"/>
              <a:buFont typeface="Arial"/>
              <a:buChar char="•"/>
            </a:pPr>
            <a:r>
              <a:rPr lang="en-US">
                <a:latin typeface="Arial"/>
                <a:ea typeface="Arial"/>
                <a:cs typeface="Arial"/>
                <a:sym typeface="Arial"/>
              </a:rPr>
              <a:t>“The Five Whys”</a:t>
            </a:r>
            <a:endParaRPr>
              <a:latin typeface="Arial"/>
              <a:ea typeface="Arial"/>
              <a:cs typeface="Arial"/>
              <a:sym typeface="Arial"/>
            </a:endParaRPr>
          </a:p>
          <a:p>
            <a:pPr marL="455613" lvl="0" indent="-455613" algn="l" rtl="0">
              <a:lnSpc>
                <a:spcPct val="100000"/>
              </a:lnSpc>
              <a:spcBef>
                <a:spcPts val="1800"/>
              </a:spcBef>
              <a:spcAft>
                <a:spcPts val="0"/>
              </a:spcAft>
              <a:buClr>
                <a:srgbClr val="414042"/>
              </a:buClr>
              <a:buSzPts val="2800"/>
              <a:buFont typeface="Arial"/>
              <a:buChar char="•"/>
            </a:pPr>
            <a:r>
              <a:rPr lang="en-US">
                <a:latin typeface="Arial"/>
                <a:ea typeface="Arial"/>
                <a:cs typeface="Arial"/>
                <a:sym typeface="Arial"/>
              </a:rPr>
              <a:t>Whole Brain</a:t>
            </a:r>
            <a:r>
              <a:rPr lang="en-US" baseline="30000">
                <a:latin typeface="Arial"/>
                <a:ea typeface="Arial"/>
                <a:cs typeface="Arial"/>
                <a:sym typeface="Arial"/>
              </a:rPr>
              <a:t>®</a:t>
            </a:r>
            <a:r>
              <a:rPr lang="en-US">
                <a:latin typeface="Arial"/>
                <a:ea typeface="Arial"/>
                <a:cs typeface="Arial"/>
                <a:sym typeface="Arial"/>
              </a:rPr>
              <a:t> Problem Solving</a:t>
            </a:r>
            <a:endParaRPr/>
          </a:p>
          <a:p>
            <a:pPr marL="455613" lvl="0" indent="-455613" algn="l" rtl="0">
              <a:lnSpc>
                <a:spcPct val="100000"/>
              </a:lnSpc>
              <a:spcBef>
                <a:spcPts val="1800"/>
              </a:spcBef>
              <a:spcAft>
                <a:spcPts val="0"/>
              </a:spcAft>
              <a:buClr>
                <a:srgbClr val="414042"/>
              </a:buClr>
              <a:buSzPts val="2800"/>
              <a:buFont typeface="Arial"/>
              <a:buChar char="•"/>
            </a:pPr>
            <a:r>
              <a:rPr lang="en-US">
                <a:latin typeface="Arial"/>
                <a:ea typeface="Arial"/>
                <a:cs typeface="Arial"/>
                <a:sym typeface="Arial"/>
              </a:rPr>
              <a:t>Action Plan</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53"/>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Learning Objectives</a:t>
            </a:r>
            <a:endParaRPr/>
          </a:p>
        </p:txBody>
      </p:sp>
      <p:sp>
        <p:nvSpPr>
          <p:cNvPr id="813" name="Google Shape;813;p53"/>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Clr>
                <a:schemeClr val="dk1"/>
              </a:buClr>
              <a:buSzPts val="2400"/>
              <a:buNone/>
            </a:pPr>
            <a:r>
              <a:rPr lang="en-US" sz="2400"/>
              <a:t>At the end of this section, you will be able to:</a:t>
            </a:r>
            <a:endParaRPr/>
          </a:p>
          <a:p>
            <a:pPr marL="0" lvl="0" indent="0" algn="l" rtl="0">
              <a:lnSpc>
                <a:spcPct val="100000"/>
              </a:lnSpc>
              <a:spcBef>
                <a:spcPts val="0"/>
              </a:spcBef>
              <a:spcAft>
                <a:spcPts val="0"/>
              </a:spcAft>
              <a:buClr>
                <a:schemeClr val="dk1"/>
              </a:buClr>
              <a:buSzPts val="2400"/>
              <a:buNone/>
            </a:pPr>
            <a:endParaRPr sz="2400"/>
          </a:p>
          <a:p>
            <a:pPr marL="0" lvl="0" indent="0" algn="l" rtl="0">
              <a:lnSpc>
                <a:spcPct val="100000"/>
              </a:lnSpc>
              <a:spcBef>
                <a:spcPts val="0"/>
              </a:spcBef>
              <a:spcAft>
                <a:spcPts val="0"/>
              </a:spcAft>
              <a:buClr>
                <a:schemeClr val="dk1"/>
              </a:buClr>
              <a:buSzPts val="2400"/>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Identify actual problems in your organization that can be solved using the Whole Brain</a:t>
            </a:r>
            <a:r>
              <a:rPr lang="en-US" sz="2400" baseline="30000"/>
              <a:t>®</a:t>
            </a:r>
            <a:r>
              <a:rPr lang="en-US" sz="2400"/>
              <a:t> method.</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Analyze a problem from all four quadrants of the Whole Brain</a:t>
            </a:r>
            <a:r>
              <a:rPr lang="en-US" sz="2400" baseline="30000"/>
              <a:t>®</a:t>
            </a:r>
            <a:r>
              <a:rPr lang="en-US" sz="2400"/>
              <a:t> Model.</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Apply Whole Brain</a:t>
            </a:r>
            <a:r>
              <a:rPr lang="en-US" sz="2400" baseline="30000"/>
              <a:t>®</a:t>
            </a:r>
            <a:r>
              <a:rPr lang="en-US" sz="2400"/>
              <a:t> problem-solving tools to solve problems.</a:t>
            </a:r>
            <a:endParaRPr/>
          </a:p>
          <a:p>
            <a:pPr marL="0" lvl="0" indent="0" algn="l" rtl="0">
              <a:lnSpc>
                <a:spcPct val="100000"/>
              </a:lnSpc>
              <a:spcBef>
                <a:spcPts val="0"/>
              </a:spcBef>
              <a:spcAft>
                <a:spcPts val="0"/>
              </a:spcAft>
              <a:buClr>
                <a:schemeClr val="dk1"/>
              </a:buClr>
              <a:buSzPts val="2400"/>
              <a:buNone/>
            </a:pP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pic>
        <p:nvPicPr>
          <p:cNvPr id="818" name="Google Shape;818;p54"/>
          <p:cNvPicPr preferRelativeResize="0"/>
          <p:nvPr/>
        </p:nvPicPr>
        <p:blipFill rotWithShape="1">
          <a:blip r:embed="rId3">
            <a:alphaModFix/>
          </a:blip>
          <a:srcRect/>
          <a:stretch/>
        </p:blipFill>
        <p:spPr>
          <a:xfrm>
            <a:off x="5004446" y="1453921"/>
            <a:ext cx="2025294" cy="2034447"/>
          </a:xfrm>
          <a:prstGeom prst="rect">
            <a:avLst/>
          </a:prstGeom>
          <a:noFill/>
          <a:ln>
            <a:noFill/>
          </a:ln>
        </p:spPr>
      </p:pic>
      <p:pic>
        <p:nvPicPr>
          <p:cNvPr id="819" name="Google Shape;819;p54"/>
          <p:cNvPicPr preferRelativeResize="0"/>
          <p:nvPr/>
        </p:nvPicPr>
        <p:blipFill rotWithShape="1">
          <a:blip r:embed="rId4">
            <a:alphaModFix/>
          </a:blip>
          <a:srcRect/>
          <a:stretch/>
        </p:blipFill>
        <p:spPr>
          <a:xfrm>
            <a:off x="2920725" y="1453887"/>
            <a:ext cx="2025284" cy="2034465"/>
          </a:xfrm>
          <a:prstGeom prst="rect">
            <a:avLst/>
          </a:prstGeom>
          <a:noFill/>
          <a:ln>
            <a:noFill/>
          </a:ln>
        </p:spPr>
      </p:pic>
      <p:pic>
        <p:nvPicPr>
          <p:cNvPr id="820" name="Google Shape;820;p54"/>
          <p:cNvPicPr preferRelativeResize="0"/>
          <p:nvPr/>
        </p:nvPicPr>
        <p:blipFill rotWithShape="1">
          <a:blip r:embed="rId5">
            <a:alphaModFix/>
          </a:blip>
          <a:srcRect/>
          <a:stretch/>
        </p:blipFill>
        <p:spPr>
          <a:xfrm>
            <a:off x="5004465" y="3530899"/>
            <a:ext cx="2025284" cy="2016030"/>
          </a:xfrm>
          <a:prstGeom prst="rect">
            <a:avLst/>
          </a:prstGeom>
          <a:noFill/>
          <a:ln>
            <a:noFill/>
          </a:ln>
        </p:spPr>
      </p:pic>
      <p:pic>
        <p:nvPicPr>
          <p:cNvPr id="821" name="Google Shape;821;p54"/>
          <p:cNvPicPr preferRelativeResize="0"/>
          <p:nvPr/>
        </p:nvPicPr>
        <p:blipFill rotWithShape="1">
          <a:blip r:embed="rId6">
            <a:alphaModFix/>
          </a:blip>
          <a:srcRect/>
          <a:stretch/>
        </p:blipFill>
        <p:spPr>
          <a:xfrm>
            <a:off x="2920736" y="3530898"/>
            <a:ext cx="2025284" cy="2016089"/>
          </a:xfrm>
          <a:prstGeom prst="rect">
            <a:avLst/>
          </a:prstGeom>
          <a:noFill/>
          <a:ln>
            <a:noFill/>
          </a:ln>
        </p:spPr>
      </p:pic>
      <p:sp>
        <p:nvSpPr>
          <p:cNvPr id="822" name="Google Shape;822;p54"/>
          <p:cNvSpPr txBox="1">
            <a:spLocks noGrp="1"/>
          </p:cNvSpPr>
          <p:nvPr>
            <p:ph type="title"/>
          </p:nvPr>
        </p:nvSpPr>
        <p:spPr>
          <a:xfrm>
            <a:off x="457200" y="152400"/>
            <a:ext cx="8229600" cy="8461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Problem </a:t>
            </a:r>
            <a:endParaRPr/>
          </a:p>
        </p:txBody>
      </p:sp>
      <p:sp>
        <p:nvSpPr>
          <p:cNvPr id="823" name="Google Shape;823;p54"/>
          <p:cNvSpPr txBox="1"/>
          <p:nvPr/>
        </p:nvSpPr>
        <p:spPr>
          <a:xfrm>
            <a:off x="1230313" y="1914525"/>
            <a:ext cx="1647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B0F0"/>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824" name="Google Shape;824;p54"/>
          <p:cNvSpPr txBox="1"/>
          <p:nvPr/>
        </p:nvSpPr>
        <p:spPr>
          <a:xfrm>
            <a:off x="5362625" y="4124325"/>
            <a:ext cx="9270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p:txBody>
      </p:sp>
      <p:sp>
        <p:nvSpPr>
          <p:cNvPr id="825" name="Google Shape;825;p54"/>
          <p:cNvSpPr txBox="1"/>
          <p:nvPr/>
        </p:nvSpPr>
        <p:spPr>
          <a:xfrm>
            <a:off x="5362575" y="2435225"/>
            <a:ext cx="927100"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Why?</a:t>
            </a:r>
            <a:endParaRPr sz="1400" b="0" i="0" u="none" strike="noStrike" cap="none">
              <a:solidFill>
                <a:srgbClr val="000000"/>
              </a:solidFill>
              <a:latin typeface="Arial"/>
              <a:ea typeface="Arial"/>
              <a:cs typeface="Arial"/>
              <a:sym typeface="Arial"/>
            </a:endParaRPr>
          </a:p>
        </p:txBody>
      </p:sp>
      <p:sp>
        <p:nvSpPr>
          <p:cNvPr id="826" name="Google Shape;826;p54"/>
          <p:cNvSpPr txBox="1"/>
          <p:nvPr/>
        </p:nvSpPr>
        <p:spPr>
          <a:xfrm>
            <a:off x="3671451" y="4124325"/>
            <a:ext cx="10260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How?</a:t>
            </a:r>
            <a:endParaRPr sz="1400" b="0" i="0" u="none" strike="noStrike" cap="none">
              <a:solidFill>
                <a:srgbClr val="000000"/>
              </a:solidFill>
              <a:latin typeface="Arial"/>
              <a:ea typeface="Arial"/>
              <a:cs typeface="Arial"/>
              <a:sym typeface="Arial"/>
            </a:endParaRPr>
          </a:p>
        </p:txBody>
      </p:sp>
      <p:sp>
        <p:nvSpPr>
          <p:cNvPr id="827" name="Google Shape;827;p54"/>
          <p:cNvSpPr/>
          <p:nvPr/>
        </p:nvSpPr>
        <p:spPr>
          <a:xfrm>
            <a:off x="1558925" y="6577013"/>
            <a:ext cx="6043500" cy="190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414042"/>
                </a:solidFill>
                <a:latin typeface="Arial"/>
                <a:ea typeface="Arial"/>
                <a:cs typeface="Arial"/>
                <a:sym typeface="Arial"/>
              </a:rPr>
              <a:t>The four-color, four-quadrant graphic and Whole Brain</a:t>
            </a:r>
            <a:r>
              <a:rPr lang="en-US" sz="700" b="0" i="0" u="none" strike="noStrike" cap="none" baseline="30000">
                <a:solidFill>
                  <a:srgbClr val="414042"/>
                </a:solidFill>
                <a:latin typeface="Arial"/>
                <a:ea typeface="Arial"/>
                <a:cs typeface="Arial"/>
                <a:sym typeface="Arial"/>
              </a:rPr>
              <a:t>®</a:t>
            </a:r>
            <a:r>
              <a:rPr lang="en-US" sz="700" b="0" i="0" u="none" strike="noStrike" cap="none">
                <a:solidFill>
                  <a:srgbClr val="414042"/>
                </a:solidFill>
                <a:latin typeface="Arial"/>
                <a:ea typeface="Arial"/>
                <a:cs typeface="Arial"/>
                <a:sym typeface="Arial"/>
              </a:rPr>
              <a:t> are registered trademarks of Herrmann Global, LLC. </a:t>
            </a:r>
            <a:endParaRPr sz="700" b="0" i="0" u="none" strike="noStrike" cap="none">
              <a:solidFill>
                <a:srgbClr val="414042"/>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pic>
        <p:nvPicPr>
          <p:cNvPr id="833" name="Google Shape;833;p55"/>
          <p:cNvPicPr preferRelativeResize="0"/>
          <p:nvPr/>
        </p:nvPicPr>
        <p:blipFill rotWithShape="1">
          <a:blip r:embed="rId3">
            <a:alphaModFix/>
          </a:blip>
          <a:srcRect/>
          <a:stretch/>
        </p:blipFill>
        <p:spPr>
          <a:xfrm>
            <a:off x="1087438" y="927100"/>
            <a:ext cx="6953250" cy="5295900"/>
          </a:xfrm>
          <a:prstGeom prst="rect">
            <a:avLst/>
          </a:prstGeom>
          <a:noFill/>
          <a:ln>
            <a:noFill/>
          </a:ln>
        </p:spPr>
      </p:pic>
      <p:sp>
        <p:nvSpPr>
          <p:cNvPr id="834" name="Google Shape;834;p55"/>
          <p:cNvSpPr txBox="1"/>
          <p:nvPr/>
        </p:nvSpPr>
        <p:spPr>
          <a:xfrm>
            <a:off x="5983288" y="6178550"/>
            <a:ext cx="3465512" cy="21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Georgia"/>
                <a:ea typeface="Georgia"/>
                <a:cs typeface="Georgia"/>
                <a:sym typeface="Georgia"/>
              </a:rPr>
              <a:t>Image source: www.davepear.com</a:t>
            </a:r>
            <a:endParaRPr sz="1400" b="0" i="0" u="none" strike="noStrike" cap="none">
              <a:solidFill>
                <a:srgbClr val="000000"/>
              </a:solidFill>
              <a:latin typeface="Arial"/>
              <a:ea typeface="Arial"/>
              <a:cs typeface="Arial"/>
              <a:sym typeface="Arial"/>
            </a:endParaRPr>
          </a:p>
        </p:txBody>
      </p:sp>
      <p:sp>
        <p:nvSpPr>
          <p:cNvPr id="835" name="Google Shape;835;p55"/>
          <p:cNvSpPr/>
          <p:nvPr/>
        </p:nvSpPr>
        <p:spPr>
          <a:xfrm>
            <a:off x="974725" y="4989524"/>
            <a:ext cx="7177200" cy="1344000"/>
          </a:xfrm>
          <a:prstGeom prst="roundRect">
            <a:avLst>
              <a:gd name="adj" fmla="val 16667"/>
            </a:avLst>
          </a:prstGeom>
          <a:solidFill>
            <a:schemeClr val="lt1"/>
          </a:solidFill>
          <a:ln w="25400" cap="flat" cmpd="sng">
            <a:solidFill>
              <a:srgbClr val="EF3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“An important and obvious topic, which everyone present is aware of, but which isn’t discussed, as such discussion is considered to be uncomfortable.”</a:t>
            </a:r>
            <a:endParaRPr sz="2000" b="0" i="0" u="none" strike="noStrike" cap="none">
              <a:solidFill>
                <a:srgbClr val="000000"/>
              </a:solidFill>
              <a:latin typeface="Arial"/>
              <a:ea typeface="Arial"/>
              <a:cs typeface="Arial"/>
              <a:sym typeface="Arial"/>
            </a:endParaRPr>
          </a:p>
        </p:txBody>
      </p:sp>
      <p:sp>
        <p:nvSpPr>
          <p:cNvPr id="836" name="Google Shape;836;p55"/>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The Elephant in the Room</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56"/>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Whole Brain</a:t>
            </a:r>
            <a:r>
              <a:rPr lang="en-US" baseline="30000"/>
              <a:t>®</a:t>
            </a:r>
            <a:r>
              <a:rPr lang="en-US"/>
              <a:t> Problem Solver</a:t>
            </a:r>
            <a:endParaRPr/>
          </a:p>
        </p:txBody>
      </p:sp>
      <p:sp>
        <p:nvSpPr>
          <p:cNvPr id="842" name="Google Shape;842;p56"/>
          <p:cNvSpPr txBox="1">
            <a:spLocks noGrp="1"/>
          </p:cNvSpPr>
          <p:nvPr>
            <p:ph type="body" idx="1"/>
          </p:nvPr>
        </p:nvSpPr>
        <p:spPr>
          <a:xfrm>
            <a:off x="457200" y="1219200"/>
            <a:ext cx="5096700" cy="49071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Steps: </a:t>
            </a:r>
            <a:br>
              <a:rPr lang="en-US"/>
            </a:br>
            <a:endParaRPr/>
          </a:p>
          <a:p>
            <a:pPr marL="800100" lvl="0" indent="-381000" algn="l" rtl="0">
              <a:lnSpc>
                <a:spcPct val="100000"/>
              </a:lnSpc>
              <a:spcBef>
                <a:spcPts val="300"/>
              </a:spcBef>
              <a:spcAft>
                <a:spcPts val="0"/>
              </a:spcAft>
              <a:buSzPts val="2400"/>
              <a:buAutoNum type="arabicPeriod"/>
            </a:pPr>
            <a:r>
              <a:rPr lang="en-US"/>
              <a:t>Gather the Facts </a:t>
            </a:r>
            <a:endParaRPr/>
          </a:p>
          <a:p>
            <a:pPr marL="800100" lvl="0" indent="-381000" algn="l" rtl="0">
              <a:lnSpc>
                <a:spcPct val="100000"/>
              </a:lnSpc>
              <a:spcBef>
                <a:spcPts val="0"/>
              </a:spcBef>
              <a:spcAft>
                <a:spcPts val="0"/>
              </a:spcAft>
              <a:buSzPts val="2400"/>
              <a:buAutoNum type="arabicPeriod"/>
            </a:pPr>
            <a:r>
              <a:rPr lang="en-US"/>
              <a:t>Define the Problem</a:t>
            </a:r>
            <a:endParaRPr/>
          </a:p>
          <a:p>
            <a:pPr marL="800100" lvl="0" indent="-381000" algn="l" rtl="0">
              <a:lnSpc>
                <a:spcPct val="100000"/>
              </a:lnSpc>
              <a:spcBef>
                <a:spcPts val="0"/>
              </a:spcBef>
              <a:spcAft>
                <a:spcPts val="0"/>
              </a:spcAft>
              <a:buSzPts val="2400"/>
              <a:buAutoNum type="arabicPeriod"/>
            </a:pPr>
            <a:r>
              <a:rPr lang="en-US"/>
              <a:t>Develop Solutions</a:t>
            </a:r>
            <a:endParaRPr/>
          </a:p>
          <a:p>
            <a:pPr marL="800100" lvl="0" indent="-381000" algn="l" rtl="0">
              <a:lnSpc>
                <a:spcPct val="100000"/>
              </a:lnSpc>
              <a:spcBef>
                <a:spcPts val="0"/>
              </a:spcBef>
              <a:spcAft>
                <a:spcPts val="0"/>
              </a:spcAft>
              <a:buSzPts val="2400"/>
              <a:buAutoNum type="arabicPeriod"/>
            </a:pPr>
            <a:r>
              <a:rPr lang="en-US"/>
              <a:t>Implement the Best Solution </a:t>
            </a:r>
            <a:endParaRPr/>
          </a:p>
        </p:txBody>
      </p:sp>
      <p:pic>
        <p:nvPicPr>
          <p:cNvPr id="843" name="Google Shape;843;p56"/>
          <p:cNvPicPr preferRelativeResize="0"/>
          <p:nvPr/>
        </p:nvPicPr>
        <p:blipFill rotWithShape="1">
          <a:blip r:embed="rId3">
            <a:alphaModFix/>
          </a:blip>
          <a:srcRect r="7037"/>
          <a:stretch/>
        </p:blipFill>
        <p:spPr>
          <a:xfrm>
            <a:off x="6296050" y="1257362"/>
            <a:ext cx="1445650" cy="48307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57"/>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“The Five Whys”</a:t>
            </a:r>
            <a:endParaRPr/>
          </a:p>
        </p:txBody>
      </p:sp>
      <p:sp>
        <p:nvSpPr>
          <p:cNvPr id="850" name="Google Shape;850;p57"/>
          <p:cNvSpPr txBox="1">
            <a:spLocks noGrp="1"/>
          </p:cNvSpPr>
          <p:nvPr>
            <p:ph type="body" idx="1"/>
          </p:nvPr>
        </p:nvSpPr>
        <p:spPr>
          <a:xfrm>
            <a:off x="533400" y="1219200"/>
            <a:ext cx="8229600" cy="49071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You woke up late.</a:t>
            </a:r>
            <a:endParaRPr/>
          </a:p>
          <a:p>
            <a:pPr marL="0" lvl="0" indent="0" algn="l" rtl="0">
              <a:lnSpc>
                <a:spcPct val="100000"/>
              </a:lnSpc>
              <a:spcBef>
                <a:spcPts val="300"/>
              </a:spcBef>
              <a:spcAft>
                <a:spcPts val="0"/>
              </a:spcAft>
              <a:buClr>
                <a:schemeClr val="dk1"/>
              </a:buClr>
              <a:buSzPts val="2400"/>
              <a:buFont typeface="Arial"/>
              <a:buNone/>
            </a:pPr>
            <a:endParaRPr/>
          </a:p>
          <a:p>
            <a:pPr marL="971550" lvl="0" indent="-457200" algn="l" rtl="0">
              <a:lnSpc>
                <a:spcPct val="100000"/>
              </a:lnSpc>
              <a:spcBef>
                <a:spcPts val="300"/>
              </a:spcBef>
              <a:spcAft>
                <a:spcPts val="0"/>
              </a:spcAft>
              <a:buClr>
                <a:schemeClr val="dk1"/>
              </a:buClr>
              <a:buSzPts val="2400"/>
              <a:buAutoNum type="arabicPeriod"/>
            </a:pPr>
            <a:r>
              <a:rPr lang="en-US"/>
              <a:t>Why?</a:t>
            </a:r>
            <a:endParaRPr/>
          </a:p>
          <a:p>
            <a:pPr marL="971550" lvl="0" indent="-457200" algn="l" rtl="0">
              <a:lnSpc>
                <a:spcPct val="100000"/>
              </a:lnSpc>
              <a:spcBef>
                <a:spcPts val="300"/>
              </a:spcBef>
              <a:spcAft>
                <a:spcPts val="0"/>
              </a:spcAft>
              <a:buClr>
                <a:schemeClr val="dk1"/>
              </a:buClr>
              <a:buSzPts val="2400"/>
              <a:buAutoNum type="arabicPeriod"/>
            </a:pPr>
            <a:r>
              <a:rPr lang="en-US"/>
              <a:t>Why?</a:t>
            </a:r>
            <a:endParaRPr/>
          </a:p>
          <a:p>
            <a:pPr marL="971550" lvl="0" indent="-457200" algn="l" rtl="0">
              <a:lnSpc>
                <a:spcPct val="100000"/>
              </a:lnSpc>
              <a:spcBef>
                <a:spcPts val="300"/>
              </a:spcBef>
              <a:spcAft>
                <a:spcPts val="0"/>
              </a:spcAft>
              <a:buClr>
                <a:schemeClr val="dk1"/>
              </a:buClr>
              <a:buSzPts val="2400"/>
              <a:buAutoNum type="arabicPeriod"/>
            </a:pPr>
            <a:r>
              <a:rPr lang="en-US"/>
              <a:t>Why?</a:t>
            </a:r>
            <a:endParaRPr/>
          </a:p>
          <a:p>
            <a:pPr marL="971550" lvl="0" indent="-457200" algn="l" rtl="0">
              <a:lnSpc>
                <a:spcPct val="100000"/>
              </a:lnSpc>
              <a:spcBef>
                <a:spcPts val="300"/>
              </a:spcBef>
              <a:spcAft>
                <a:spcPts val="0"/>
              </a:spcAft>
              <a:buClr>
                <a:schemeClr val="dk1"/>
              </a:buClr>
              <a:buSzPts val="2400"/>
              <a:buAutoNum type="arabicPeriod"/>
            </a:pPr>
            <a:r>
              <a:rPr lang="en-US"/>
              <a:t>Why? </a:t>
            </a:r>
            <a:endParaRPr/>
          </a:p>
          <a:p>
            <a:pPr marL="971550" lvl="0" indent="-457200" algn="l" rtl="0">
              <a:lnSpc>
                <a:spcPct val="100000"/>
              </a:lnSpc>
              <a:spcBef>
                <a:spcPts val="300"/>
              </a:spcBef>
              <a:spcAft>
                <a:spcPts val="0"/>
              </a:spcAft>
              <a:buClr>
                <a:schemeClr val="dk1"/>
              </a:buClr>
              <a:buSzPts val="2400"/>
              <a:buAutoNum type="arabicPeriod"/>
            </a:pPr>
            <a:r>
              <a:rPr lang="en-US"/>
              <a:t>Why? </a:t>
            </a:r>
            <a:endParaRPr/>
          </a:p>
        </p:txBody>
      </p:sp>
      <p:pic>
        <p:nvPicPr>
          <p:cNvPr id="851" name="Google Shape;851;p57" descr="question mark.jpg"/>
          <p:cNvPicPr preferRelativeResize="0"/>
          <p:nvPr/>
        </p:nvPicPr>
        <p:blipFill rotWithShape="1">
          <a:blip r:embed="rId3">
            <a:alphaModFix/>
          </a:blip>
          <a:srcRect t="5455"/>
          <a:stretch/>
        </p:blipFill>
        <p:spPr>
          <a:xfrm>
            <a:off x="6142038" y="3941763"/>
            <a:ext cx="2524125" cy="2314575"/>
          </a:xfrm>
          <a:prstGeom prst="rect">
            <a:avLst/>
          </a:prstGeom>
          <a:noFill/>
          <a:ln>
            <a:noFill/>
          </a:ln>
        </p:spPr>
      </p:pic>
      <p:sp>
        <p:nvSpPr>
          <p:cNvPr id="852" name="Google Shape;852;p57"/>
          <p:cNvSpPr txBox="1"/>
          <p:nvPr/>
        </p:nvSpPr>
        <p:spPr>
          <a:xfrm>
            <a:off x="2473925" y="1219188"/>
            <a:ext cx="6900900" cy="49071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The alarm clock did not go off.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The time reset to 12:00 a.m.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The alarm clock lost power.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The battery backup was not installed.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We didn’t have a battery.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58"/>
          <p:cNvSpPr txBox="1"/>
          <p:nvPr/>
        </p:nvSpPr>
        <p:spPr>
          <a:xfrm>
            <a:off x="4837113" y="1571625"/>
            <a:ext cx="3736975" cy="14779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Why does this issue affect my work?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Why is this issue important from the big picture view?</a:t>
            </a:r>
            <a:endParaRPr sz="1400" b="0" i="0" u="none" strike="noStrike" cap="none">
              <a:solidFill>
                <a:srgbClr val="000000"/>
              </a:solidFill>
              <a:latin typeface="Arial"/>
              <a:ea typeface="Arial"/>
              <a:cs typeface="Arial"/>
              <a:sym typeface="Arial"/>
            </a:endParaRPr>
          </a:p>
        </p:txBody>
      </p:sp>
      <p:sp>
        <p:nvSpPr>
          <p:cNvPr id="859" name="Google Shape;859;p58"/>
          <p:cNvSpPr txBox="1"/>
          <p:nvPr/>
        </p:nvSpPr>
        <p:spPr>
          <a:xfrm>
            <a:off x="523875" y="1352550"/>
            <a:ext cx="3763963" cy="2032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What broad, general issue seems to cause me to be less productive at work?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What is it that interferes with my progress numbers, sales, quantity or quality of my work?</a:t>
            </a:r>
            <a:endParaRPr sz="1400" b="0" i="0" u="none" strike="noStrike" cap="none">
              <a:solidFill>
                <a:srgbClr val="000000"/>
              </a:solidFill>
              <a:latin typeface="Arial"/>
              <a:ea typeface="Arial"/>
              <a:cs typeface="Arial"/>
              <a:sym typeface="Arial"/>
            </a:endParaRPr>
          </a:p>
        </p:txBody>
      </p:sp>
      <p:sp>
        <p:nvSpPr>
          <p:cNvPr id="860" name="Google Shape;860;p58"/>
          <p:cNvSpPr txBox="1"/>
          <p:nvPr/>
        </p:nvSpPr>
        <p:spPr>
          <a:xfrm>
            <a:off x="523875" y="4171950"/>
            <a:ext cx="3763963" cy="1477963"/>
          </a:xfrm>
          <a:prstGeom prst="rect">
            <a:avLst/>
          </a:prstGeom>
          <a:noFill/>
          <a:ln>
            <a:noFill/>
          </a:ln>
        </p:spPr>
        <p:txBody>
          <a:bodyPr spcFirstLastPara="1" wrap="square" lIns="91425" tIns="45700" rIns="91425" bIns="45700" anchor="t" anchorCtr="0">
            <a:spAutoFit/>
          </a:bodyPr>
          <a:lstStyle/>
          <a:p>
            <a:pPr marL="284163" marR="0" lvl="0" indent="-284163"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When am I affected the most? (time of day/week/month/year?</a:t>
            </a:r>
            <a:endParaRPr sz="1400" b="0" i="0" u="none" strike="noStrike" cap="none">
              <a:solidFill>
                <a:srgbClr val="000000"/>
              </a:solidFill>
              <a:latin typeface="Arial"/>
              <a:ea typeface="Arial"/>
              <a:cs typeface="Arial"/>
              <a:sym typeface="Arial"/>
            </a:endParaRPr>
          </a:p>
          <a:p>
            <a:pPr marL="284163" marR="0" lvl="0" indent="-169863"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4163" marR="0" lvl="0" indent="-284163"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How do I cope now with this issue? </a:t>
            </a:r>
            <a:endParaRPr sz="1400" b="0" i="0" u="none" strike="noStrike" cap="none">
              <a:solidFill>
                <a:srgbClr val="000000"/>
              </a:solidFill>
              <a:latin typeface="Arial"/>
              <a:ea typeface="Arial"/>
              <a:cs typeface="Arial"/>
              <a:sym typeface="Arial"/>
            </a:endParaRPr>
          </a:p>
        </p:txBody>
      </p:sp>
      <p:sp>
        <p:nvSpPr>
          <p:cNvPr id="861" name="Google Shape;861;p58"/>
          <p:cNvSpPr txBox="1"/>
          <p:nvPr/>
        </p:nvSpPr>
        <p:spPr>
          <a:xfrm>
            <a:off x="4789488" y="3973513"/>
            <a:ext cx="3832225" cy="2032000"/>
          </a:xfrm>
          <a:prstGeom prst="rect">
            <a:avLst/>
          </a:prstGeom>
          <a:noFill/>
          <a:ln>
            <a:noFill/>
          </a:ln>
        </p:spPr>
        <p:txBody>
          <a:bodyPr spcFirstLastPara="1" wrap="square" lIns="91425" tIns="45700" rIns="91425" bIns="45700" anchor="t" anchorCtr="0">
            <a:spAutoFit/>
          </a:bodyPr>
          <a:lstStyle/>
          <a:p>
            <a:pPr marL="284163" marR="0" lvl="0" indent="-284163"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Who else is affected? </a:t>
            </a:r>
            <a:endParaRPr sz="1400" b="0" i="0" u="none" strike="noStrike" cap="none">
              <a:solidFill>
                <a:srgbClr val="000000"/>
              </a:solidFill>
              <a:latin typeface="Arial"/>
              <a:ea typeface="Arial"/>
              <a:cs typeface="Arial"/>
              <a:sym typeface="Arial"/>
            </a:endParaRPr>
          </a:p>
          <a:p>
            <a:pPr marL="284163" marR="0" lvl="0" indent="-169863"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4163" marR="0" lvl="0" indent="-284163"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Who do I affect because of this issue? </a:t>
            </a:r>
            <a:endParaRPr sz="1400" b="0" i="0" u="none" strike="noStrike" cap="none">
              <a:solidFill>
                <a:srgbClr val="000000"/>
              </a:solidFill>
              <a:latin typeface="Arial"/>
              <a:ea typeface="Arial"/>
              <a:cs typeface="Arial"/>
              <a:sym typeface="Arial"/>
            </a:endParaRPr>
          </a:p>
          <a:p>
            <a:pPr marL="284163" marR="0" lvl="0" indent="-169863"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4163" marR="0" lvl="0" indent="-284163"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My feelings about this topic are …</a:t>
            </a:r>
            <a:endParaRPr sz="1400" b="0" i="0" u="none" strike="noStrike" cap="none">
              <a:solidFill>
                <a:srgbClr val="000000"/>
              </a:solidFill>
              <a:latin typeface="Arial"/>
              <a:ea typeface="Arial"/>
              <a:cs typeface="Arial"/>
              <a:sym typeface="Arial"/>
            </a:endParaRPr>
          </a:p>
        </p:txBody>
      </p:sp>
      <p:sp>
        <p:nvSpPr>
          <p:cNvPr id="862" name="Google Shape;862;p58"/>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Getting to the Real Problem</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g2e9be66a193_0_127"/>
          <p:cNvSpPr txBox="1">
            <a:spLocks noGrp="1"/>
          </p:cNvSpPr>
          <p:nvPr>
            <p:ph type="title"/>
          </p:nvPr>
        </p:nvSpPr>
        <p:spPr>
          <a:xfrm>
            <a:off x="457200" y="152400"/>
            <a:ext cx="8229600" cy="8460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Whole Brain</a:t>
            </a:r>
            <a:r>
              <a:rPr lang="en-US" baseline="30000"/>
              <a:t>®</a:t>
            </a:r>
            <a:r>
              <a:rPr lang="en-US"/>
              <a:t> Problem Solver</a:t>
            </a:r>
            <a:endParaRPr/>
          </a:p>
        </p:txBody>
      </p:sp>
      <p:sp>
        <p:nvSpPr>
          <p:cNvPr id="868" name="Google Shape;868;g2e9be66a193_0_127"/>
          <p:cNvSpPr txBox="1">
            <a:spLocks noGrp="1"/>
          </p:cNvSpPr>
          <p:nvPr>
            <p:ph type="body" idx="1"/>
          </p:nvPr>
        </p:nvSpPr>
        <p:spPr>
          <a:xfrm>
            <a:off x="457200" y="1219200"/>
            <a:ext cx="5096700" cy="49071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a:t>Steps: </a:t>
            </a:r>
            <a:br>
              <a:rPr lang="en-US"/>
            </a:br>
            <a:endParaRPr/>
          </a:p>
          <a:p>
            <a:pPr marL="800100" lvl="0" indent="-381000" algn="l" rtl="0">
              <a:lnSpc>
                <a:spcPct val="100000"/>
              </a:lnSpc>
              <a:spcBef>
                <a:spcPts val="300"/>
              </a:spcBef>
              <a:spcAft>
                <a:spcPts val="0"/>
              </a:spcAft>
              <a:buSzPts val="2400"/>
              <a:buAutoNum type="arabicPeriod"/>
            </a:pPr>
            <a:r>
              <a:rPr lang="en-US"/>
              <a:t>Gather the Facts </a:t>
            </a:r>
            <a:endParaRPr/>
          </a:p>
          <a:p>
            <a:pPr marL="800100" lvl="0" indent="-381000" algn="l" rtl="0">
              <a:lnSpc>
                <a:spcPct val="100000"/>
              </a:lnSpc>
              <a:spcBef>
                <a:spcPts val="0"/>
              </a:spcBef>
              <a:spcAft>
                <a:spcPts val="0"/>
              </a:spcAft>
              <a:buSzPts val="2400"/>
              <a:buAutoNum type="arabicPeriod"/>
            </a:pPr>
            <a:r>
              <a:rPr lang="en-US"/>
              <a:t>Define the Problem</a:t>
            </a:r>
            <a:endParaRPr/>
          </a:p>
          <a:p>
            <a:pPr marL="800100" lvl="0" indent="-381000" algn="l" rtl="0">
              <a:lnSpc>
                <a:spcPct val="100000"/>
              </a:lnSpc>
              <a:spcBef>
                <a:spcPts val="0"/>
              </a:spcBef>
              <a:spcAft>
                <a:spcPts val="0"/>
              </a:spcAft>
              <a:buSzPts val="2400"/>
              <a:buAutoNum type="arabicPeriod"/>
            </a:pPr>
            <a:r>
              <a:rPr lang="en-US"/>
              <a:t>Develop Solutions</a:t>
            </a:r>
            <a:endParaRPr/>
          </a:p>
          <a:p>
            <a:pPr marL="800100" lvl="0" indent="-381000" algn="l" rtl="0">
              <a:lnSpc>
                <a:spcPct val="100000"/>
              </a:lnSpc>
              <a:spcBef>
                <a:spcPts val="0"/>
              </a:spcBef>
              <a:spcAft>
                <a:spcPts val="0"/>
              </a:spcAft>
              <a:buSzPts val="2400"/>
              <a:buAutoNum type="arabicPeriod"/>
            </a:pPr>
            <a:r>
              <a:rPr lang="en-US"/>
              <a:t>Implement the Best Solution </a:t>
            </a:r>
            <a:endParaRPr/>
          </a:p>
        </p:txBody>
      </p:sp>
      <p:pic>
        <p:nvPicPr>
          <p:cNvPr id="869" name="Google Shape;869;g2e9be66a193_0_127"/>
          <p:cNvPicPr preferRelativeResize="0"/>
          <p:nvPr/>
        </p:nvPicPr>
        <p:blipFill rotWithShape="1">
          <a:blip r:embed="rId3">
            <a:alphaModFix/>
          </a:blip>
          <a:srcRect r="7037"/>
          <a:stretch/>
        </p:blipFill>
        <p:spPr>
          <a:xfrm>
            <a:off x="6296050" y="1257362"/>
            <a:ext cx="1445650" cy="48307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pic>
        <p:nvPicPr>
          <p:cNvPr id="874" name="Google Shape;874;p60"/>
          <p:cNvPicPr preferRelativeResize="0"/>
          <p:nvPr/>
        </p:nvPicPr>
        <p:blipFill rotWithShape="1">
          <a:blip r:embed="rId3">
            <a:alphaModFix/>
          </a:blip>
          <a:srcRect/>
          <a:stretch/>
        </p:blipFill>
        <p:spPr>
          <a:xfrm>
            <a:off x="0" y="307975"/>
            <a:ext cx="2263775" cy="2263775"/>
          </a:xfrm>
          <a:prstGeom prst="rect">
            <a:avLst/>
          </a:prstGeom>
          <a:noFill/>
          <a:ln>
            <a:noFill/>
          </a:ln>
        </p:spPr>
      </p:pic>
      <p:sp>
        <p:nvSpPr>
          <p:cNvPr id="875" name="Google Shape;875;p60"/>
          <p:cNvSpPr txBox="1"/>
          <p:nvPr/>
        </p:nvSpPr>
        <p:spPr>
          <a:xfrm>
            <a:off x="2979738" y="990600"/>
            <a:ext cx="6088062" cy="5257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Devote the time and effort to discover the </a:t>
            </a:r>
            <a:r>
              <a:rPr lang="en-US" sz="2400" b="0" i="1" u="none" strike="noStrike" cap="none">
                <a:solidFill>
                  <a:schemeClr val="dk1"/>
                </a:solidFill>
                <a:latin typeface="Arial"/>
                <a:ea typeface="Arial"/>
                <a:cs typeface="Arial"/>
                <a:sym typeface="Arial"/>
              </a:rPr>
              <a:t>real </a:t>
            </a:r>
            <a:r>
              <a:rPr lang="en-US" sz="2400" b="0" i="0" u="none" strike="noStrike" cap="none">
                <a:solidFill>
                  <a:schemeClr val="dk1"/>
                </a:solidFill>
                <a:latin typeface="Arial"/>
                <a:ea typeface="Arial"/>
                <a:cs typeface="Arial"/>
                <a:sym typeface="Arial"/>
              </a:rPr>
              <a:t>problem, rather than focusing only on the symptoms of the problem. </a:t>
            </a:r>
            <a:br>
              <a:rPr lang="en-US" sz="2400" b="0" i="0" u="none" strike="noStrike" cap="none">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Thorough use of the Whole Brain</a:t>
            </a:r>
            <a:r>
              <a:rPr lang="en-US" sz="2400" b="0" i="0" u="none" strike="noStrike" cap="none" baseline="30000">
                <a:solidFill>
                  <a:schemeClr val="dk1"/>
                </a:solidFill>
                <a:latin typeface="Arial"/>
                <a:ea typeface="Arial"/>
                <a:cs typeface="Arial"/>
                <a:sym typeface="Arial"/>
              </a:rPr>
              <a:t>®</a:t>
            </a:r>
            <a:r>
              <a:rPr lang="en-US" sz="2400" b="0" i="0" u="none" strike="noStrike" cap="none">
                <a:solidFill>
                  <a:schemeClr val="dk1"/>
                </a:solidFill>
                <a:latin typeface="Arial"/>
                <a:ea typeface="Arial"/>
                <a:cs typeface="Arial"/>
                <a:sym typeface="Arial"/>
              </a:rPr>
              <a:t> Problem Solver ensures that you don’t overlook least-preferred quadrant(s). </a:t>
            </a:r>
            <a:br>
              <a:rPr lang="en-US" sz="2400" b="0" i="0" u="none" strike="noStrike" cap="none">
                <a:solidFill>
                  <a:schemeClr val="dk1"/>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Heterogeneous or diverse-thinking groups represent the views of all four quadrants.</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p:txBody>
      </p:sp>
      <p:sp>
        <p:nvSpPr>
          <p:cNvPr id="876" name="Google Shape;876;p60"/>
          <p:cNvSpPr txBox="1"/>
          <p:nvPr/>
        </p:nvSpPr>
        <p:spPr>
          <a:xfrm>
            <a:off x="2957513" y="152400"/>
            <a:ext cx="6097587" cy="68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Key Thoughts</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Problem Solving Methods</a:t>
            </a:r>
            <a:endParaRPr/>
          </a:p>
        </p:txBody>
      </p:sp>
      <p:sp>
        <p:nvSpPr>
          <p:cNvPr id="334" name="Google Shape;334;p7"/>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p>
            <a:pPr marL="341313" lvl="0" indent="-341313" algn="l" rtl="0">
              <a:lnSpc>
                <a:spcPct val="100000"/>
              </a:lnSpc>
              <a:spcBef>
                <a:spcPts val="0"/>
              </a:spcBef>
              <a:spcAft>
                <a:spcPts val="0"/>
              </a:spcAft>
              <a:buClr>
                <a:schemeClr val="dk1"/>
              </a:buClr>
              <a:buSzPts val="2200"/>
              <a:buNone/>
            </a:pPr>
            <a:r>
              <a:rPr lang="en-US"/>
              <a:t>•	Root Cause Analysis (RCA)</a:t>
            </a:r>
            <a:endParaRPr/>
          </a:p>
          <a:p>
            <a:pPr marL="341313" lvl="0" indent="-341313" algn="l" rtl="0">
              <a:lnSpc>
                <a:spcPct val="100000"/>
              </a:lnSpc>
              <a:spcBef>
                <a:spcPts val="0"/>
              </a:spcBef>
              <a:spcAft>
                <a:spcPts val="0"/>
              </a:spcAft>
              <a:buClr>
                <a:schemeClr val="dk1"/>
              </a:buClr>
              <a:buSzPts val="2200"/>
              <a:buNone/>
            </a:pPr>
            <a:r>
              <a:rPr lang="en-US"/>
              <a:t>•	Fishbone (Ishikawa) Diagram</a:t>
            </a:r>
            <a:endParaRPr/>
          </a:p>
          <a:p>
            <a:pPr marL="341313" lvl="0" indent="-341313" algn="l" rtl="0">
              <a:lnSpc>
                <a:spcPct val="100000"/>
              </a:lnSpc>
              <a:spcBef>
                <a:spcPts val="0"/>
              </a:spcBef>
              <a:spcAft>
                <a:spcPts val="0"/>
              </a:spcAft>
              <a:buClr>
                <a:schemeClr val="dk1"/>
              </a:buClr>
              <a:buSzPts val="2200"/>
              <a:buNone/>
            </a:pPr>
            <a:r>
              <a:rPr lang="en-US"/>
              <a:t>•	GROW Model</a:t>
            </a:r>
            <a:endParaRPr/>
          </a:p>
          <a:p>
            <a:pPr marL="341313" lvl="0" indent="-341313" algn="l" rtl="0">
              <a:lnSpc>
                <a:spcPct val="100000"/>
              </a:lnSpc>
              <a:spcBef>
                <a:spcPts val="0"/>
              </a:spcBef>
              <a:spcAft>
                <a:spcPts val="0"/>
              </a:spcAft>
              <a:buClr>
                <a:schemeClr val="dk1"/>
              </a:buClr>
              <a:buSzPts val="2200"/>
              <a:buNone/>
            </a:pPr>
            <a:r>
              <a:rPr lang="en-US"/>
              <a:t>•	8D</a:t>
            </a:r>
            <a:endParaRPr/>
          </a:p>
          <a:p>
            <a:pPr marL="341313" lvl="0" indent="-341313" algn="l" rtl="0">
              <a:lnSpc>
                <a:spcPct val="100000"/>
              </a:lnSpc>
              <a:spcBef>
                <a:spcPts val="0"/>
              </a:spcBef>
              <a:spcAft>
                <a:spcPts val="0"/>
              </a:spcAft>
              <a:buClr>
                <a:schemeClr val="dk1"/>
              </a:buClr>
              <a:buSzPts val="2200"/>
              <a:buNone/>
            </a:pPr>
            <a:r>
              <a:rPr lang="en-US"/>
              <a:t>•	TRIZ</a:t>
            </a:r>
            <a:endParaRPr/>
          </a:p>
          <a:p>
            <a:pPr marL="341313" lvl="0" indent="-341313" algn="l" rtl="0">
              <a:lnSpc>
                <a:spcPct val="100000"/>
              </a:lnSpc>
              <a:spcBef>
                <a:spcPts val="0"/>
              </a:spcBef>
              <a:spcAft>
                <a:spcPts val="0"/>
              </a:spcAft>
              <a:buClr>
                <a:schemeClr val="dk1"/>
              </a:buClr>
              <a:buSzPts val="2200"/>
              <a:buNone/>
            </a:pPr>
            <a:endParaRPr/>
          </a:p>
        </p:txBody>
      </p:sp>
      <p:pic>
        <p:nvPicPr>
          <p:cNvPr id="335" name="Google Shape;335;p7"/>
          <p:cNvPicPr preferRelativeResize="0"/>
          <p:nvPr/>
        </p:nvPicPr>
        <p:blipFill rotWithShape="1">
          <a:blip r:embed="rId3">
            <a:alphaModFix/>
          </a:blip>
          <a:srcRect/>
          <a:stretch/>
        </p:blipFill>
        <p:spPr>
          <a:xfrm>
            <a:off x="1003300" y="3398838"/>
            <a:ext cx="3656013" cy="2244725"/>
          </a:xfrm>
          <a:prstGeom prst="rect">
            <a:avLst/>
          </a:prstGeom>
          <a:noFill/>
          <a:ln>
            <a:noFill/>
          </a:ln>
        </p:spPr>
      </p:pic>
      <p:graphicFrame>
        <p:nvGraphicFramePr>
          <p:cNvPr id="336" name="Google Shape;336;p7"/>
          <p:cNvGraphicFramePr/>
          <p:nvPr/>
        </p:nvGraphicFramePr>
        <p:xfrm>
          <a:off x="5254625" y="3890963"/>
          <a:ext cx="2825750" cy="1477975"/>
        </p:xfrm>
        <a:graphic>
          <a:graphicData uri="http://schemas.openxmlformats.org/drawingml/2006/table">
            <a:tbl>
              <a:tblPr firstRow="1" bandRow="1">
                <a:noFill/>
                <a:tableStyleId>{2C16A5EB-6C93-4BC4-BADD-32A937BDB5FB}</a:tableStyleId>
              </a:tblPr>
              <a:tblGrid>
                <a:gridCol w="446450">
                  <a:extLst>
                    <a:ext uri="{9D8B030D-6E8A-4147-A177-3AD203B41FA5}">
                      <a16:colId xmlns:a16="http://schemas.microsoft.com/office/drawing/2014/main" val="20000"/>
                    </a:ext>
                  </a:extLst>
                </a:gridCol>
                <a:gridCol w="2379300">
                  <a:extLst>
                    <a:ext uri="{9D8B030D-6E8A-4147-A177-3AD203B41FA5}">
                      <a16:colId xmlns:a16="http://schemas.microsoft.com/office/drawing/2014/main" val="20001"/>
                    </a:ext>
                  </a:extLst>
                </a:gridCol>
              </a:tblGrid>
              <a:tr h="3707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latin typeface="Arial"/>
                          <a:ea typeface="Arial"/>
                          <a:cs typeface="Arial"/>
                          <a:sym typeface="Arial"/>
                        </a:rPr>
                        <a:t>G</a:t>
                      </a:r>
                      <a:endParaRPr sz="1400" u="none" strike="noStrike" cap="none"/>
                    </a:p>
                  </a:txBody>
                  <a:tcPr marL="91400" marR="9140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solidFill>
                            <a:schemeClr val="dk1"/>
                          </a:solidFill>
                          <a:latin typeface="Arial"/>
                          <a:ea typeface="Arial"/>
                          <a:cs typeface="Arial"/>
                          <a:sym typeface="Arial"/>
                        </a:rPr>
                        <a:t>Goal</a:t>
                      </a:r>
                      <a:endParaRPr sz="1400" u="none" strike="noStrike" cap="none"/>
                    </a:p>
                  </a:txBody>
                  <a:tcPr marL="91400" marR="9140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07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latin typeface="Arial"/>
                          <a:ea typeface="Arial"/>
                          <a:cs typeface="Arial"/>
                          <a:sym typeface="Arial"/>
                        </a:rPr>
                        <a:t>R</a:t>
                      </a:r>
                      <a:endParaRPr sz="1400" u="none" strike="noStrike" cap="none"/>
                    </a:p>
                  </a:txBody>
                  <a:tcPr marL="91400" marR="9140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solidFill>
                            <a:schemeClr val="dk1"/>
                          </a:solidFill>
                          <a:latin typeface="Arial"/>
                          <a:ea typeface="Arial"/>
                          <a:cs typeface="Arial"/>
                          <a:sym typeface="Arial"/>
                        </a:rPr>
                        <a:t>Reality</a:t>
                      </a:r>
                      <a:endParaRPr sz="1400" u="none" strike="noStrike" cap="none"/>
                    </a:p>
                  </a:txBody>
                  <a:tcPr marL="91400" marR="9140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07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latin typeface="Arial"/>
                          <a:ea typeface="Arial"/>
                          <a:cs typeface="Arial"/>
                          <a:sym typeface="Arial"/>
                        </a:rPr>
                        <a:t>O</a:t>
                      </a:r>
                      <a:endParaRPr sz="1400" u="none" strike="noStrike" cap="none"/>
                    </a:p>
                  </a:txBody>
                  <a:tcPr marL="91400" marR="9140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solidFill>
                            <a:schemeClr val="dk1"/>
                          </a:solidFill>
                          <a:latin typeface="Arial"/>
                          <a:ea typeface="Arial"/>
                          <a:cs typeface="Arial"/>
                          <a:sym typeface="Arial"/>
                        </a:rPr>
                        <a:t>Obstacles/Options</a:t>
                      </a:r>
                      <a:endParaRPr sz="1400" u="none" strike="noStrike" cap="none"/>
                    </a:p>
                  </a:txBody>
                  <a:tcPr marL="91400" marR="9140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57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latin typeface="Arial"/>
                          <a:ea typeface="Arial"/>
                          <a:cs typeface="Arial"/>
                          <a:sym typeface="Arial"/>
                        </a:rPr>
                        <a:t>W</a:t>
                      </a:r>
                      <a:endParaRPr sz="1400" u="none" strike="noStrike" cap="none"/>
                    </a:p>
                  </a:txBody>
                  <a:tcPr marL="91400" marR="9140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solidFill>
                            <a:schemeClr val="dk1"/>
                          </a:solidFill>
                          <a:latin typeface="Arial"/>
                          <a:ea typeface="Arial"/>
                          <a:cs typeface="Arial"/>
                          <a:sym typeface="Arial"/>
                        </a:rPr>
                        <a:t>Way Forward</a:t>
                      </a:r>
                      <a:endParaRPr sz="1400" u="none" strike="noStrike" cap="none"/>
                    </a:p>
                  </a:txBody>
                  <a:tcPr marL="91400" marR="9140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61"/>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Learning Objectives</a:t>
            </a:r>
            <a:endParaRPr/>
          </a:p>
        </p:txBody>
      </p:sp>
      <p:sp>
        <p:nvSpPr>
          <p:cNvPr id="882" name="Google Shape;882;p61"/>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Clr>
                <a:schemeClr val="dk1"/>
              </a:buClr>
              <a:buSzPts val="2400"/>
              <a:buNone/>
            </a:pPr>
            <a:r>
              <a:rPr lang="en-US" sz="2400"/>
              <a:t>At the end of this section, you will be able to:</a:t>
            </a:r>
            <a:endParaRPr/>
          </a:p>
          <a:p>
            <a:pPr marL="0" lvl="0" indent="0" algn="l" rtl="0">
              <a:lnSpc>
                <a:spcPct val="100000"/>
              </a:lnSpc>
              <a:spcBef>
                <a:spcPts val="0"/>
              </a:spcBef>
              <a:spcAft>
                <a:spcPts val="0"/>
              </a:spcAft>
              <a:buClr>
                <a:schemeClr val="dk1"/>
              </a:buClr>
              <a:buSzPts val="2400"/>
              <a:buNone/>
            </a:pPr>
            <a:endParaRPr sz="2400"/>
          </a:p>
          <a:p>
            <a:pPr marL="0" lvl="0" indent="0" algn="l" rtl="0">
              <a:lnSpc>
                <a:spcPct val="100000"/>
              </a:lnSpc>
              <a:spcBef>
                <a:spcPts val="0"/>
              </a:spcBef>
              <a:spcAft>
                <a:spcPts val="0"/>
              </a:spcAft>
              <a:buClr>
                <a:schemeClr val="dk1"/>
              </a:buClr>
              <a:buSzPts val="2400"/>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Identify actual problems in your organization that can be solved using the Whole Brain</a:t>
            </a:r>
            <a:r>
              <a:rPr lang="en-US" sz="2400" baseline="30000"/>
              <a:t>®</a:t>
            </a:r>
            <a:r>
              <a:rPr lang="en-US" sz="2400"/>
              <a:t> method.</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Analyze a problem from all four quadrants of the Whole Brain</a:t>
            </a:r>
            <a:r>
              <a:rPr lang="en-US" sz="2400" baseline="30000"/>
              <a:t>®</a:t>
            </a:r>
            <a:r>
              <a:rPr lang="en-US" sz="2400"/>
              <a:t> Model.</a:t>
            </a:r>
            <a:endParaRPr/>
          </a:p>
          <a:p>
            <a:pPr marL="346075" lvl="0" indent="-193675" algn="l" rtl="0">
              <a:lnSpc>
                <a:spcPct val="100000"/>
              </a:lnSpc>
              <a:spcBef>
                <a:spcPts val="0"/>
              </a:spcBef>
              <a:spcAft>
                <a:spcPts val="0"/>
              </a:spcAft>
              <a:buClr>
                <a:schemeClr val="dk1"/>
              </a:buClr>
              <a:buSzPts val="2400"/>
              <a:buFont typeface="Arial"/>
              <a:buNone/>
            </a:pPr>
            <a:endParaRPr sz="2400"/>
          </a:p>
          <a:p>
            <a:pPr marL="346075" lvl="0" indent="-346075" algn="l" rtl="0">
              <a:lnSpc>
                <a:spcPct val="100000"/>
              </a:lnSpc>
              <a:spcBef>
                <a:spcPts val="0"/>
              </a:spcBef>
              <a:spcAft>
                <a:spcPts val="0"/>
              </a:spcAft>
              <a:buClr>
                <a:schemeClr val="dk1"/>
              </a:buClr>
              <a:buSzPts val="2400"/>
              <a:buFont typeface="Arial"/>
              <a:buChar char="•"/>
            </a:pPr>
            <a:r>
              <a:rPr lang="en-US" sz="2400"/>
              <a:t>Apply Whole Brain</a:t>
            </a:r>
            <a:r>
              <a:rPr lang="en-US" sz="2400" baseline="30000"/>
              <a:t>®</a:t>
            </a:r>
            <a:r>
              <a:rPr lang="en-US" sz="2400"/>
              <a:t> problem-solving tools to solve problems.</a:t>
            </a:r>
            <a:endParaRPr/>
          </a:p>
          <a:p>
            <a:pPr marL="0" lvl="0" indent="0" algn="l" rtl="0">
              <a:lnSpc>
                <a:spcPct val="100000"/>
              </a:lnSpc>
              <a:spcBef>
                <a:spcPts val="0"/>
              </a:spcBef>
              <a:spcAft>
                <a:spcPts val="0"/>
              </a:spcAft>
              <a:buClr>
                <a:schemeClr val="dk1"/>
              </a:buClr>
              <a:buSzPts val="2400"/>
              <a:buFont typeface="Arial"/>
              <a:buNone/>
            </a:pPr>
            <a:endParaRPr sz="2400"/>
          </a:p>
          <a:p>
            <a:pPr marL="0" lvl="0" indent="0" algn="l" rtl="0">
              <a:lnSpc>
                <a:spcPct val="100000"/>
              </a:lnSpc>
              <a:spcBef>
                <a:spcPts val="0"/>
              </a:spcBef>
              <a:spcAft>
                <a:spcPts val="0"/>
              </a:spcAft>
              <a:buClr>
                <a:schemeClr val="dk1"/>
              </a:buClr>
              <a:buSzPts val="2400"/>
              <a:buNone/>
            </a:pPr>
            <a:endParaRPr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62"/>
          <p:cNvSpPr txBox="1">
            <a:spLocks noGrp="1"/>
          </p:cNvSpPr>
          <p:nvPr>
            <p:ph type="title"/>
          </p:nvPr>
        </p:nvSpPr>
        <p:spPr>
          <a:xfrm>
            <a:off x="457200" y="152400"/>
            <a:ext cx="8229600" cy="8460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latin typeface="Georgia"/>
                <a:ea typeface="Georgia"/>
                <a:cs typeface="Georgia"/>
                <a:sym typeface="Georgia"/>
              </a:rPr>
              <a:t>Action Plan</a:t>
            </a:r>
            <a:endParaRPr/>
          </a:p>
        </p:txBody>
      </p:sp>
      <p:sp>
        <p:nvSpPr>
          <p:cNvPr id="888" name="Google Shape;888;p62"/>
          <p:cNvSpPr txBox="1"/>
          <p:nvPr/>
        </p:nvSpPr>
        <p:spPr>
          <a:xfrm>
            <a:off x="3768725" y="925513"/>
            <a:ext cx="4602163" cy="31702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 problem is not solved until action has been taken.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What are the next steps, to take action on the problem that your group solved?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Are there problems that were addressed by other groups that you can be a part of solving? If so, how can you help in that action plan? </a:t>
            </a:r>
            <a:endParaRPr sz="1400" b="0" i="0" u="none" strike="noStrike" cap="none">
              <a:solidFill>
                <a:srgbClr val="000000"/>
              </a:solidFill>
              <a:latin typeface="Arial"/>
              <a:ea typeface="Arial"/>
              <a:cs typeface="Arial"/>
              <a:sym typeface="Arial"/>
            </a:endParaRPr>
          </a:p>
        </p:txBody>
      </p:sp>
      <p:pic>
        <p:nvPicPr>
          <p:cNvPr id="889" name="Google Shape;889;p62"/>
          <p:cNvPicPr preferRelativeResize="0"/>
          <p:nvPr/>
        </p:nvPicPr>
        <p:blipFill rotWithShape="1">
          <a:blip r:embed="rId3">
            <a:alphaModFix/>
          </a:blip>
          <a:srcRect/>
          <a:stretch/>
        </p:blipFill>
        <p:spPr>
          <a:xfrm>
            <a:off x="457200" y="998548"/>
            <a:ext cx="2954977" cy="22162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63"/>
          <p:cNvSpPr txBox="1">
            <a:spLocks noGrp="1"/>
          </p:cNvSpPr>
          <p:nvPr>
            <p:ph type="ctrTitle"/>
          </p:nvPr>
        </p:nvSpPr>
        <p:spPr>
          <a:xfrm>
            <a:off x="136525" y="2074863"/>
            <a:ext cx="3657600" cy="2170112"/>
          </a:xfrm>
          <a:prstGeom prst="rect">
            <a:avLst/>
          </a:prstGeom>
          <a:noFill/>
          <a:ln>
            <a:noFill/>
          </a:ln>
        </p:spPr>
        <p:txBody>
          <a:bodyPr spcFirstLastPara="1" wrap="square" lIns="91400" tIns="45700" rIns="91400" bIns="45700" anchor="t" anchorCtr="0">
            <a:noAutofit/>
          </a:bodyPr>
          <a:lstStyle/>
          <a:p>
            <a:pPr marL="0" lvl="0" indent="0" algn="ctr" rtl="0">
              <a:lnSpc>
                <a:spcPct val="100000"/>
              </a:lnSpc>
              <a:spcBef>
                <a:spcPts val="0"/>
              </a:spcBef>
              <a:spcAft>
                <a:spcPts val="0"/>
              </a:spcAft>
              <a:buSzPts val="1400"/>
              <a:buNone/>
            </a:pPr>
            <a:r>
              <a:rPr lang="en-US" sz="3200"/>
              <a:t>Section 4:</a:t>
            </a:r>
            <a:br>
              <a:rPr lang="en-US"/>
            </a:br>
            <a:r>
              <a:rPr lang="en-US" sz="3200"/>
              <a:t>The Problem Behind the Problem</a:t>
            </a:r>
            <a:endParaRPr/>
          </a:p>
        </p:txBody>
      </p:sp>
      <p:sp>
        <p:nvSpPr>
          <p:cNvPr id="895" name="Google Shape;895;p63"/>
          <p:cNvSpPr txBox="1">
            <a:spLocks noGrp="1"/>
          </p:cNvSpPr>
          <p:nvPr>
            <p:ph type="subTitle" idx="1"/>
          </p:nvPr>
        </p:nvSpPr>
        <p:spPr>
          <a:xfrm>
            <a:off x="3962400" y="1703459"/>
            <a:ext cx="5029200" cy="1752600"/>
          </a:xfrm>
          <a:prstGeom prst="rect">
            <a:avLst/>
          </a:prstGeom>
          <a:noFill/>
          <a:ln>
            <a:noFill/>
          </a:ln>
        </p:spPr>
        <p:txBody>
          <a:bodyPr spcFirstLastPara="1" wrap="square" lIns="91400" tIns="45700" rIns="91400" bIns="45700" anchor="t" anchorCtr="0">
            <a:noAutofit/>
          </a:bodyPr>
          <a:lstStyle/>
          <a:p>
            <a:pPr marL="457189" lvl="0" indent="-457189" algn="l" rtl="0">
              <a:lnSpc>
                <a:spcPct val="100000"/>
              </a:lnSpc>
              <a:spcBef>
                <a:spcPts val="0"/>
              </a:spcBef>
              <a:spcAft>
                <a:spcPts val="0"/>
              </a:spcAft>
              <a:buClr>
                <a:srgbClr val="414042"/>
              </a:buClr>
              <a:buSzPts val="2800"/>
              <a:buChar char="•"/>
            </a:pPr>
            <a:r>
              <a:rPr lang="en-US"/>
              <a:t>End of Section 4</a:t>
            </a:r>
            <a:endParaRPr/>
          </a:p>
          <a:p>
            <a:pPr marL="0" lvl="0" indent="0" algn="l" rtl="0">
              <a:lnSpc>
                <a:spcPct val="100000"/>
              </a:lnSpc>
              <a:spcBef>
                <a:spcPts val="1800"/>
              </a:spcBef>
              <a:spcAft>
                <a:spcPts val="0"/>
              </a:spcAft>
              <a:buClr>
                <a:srgbClr val="414042"/>
              </a:buClr>
              <a:buSzPts val="2800"/>
              <a:buFont typeface="Arial"/>
              <a:buNone/>
            </a:pPr>
            <a:endParaRPr/>
          </a:p>
          <a:p>
            <a:pPr marL="0" lvl="0" indent="0" algn="l" rtl="0">
              <a:lnSpc>
                <a:spcPct val="100000"/>
              </a:lnSpc>
              <a:spcBef>
                <a:spcPts val="1800"/>
              </a:spcBef>
              <a:spcAft>
                <a:spcPts val="0"/>
              </a:spcAft>
              <a:buClr>
                <a:srgbClr val="414042"/>
              </a:buClr>
              <a:buSzPts val="2800"/>
              <a:buFont typeface="Arial"/>
              <a:buNone/>
            </a:pPr>
            <a:r>
              <a:rPr lang="en-US"/>
              <a:t>Next:</a:t>
            </a:r>
            <a:endParaRPr/>
          </a:p>
          <a:p>
            <a:pPr marL="457189" lvl="0" indent="-457189" algn="l" rtl="0">
              <a:lnSpc>
                <a:spcPct val="100000"/>
              </a:lnSpc>
              <a:spcBef>
                <a:spcPts val="1800"/>
              </a:spcBef>
              <a:spcAft>
                <a:spcPts val="0"/>
              </a:spcAft>
              <a:buClr>
                <a:srgbClr val="414042"/>
              </a:buClr>
              <a:buSzPts val="2800"/>
              <a:buChar char="•"/>
            </a:pPr>
            <a:r>
              <a:rPr lang="en-US"/>
              <a:t>Think About Problem Solving Wrap-Up</a:t>
            </a:r>
            <a:endParaRPr/>
          </a:p>
        </p:txBody>
      </p:sp>
      <p:pic>
        <p:nvPicPr>
          <p:cNvPr id="896" name="Google Shape;896;p63"/>
          <p:cNvPicPr preferRelativeResize="0"/>
          <p:nvPr/>
        </p:nvPicPr>
        <p:blipFill rotWithShape="1">
          <a:blip r:embed="rId3">
            <a:alphaModFix/>
          </a:blip>
          <a:srcRect l="23217" t="6235" r="22081" b="8569"/>
          <a:stretch/>
        </p:blipFill>
        <p:spPr>
          <a:xfrm>
            <a:off x="741492" y="1828802"/>
            <a:ext cx="587439" cy="624395"/>
          </a:xfrm>
          <a:prstGeom prst="ellipse">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64"/>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ThinkAbout Problem Solving</a:t>
            </a:r>
            <a:endParaRPr/>
          </a:p>
        </p:txBody>
      </p:sp>
      <p:sp>
        <p:nvSpPr>
          <p:cNvPr id="903" name="Google Shape;903;p64"/>
          <p:cNvSpPr txBox="1"/>
          <p:nvPr/>
        </p:nvSpPr>
        <p:spPr>
          <a:xfrm>
            <a:off x="258763" y="1711325"/>
            <a:ext cx="4025900" cy="4000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What We’ve Covered</a:t>
            </a:r>
            <a:endParaRPr sz="1400" b="0" i="0" u="none" strike="noStrike" cap="none">
              <a:solidFill>
                <a:srgbClr val="000000"/>
              </a:solidFill>
              <a:latin typeface="Arial"/>
              <a:ea typeface="Arial"/>
              <a:cs typeface="Arial"/>
              <a:sym typeface="Arial"/>
            </a:endParaRPr>
          </a:p>
        </p:txBody>
      </p:sp>
      <p:sp>
        <p:nvSpPr>
          <p:cNvPr id="904" name="Google Shape;904;p64"/>
          <p:cNvSpPr txBox="1"/>
          <p:nvPr/>
        </p:nvSpPr>
        <p:spPr>
          <a:xfrm>
            <a:off x="4819650" y="4256088"/>
            <a:ext cx="4025900" cy="4000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Who Benefits</a:t>
            </a:r>
            <a:endParaRPr sz="1400" b="0" i="0" u="none" strike="noStrike" cap="none">
              <a:solidFill>
                <a:srgbClr val="000000"/>
              </a:solidFill>
              <a:latin typeface="Arial"/>
              <a:ea typeface="Arial"/>
              <a:cs typeface="Arial"/>
              <a:sym typeface="Arial"/>
            </a:endParaRPr>
          </a:p>
        </p:txBody>
      </p:sp>
      <p:sp>
        <p:nvSpPr>
          <p:cNvPr id="905" name="Google Shape;905;p64"/>
          <p:cNvSpPr txBox="1"/>
          <p:nvPr/>
        </p:nvSpPr>
        <p:spPr>
          <a:xfrm>
            <a:off x="4819650" y="1711325"/>
            <a:ext cx="4025900" cy="4000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Why Whole Brain</a:t>
            </a:r>
            <a:r>
              <a:rPr lang="en-US" sz="2000" b="1" i="0" u="none" strike="noStrike" cap="none" baseline="30000">
                <a:solidFill>
                  <a:schemeClr val="dk1"/>
                </a:solidFill>
                <a:latin typeface="Arial"/>
                <a:ea typeface="Arial"/>
                <a:cs typeface="Arial"/>
                <a:sym typeface="Arial"/>
              </a:rPr>
              <a:t>®</a:t>
            </a:r>
            <a:r>
              <a:rPr lang="en-US" sz="2000" b="1" i="0" u="none" strike="noStrike" cap="none">
                <a:solidFill>
                  <a:schemeClr val="dk1"/>
                </a:solidFill>
                <a:latin typeface="Arial"/>
                <a:ea typeface="Arial"/>
                <a:cs typeface="Arial"/>
                <a:sym typeface="Arial"/>
              </a:rPr>
              <a:t> Thinking </a:t>
            </a:r>
            <a:endParaRPr sz="1400" b="0" i="0" u="none" strike="noStrike" cap="none">
              <a:solidFill>
                <a:srgbClr val="000000"/>
              </a:solidFill>
              <a:latin typeface="Arial"/>
              <a:ea typeface="Arial"/>
              <a:cs typeface="Arial"/>
              <a:sym typeface="Arial"/>
            </a:endParaRPr>
          </a:p>
        </p:txBody>
      </p:sp>
      <p:sp>
        <p:nvSpPr>
          <p:cNvPr id="906" name="Google Shape;906;p64"/>
          <p:cNvSpPr txBox="1"/>
          <p:nvPr/>
        </p:nvSpPr>
        <p:spPr>
          <a:xfrm>
            <a:off x="258763" y="4256088"/>
            <a:ext cx="4025900" cy="4000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Arial"/>
                <a:ea typeface="Arial"/>
                <a:cs typeface="Arial"/>
                <a:sym typeface="Arial"/>
              </a:rPr>
              <a:t>How We Did It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65"/>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solidFill>
                  <a:srgbClr val="00ADEE"/>
                </a:solidFill>
              </a:rPr>
              <a:t>A – </a:t>
            </a:r>
            <a:r>
              <a:rPr lang="en-US"/>
              <a:t>What We’ve Covered</a:t>
            </a:r>
            <a:endParaRPr/>
          </a:p>
        </p:txBody>
      </p:sp>
      <p:sp>
        <p:nvSpPr>
          <p:cNvPr id="913" name="Google Shape;913;p65"/>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p>
            <a:pPr marL="341313" lvl="0" indent="-341313" algn="l" rtl="0">
              <a:lnSpc>
                <a:spcPct val="100000"/>
              </a:lnSpc>
              <a:spcBef>
                <a:spcPts val="0"/>
              </a:spcBef>
              <a:spcAft>
                <a:spcPts val="0"/>
              </a:spcAft>
              <a:buClr>
                <a:schemeClr val="dk1"/>
              </a:buClr>
              <a:buSzPts val="2400"/>
              <a:buFont typeface="Arial"/>
              <a:buChar char="•"/>
            </a:pPr>
            <a:r>
              <a:rPr lang="en-US">
                <a:latin typeface="Arial"/>
                <a:ea typeface="Arial"/>
                <a:cs typeface="Arial"/>
                <a:sym typeface="Arial"/>
              </a:rPr>
              <a:t>Problem-Solving Methods</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Problem-Solving Walk-Around</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Thinking Partnerships</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Cross-Training</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Whole Brain</a:t>
            </a:r>
            <a:r>
              <a:rPr lang="en-US" baseline="30000">
                <a:latin typeface="Arial"/>
                <a:ea typeface="Arial"/>
                <a:cs typeface="Arial"/>
                <a:sym typeface="Arial"/>
              </a:rPr>
              <a:t>®</a:t>
            </a:r>
            <a:r>
              <a:rPr lang="en-US">
                <a:latin typeface="Arial"/>
                <a:ea typeface="Arial"/>
                <a:cs typeface="Arial"/>
                <a:sym typeface="Arial"/>
              </a:rPr>
              <a:t> Problem Solving</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Whole Brain</a:t>
            </a:r>
            <a:r>
              <a:rPr lang="en-US" baseline="30000">
                <a:latin typeface="Arial"/>
                <a:ea typeface="Arial"/>
                <a:cs typeface="Arial"/>
                <a:sym typeface="Arial"/>
              </a:rPr>
              <a:t>®</a:t>
            </a:r>
            <a:r>
              <a:rPr lang="en-US">
                <a:latin typeface="Arial"/>
                <a:ea typeface="Arial"/>
                <a:cs typeface="Arial"/>
                <a:sym typeface="Arial"/>
              </a:rPr>
              <a:t> Problem Solver</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Getting to the </a:t>
            </a:r>
            <a:r>
              <a:rPr lang="en-US" i="1">
                <a:latin typeface="Arial"/>
                <a:ea typeface="Arial"/>
                <a:cs typeface="Arial"/>
                <a:sym typeface="Arial"/>
              </a:rPr>
              <a:t>Real</a:t>
            </a:r>
            <a:r>
              <a:rPr lang="en-US">
                <a:latin typeface="Arial"/>
                <a:ea typeface="Arial"/>
                <a:cs typeface="Arial"/>
                <a:sym typeface="Arial"/>
              </a:rPr>
              <a:t> Problem</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66"/>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solidFill>
                  <a:srgbClr val="00B04C"/>
                </a:solidFill>
              </a:rPr>
              <a:t>B – </a:t>
            </a:r>
            <a:r>
              <a:rPr lang="en-US"/>
              <a:t>How We Did It</a:t>
            </a:r>
            <a:endParaRPr/>
          </a:p>
        </p:txBody>
      </p:sp>
      <p:sp>
        <p:nvSpPr>
          <p:cNvPr id="920" name="Google Shape;920;p66"/>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p>
            <a:pPr marL="341313" lvl="0" indent="-341313" algn="l" rtl="0">
              <a:lnSpc>
                <a:spcPct val="100000"/>
              </a:lnSpc>
              <a:spcBef>
                <a:spcPts val="0"/>
              </a:spcBef>
              <a:spcAft>
                <a:spcPts val="0"/>
              </a:spcAft>
              <a:buClr>
                <a:schemeClr val="dk1"/>
              </a:buClr>
              <a:buSzPts val="2400"/>
              <a:buFont typeface="Arial"/>
              <a:buChar char="•"/>
            </a:pPr>
            <a:r>
              <a:rPr lang="en-US">
                <a:latin typeface="Arial"/>
                <a:ea typeface="Arial"/>
                <a:cs typeface="Arial"/>
                <a:sym typeface="Arial"/>
              </a:rPr>
              <a:t>“Survival”</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Problem-Solving Walk-Around</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The Whole Brain at Work</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“What’s for Lunch?”</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Invite Cross-Training</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“Think Outside the Box”</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Using the Whole Brain</a:t>
            </a:r>
            <a:r>
              <a:rPr lang="en-US" baseline="30000">
                <a:latin typeface="Arial"/>
                <a:ea typeface="Arial"/>
                <a:cs typeface="Arial"/>
                <a:sym typeface="Arial"/>
              </a:rPr>
              <a:t>®</a:t>
            </a:r>
            <a:r>
              <a:rPr lang="en-US">
                <a:latin typeface="Arial"/>
                <a:ea typeface="Arial"/>
                <a:cs typeface="Arial"/>
                <a:sym typeface="Arial"/>
              </a:rPr>
              <a:t> Problem Solver</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67"/>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solidFill>
                  <a:srgbClr val="ED1C24"/>
                </a:solidFill>
              </a:rPr>
              <a:t>C – </a:t>
            </a:r>
            <a:r>
              <a:rPr lang="en-US"/>
              <a:t>Who Benefits</a:t>
            </a:r>
            <a:endParaRPr/>
          </a:p>
        </p:txBody>
      </p:sp>
      <p:sp>
        <p:nvSpPr>
          <p:cNvPr id="926" name="Google Shape;926;p67"/>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p>
            <a:pPr marL="341313" lvl="0" indent="-341313" algn="l" rtl="0">
              <a:lnSpc>
                <a:spcPct val="100000"/>
              </a:lnSpc>
              <a:spcBef>
                <a:spcPts val="0"/>
              </a:spcBef>
              <a:spcAft>
                <a:spcPts val="0"/>
              </a:spcAft>
              <a:buClr>
                <a:schemeClr val="dk1"/>
              </a:buClr>
              <a:buSzPts val="2400"/>
              <a:buFont typeface="Arial"/>
              <a:buChar char="•"/>
            </a:pPr>
            <a:r>
              <a:rPr lang="en-US">
                <a:latin typeface="Arial"/>
                <a:ea typeface="Arial"/>
                <a:cs typeface="Arial"/>
                <a:sym typeface="Arial"/>
              </a:rPr>
              <a:t>Self</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Team Members</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Colleagues</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Coworkers</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Managers</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Organization</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Clients</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Customers</a:t>
            </a:r>
            <a:endParaRPr/>
          </a:p>
          <a:p>
            <a:pPr marL="341313" lvl="0" indent="-341313" algn="l" rtl="0">
              <a:lnSpc>
                <a:spcPct val="100000"/>
              </a:lnSpc>
              <a:spcBef>
                <a:spcPts val="300"/>
              </a:spcBef>
              <a:spcAft>
                <a:spcPts val="0"/>
              </a:spcAft>
              <a:buClr>
                <a:schemeClr val="dk1"/>
              </a:buClr>
              <a:buSzPts val="2400"/>
              <a:buFont typeface="Arial"/>
              <a:buChar char="•"/>
            </a:pPr>
            <a:r>
              <a:rPr lang="en-US">
                <a:latin typeface="Arial"/>
                <a:ea typeface="Arial"/>
                <a:cs typeface="Arial"/>
                <a:sym typeface="Arial"/>
              </a:rPr>
              <a:t>Others Outside our Organization</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68"/>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solidFill>
                  <a:srgbClr val="FFF100"/>
                </a:solidFill>
              </a:rPr>
              <a:t>D – </a:t>
            </a:r>
            <a:r>
              <a:rPr lang="en-US"/>
              <a:t>Why Whole Brain</a:t>
            </a:r>
            <a:r>
              <a:rPr lang="en-US" baseline="30000"/>
              <a:t>®</a:t>
            </a:r>
            <a:r>
              <a:rPr lang="en-US"/>
              <a:t> Thinking</a:t>
            </a:r>
            <a:endParaRPr/>
          </a:p>
        </p:txBody>
      </p:sp>
      <p:sp>
        <p:nvSpPr>
          <p:cNvPr id="932" name="Google Shape;932;p68"/>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Clr>
                <a:schemeClr val="dk1"/>
              </a:buClr>
              <a:buSzPts val="2400"/>
              <a:buFont typeface="Arial"/>
              <a:buNone/>
            </a:pPr>
            <a:endParaRPr b="1">
              <a:solidFill>
                <a:srgbClr val="A5A5A5"/>
              </a:solidFill>
            </a:endParaRPr>
          </a:p>
          <a:p>
            <a:pPr marL="0" lvl="0" indent="0" algn="l" rtl="0">
              <a:lnSpc>
                <a:spcPct val="100000"/>
              </a:lnSpc>
              <a:spcBef>
                <a:spcPts val="300"/>
              </a:spcBef>
              <a:spcAft>
                <a:spcPts val="0"/>
              </a:spcAft>
              <a:buClr>
                <a:schemeClr val="dk1"/>
              </a:buClr>
              <a:buSzPts val="2400"/>
              <a:buFont typeface="Arial"/>
              <a:buNone/>
            </a:pPr>
            <a:endParaRPr b="1">
              <a:solidFill>
                <a:srgbClr val="A5A5A5"/>
              </a:solidFill>
            </a:endParaRPr>
          </a:p>
          <a:p>
            <a:pPr marL="0" lvl="0" indent="0" algn="l" rtl="0">
              <a:lnSpc>
                <a:spcPct val="100000"/>
              </a:lnSpc>
              <a:spcBef>
                <a:spcPts val="300"/>
              </a:spcBef>
              <a:spcAft>
                <a:spcPts val="0"/>
              </a:spcAft>
              <a:buClr>
                <a:schemeClr val="dk1"/>
              </a:buClr>
              <a:buSzPts val="2400"/>
              <a:buFont typeface="Arial"/>
              <a:buNone/>
            </a:pPr>
            <a:endParaRPr b="1">
              <a:solidFill>
                <a:srgbClr val="A5A5A5"/>
              </a:solidFill>
            </a:endParaRPr>
          </a:p>
          <a:p>
            <a:pPr marL="0" lvl="0" indent="0" algn="ctr" rtl="0">
              <a:lnSpc>
                <a:spcPct val="100000"/>
              </a:lnSpc>
              <a:spcBef>
                <a:spcPts val="300"/>
              </a:spcBef>
              <a:spcAft>
                <a:spcPts val="0"/>
              </a:spcAft>
              <a:buClr>
                <a:srgbClr val="A5A5A5"/>
              </a:buClr>
              <a:buSzPts val="2400"/>
              <a:buFont typeface="Arial"/>
              <a:buNone/>
            </a:pPr>
            <a:r>
              <a:rPr lang="en-US" b="1">
                <a:solidFill>
                  <a:srgbClr val="A5A5A5"/>
                </a:solidFill>
              </a:rPr>
              <a:t>Better Thinking. Better Performance. Better Results</a:t>
            </a:r>
            <a:endParaRPr>
              <a:solidFill>
                <a:srgbClr val="A5A5A5"/>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pic>
        <p:nvPicPr>
          <p:cNvPr id="937" name="Google Shape;937;p69" descr="question mark.jpg"/>
          <p:cNvPicPr preferRelativeResize="0"/>
          <p:nvPr/>
        </p:nvPicPr>
        <p:blipFill rotWithShape="1">
          <a:blip r:embed="rId3">
            <a:alphaModFix/>
          </a:blip>
          <a:srcRect t="5455"/>
          <a:stretch/>
        </p:blipFill>
        <p:spPr>
          <a:xfrm>
            <a:off x="2795588" y="1368425"/>
            <a:ext cx="3517900" cy="3227388"/>
          </a:xfrm>
          <a:prstGeom prst="rect">
            <a:avLst/>
          </a:prstGeom>
          <a:noFill/>
          <a:ln>
            <a:noFill/>
          </a:ln>
        </p:spPr>
      </p:pic>
      <p:sp>
        <p:nvSpPr>
          <p:cNvPr id="938" name="Google Shape;938;p69"/>
          <p:cNvSpPr/>
          <p:nvPr/>
        </p:nvSpPr>
        <p:spPr>
          <a:xfrm>
            <a:off x="3205163" y="4595813"/>
            <a:ext cx="2811462" cy="698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1" u="none" strike="noStrike" cap="none">
                <a:solidFill>
                  <a:srgbClr val="595959"/>
                </a:solidFill>
                <a:latin typeface="Arial"/>
                <a:ea typeface="Arial"/>
                <a:cs typeface="Arial"/>
                <a:sym typeface="Arial"/>
              </a:rPr>
              <a:t>Questions?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pic>
        <p:nvPicPr>
          <p:cNvPr id="944" name="Google Shape;944;p70" descr="app-screenshots-splash-wide-1920x920.jpg"/>
          <p:cNvPicPr preferRelativeResize="0"/>
          <p:nvPr/>
        </p:nvPicPr>
        <p:blipFill rotWithShape="1">
          <a:blip r:embed="rId3">
            <a:alphaModFix/>
          </a:blip>
          <a:srcRect l="21180" r="21180"/>
          <a:stretch/>
        </p:blipFill>
        <p:spPr>
          <a:xfrm>
            <a:off x="0" y="57150"/>
            <a:ext cx="9144000" cy="6897688"/>
          </a:xfrm>
          <a:prstGeom prst="rect">
            <a:avLst/>
          </a:prstGeom>
          <a:noFill/>
          <a:ln>
            <a:noFill/>
          </a:ln>
        </p:spPr>
      </p:pic>
      <p:sp>
        <p:nvSpPr>
          <p:cNvPr id="945" name="Google Shape;945;p70"/>
          <p:cNvSpPr txBox="1"/>
          <p:nvPr/>
        </p:nvSpPr>
        <p:spPr>
          <a:xfrm>
            <a:off x="207963" y="160338"/>
            <a:ext cx="5067300" cy="1853100"/>
          </a:xfrm>
          <a:prstGeom prst="rect">
            <a:avLst/>
          </a:prstGeom>
          <a:noFill/>
          <a:ln>
            <a:noFill/>
          </a:ln>
        </p:spPr>
        <p:txBody>
          <a:bodyPr spcFirstLastPara="1" wrap="square" lIns="82050" tIns="41025" rIns="82050" bIns="410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Introducing the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900"/>
              <a:buFont typeface="Arial"/>
              <a:buNone/>
            </a:pPr>
            <a:endParaRPr sz="3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Arial"/>
                <a:ea typeface="Arial"/>
                <a:cs typeface="Arial"/>
                <a:sym typeface="Arial"/>
              </a:rPr>
              <a:t>Better Thinking, In Hand</a:t>
            </a:r>
            <a:endParaRPr sz="1400" b="0" i="0" u="none" strike="noStrike" cap="none">
              <a:solidFill>
                <a:srgbClr val="000000"/>
              </a:solidFill>
              <a:latin typeface="Arial"/>
              <a:ea typeface="Arial"/>
              <a:cs typeface="Arial"/>
              <a:sym typeface="Arial"/>
            </a:endParaRPr>
          </a:p>
        </p:txBody>
      </p:sp>
      <p:pic>
        <p:nvPicPr>
          <p:cNvPr id="946" name="Google Shape;946;p70" descr="App-Site-Logo.png"/>
          <p:cNvPicPr preferRelativeResize="0"/>
          <p:nvPr/>
        </p:nvPicPr>
        <p:blipFill rotWithShape="1">
          <a:blip r:embed="rId4">
            <a:alphaModFix/>
          </a:blip>
          <a:srcRect/>
          <a:stretch/>
        </p:blipFill>
        <p:spPr>
          <a:xfrm>
            <a:off x="282575" y="765175"/>
            <a:ext cx="4673600" cy="739775"/>
          </a:xfrm>
          <a:prstGeom prst="rect">
            <a:avLst/>
          </a:prstGeom>
          <a:noFill/>
          <a:ln>
            <a:noFill/>
          </a:ln>
        </p:spPr>
      </p:pic>
      <p:pic>
        <p:nvPicPr>
          <p:cNvPr id="947" name="Google Shape;947;p70" descr="Screen Shot 2015-03-09 at 12.29.56.png"/>
          <p:cNvPicPr preferRelativeResize="0"/>
          <p:nvPr/>
        </p:nvPicPr>
        <p:blipFill rotWithShape="1">
          <a:blip r:embed="rId5">
            <a:alphaModFix/>
          </a:blip>
          <a:srcRect/>
          <a:stretch/>
        </p:blipFill>
        <p:spPr>
          <a:xfrm>
            <a:off x="250825" y="4503738"/>
            <a:ext cx="749300" cy="684212"/>
          </a:xfrm>
          <a:prstGeom prst="rect">
            <a:avLst/>
          </a:prstGeom>
          <a:noFill/>
          <a:ln>
            <a:noFill/>
          </a:ln>
        </p:spPr>
      </p:pic>
      <p:pic>
        <p:nvPicPr>
          <p:cNvPr id="948" name="Google Shape;948;p70" descr="Screen Shot 2015-03-09 at 12.29.51.png"/>
          <p:cNvPicPr preferRelativeResize="0"/>
          <p:nvPr/>
        </p:nvPicPr>
        <p:blipFill rotWithShape="1">
          <a:blip r:embed="rId6">
            <a:alphaModFix/>
          </a:blip>
          <a:srcRect/>
          <a:stretch/>
        </p:blipFill>
        <p:spPr>
          <a:xfrm>
            <a:off x="223838" y="3441700"/>
            <a:ext cx="749300" cy="663575"/>
          </a:xfrm>
          <a:prstGeom prst="rect">
            <a:avLst/>
          </a:prstGeom>
          <a:noFill/>
          <a:ln>
            <a:noFill/>
          </a:ln>
        </p:spPr>
      </p:pic>
      <p:pic>
        <p:nvPicPr>
          <p:cNvPr id="949" name="Google Shape;949;p70" descr="Screen Shot 2015-03-09 at 12.29.46.png"/>
          <p:cNvPicPr preferRelativeResize="0"/>
          <p:nvPr/>
        </p:nvPicPr>
        <p:blipFill rotWithShape="1">
          <a:blip r:embed="rId7">
            <a:alphaModFix/>
          </a:blip>
          <a:srcRect/>
          <a:stretch/>
        </p:blipFill>
        <p:spPr>
          <a:xfrm>
            <a:off x="250825" y="2400300"/>
            <a:ext cx="723900" cy="720725"/>
          </a:xfrm>
          <a:prstGeom prst="rect">
            <a:avLst/>
          </a:prstGeom>
          <a:noFill/>
          <a:ln>
            <a:noFill/>
          </a:ln>
        </p:spPr>
      </p:pic>
      <p:sp>
        <p:nvSpPr>
          <p:cNvPr id="950" name="Google Shape;950;p70"/>
          <p:cNvSpPr txBox="1"/>
          <p:nvPr/>
        </p:nvSpPr>
        <p:spPr>
          <a:xfrm>
            <a:off x="1238250" y="2424113"/>
            <a:ext cx="2676600" cy="636900"/>
          </a:xfrm>
          <a:prstGeom prst="rect">
            <a:avLst/>
          </a:prstGeom>
          <a:noFill/>
          <a:ln>
            <a:noFill/>
          </a:ln>
        </p:spPr>
        <p:txBody>
          <a:bodyPr spcFirstLastPara="1" wrap="square" lIns="82050" tIns="41025" rIns="82050" bIns="410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UNDERSTAND YOUR HBDI</a:t>
            </a:r>
            <a:r>
              <a:rPr lang="en-US" sz="1800" b="0" i="0" u="none" strike="noStrike" cap="none" baseline="30000">
                <a:solidFill>
                  <a:srgbClr val="000000"/>
                </a:solidFill>
                <a:latin typeface="Arial"/>
                <a:ea typeface="Arial"/>
                <a:cs typeface="Arial"/>
                <a:sym typeface="Arial"/>
              </a:rPr>
              <a:t>®</a:t>
            </a:r>
            <a:r>
              <a:rPr lang="en-US" sz="1800" b="0" i="0" u="none" strike="noStrike" cap="none">
                <a:solidFill>
                  <a:srgbClr val="000000"/>
                </a:solidFill>
                <a:latin typeface="Arial"/>
                <a:ea typeface="Arial"/>
                <a:cs typeface="Arial"/>
                <a:sym typeface="Arial"/>
              </a:rPr>
              <a:t> PROFILE</a:t>
            </a:r>
            <a:endParaRPr sz="1400" b="0" i="0" u="none" strike="noStrike" cap="none">
              <a:solidFill>
                <a:srgbClr val="000000"/>
              </a:solidFill>
              <a:latin typeface="Arial"/>
              <a:ea typeface="Arial"/>
              <a:cs typeface="Arial"/>
              <a:sym typeface="Arial"/>
            </a:endParaRPr>
          </a:p>
        </p:txBody>
      </p:sp>
      <p:sp>
        <p:nvSpPr>
          <p:cNvPr id="951" name="Google Shape;951;p70"/>
          <p:cNvSpPr txBox="1"/>
          <p:nvPr/>
        </p:nvSpPr>
        <p:spPr>
          <a:xfrm>
            <a:off x="1238250" y="3597275"/>
            <a:ext cx="2676600" cy="360000"/>
          </a:xfrm>
          <a:prstGeom prst="rect">
            <a:avLst/>
          </a:prstGeom>
          <a:noFill/>
          <a:ln>
            <a:noFill/>
          </a:ln>
        </p:spPr>
        <p:txBody>
          <a:bodyPr spcFirstLastPara="1" wrap="square" lIns="82050" tIns="41025" rIns="82050" bIns="410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APPLY THE INSIGHTS</a:t>
            </a:r>
            <a:endParaRPr sz="1400" b="0" i="0" u="none" strike="noStrike" cap="none">
              <a:solidFill>
                <a:srgbClr val="000000"/>
              </a:solidFill>
              <a:latin typeface="Arial"/>
              <a:ea typeface="Arial"/>
              <a:cs typeface="Arial"/>
              <a:sym typeface="Arial"/>
            </a:endParaRPr>
          </a:p>
        </p:txBody>
      </p:sp>
      <p:sp>
        <p:nvSpPr>
          <p:cNvPr id="952" name="Google Shape;952;p70"/>
          <p:cNvSpPr txBox="1"/>
          <p:nvPr/>
        </p:nvSpPr>
        <p:spPr>
          <a:xfrm>
            <a:off x="1238250" y="4656138"/>
            <a:ext cx="2997300" cy="360000"/>
          </a:xfrm>
          <a:prstGeom prst="rect">
            <a:avLst/>
          </a:prstGeom>
          <a:noFill/>
          <a:ln>
            <a:noFill/>
          </a:ln>
        </p:spPr>
        <p:txBody>
          <a:bodyPr spcFirstLastPara="1" wrap="square" lIns="82050" tIns="41025" rIns="82050" bIns="410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SHARE YOUR THINKING</a:t>
            </a:r>
            <a:endParaRPr sz="1400" b="0" i="0" u="none" strike="noStrike" cap="none">
              <a:solidFill>
                <a:srgbClr val="000000"/>
              </a:solidFill>
              <a:latin typeface="Arial"/>
              <a:ea typeface="Arial"/>
              <a:cs typeface="Arial"/>
              <a:sym typeface="Arial"/>
            </a:endParaRPr>
          </a:p>
        </p:txBody>
      </p:sp>
      <p:pic>
        <p:nvPicPr>
          <p:cNvPr id="953" name="Google Shape;953;p70" descr="images.png"/>
          <p:cNvPicPr preferRelativeResize="0"/>
          <p:nvPr/>
        </p:nvPicPr>
        <p:blipFill rotWithShape="1">
          <a:blip r:embed="rId8">
            <a:alphaModFix/>
          </a:blip>
          <a:srcRect/>
          <a:stretch/>
        </p:blipFill>
        <p:spPr>
          <a:xfrm>
            <a:off x="360363" y="6099175"/>
            <a:ext cx="1706562" cy="569913"/>
          </a:xfrm>
          <a:prstGeom prst="rect">
            <a:avLst/>
          </a:prstGeom>
          <a:noFill/>
          <a:ln>
            <a:noFill/>
          </a:ln>
        </p:spPr>
      </p:pic>
      <p:pic>
        <p:nvPicPr>
          <p:cNvPr id="954" name="Google Shape;954;p70" descr="android_coming_soon_spot.jpg"/>
          <p:cNvPicPr preferRelativeResize="0"/>
          <p:nvPr/>
        </p:nvPicPr>
        <p:blipFill rotWithShape="1">
          <a:blip r:embed="rId9">
            <a:alphaModFix/>
          </a:blip>
          <a:srcRect/>
          <a:stretch/>
        </p:blipFill>
        <p:spPr>
          <a:xfrm>
            <a:off x="2206625" y="5984875"/>
            <a:ext cx="1338263" cy="725488"/>
          </a:xfrm>
          <a:prstGeom prst="rect">
            <a:avLst/>
          </a:prstGeom>
          <a:noFill/>
          <a:ln>
            <a:noFill/>
          </a:ln>
        </p:spPr>
      </p:pic>
      <p:sp>
        <p:nvSpPr>
          <p:cNvPr id="955" name="Google Shape;955;p70"/>
          <p:cNvSpPr txBox="1"/>
          <p:nvPr/>
        </p:nvSpPr>
        <p:spPr>
          <a:xfrm>
            <a:off x="312738" y="5656263"/>
            <a:ext cx="4157700" cy="329100"/>
          </a:xfrm>
          <a:prstGeom prst="rect">
            <a:avLst/>
          </a:prstGeom>
          <a:noFill/>
          <a:ln>
            <a:noFill/>
          </a:ln>
        </p:spPr>
        <p:txBody>
          <a:bodyPr spcFirstLastPara="1" wrap="square" lIns="82050" tIns="41025" rIns="82050" bIns="410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Learn more at </a:t>
            </a:r>
            <a:r>
              <a:rPr lang="en-US" sz="1600" b="0" i="0" u="sng" strike="noStrike" cap="none">
                <a:solidFill>
                  <a:srgbClr val="000000"/>
                </a:solidFill>
                <a:latin typeface="Arial"/>
                <a:ea typeface="Arial"/>
                <a:cs typeface="Arial"/>
                <a:sym typeface="Arial"/>
                <a:hlinkClick r:id="rId10">
                  <a:extLst>
                    <a:ext uri="{A12FA001-AC4F-418D-AE19-62706E023703}">
                      <ahyp:hlinkClr xmlns:ahyp="http://schemas.microsoft.com/office/drawing/2018/hyperlinkcolor" val="tx"/>
                    </a:ext>
                  </a:extLst>
                </a:hlinkClick>
              </a:rPr>
              <a:t>http://app.hbdi.com</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8"/>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“Survival”</a:t>
            </a:r>
            <a:endParaRPr/>
          </a:p>
        </p:txBody>
      </p:sp>
      <p:sp>
        <p:nvSpPr>
          <p:cNvPr id="343" name="Google Shape;343;p8"/>
          <p:cNvSpPr txBox="1">
            <a:spLocks noGrp="1"/>
          </p:cNvSpPr>
          <p:nvPr>
            <p:ph type="body" idx="1"/>
          </p:nvPr>
        </p:nvSpPr>
        <p:spPr>
          <a:xfrm>
            <a:off x="457200" y="892175"/>
            <a:ext cx="8229600" cy="4906963"/>
          </a:xfrm>
          <a:prstGeom prst="rect">
            <a:avLst/>
          </a:prstGeom>
          <a:noFill/>
          <a:ln>
            <a:noFill/>
          </a:ln>
        </p:spPr>
        <p:txBody>
          <a:bodyPr spcFirstLastPara="1" wrap="square" lIns="91400" tIns="45700" rIns="91400" bIns="45700" anchor="t" anchorCtr="0">
            <a:noAutofit/>
          </a:bodyPr>
          <a:lstStyle/>
          <a:p>
            <a:pPr marL="342900" lvl="0" indent="-342900" algn="l" rtl="0">
              <a:lnSpc>
                <a:spcPct val="100000"/>
              </a:lnSpc>
              <a:spcBef>
                <a:spcPts val="0"/>
              </a:spcBef>
              <a:spcAft>
                <a:spcPts val="0"/>
              </a:spcAft>
              <a:buClr>
                <a:schemeClr val="dk1"/>
              </a:buClr>
              <a:buSzPts val="2200"/>
              <a:buFont typeface="Arial"/>
              <a:buChar char="•"/>
            </a:pPr>
            <a:r>
              <a:rPr lang="en-US"/>
              <a:t>A sextant (instrument measures longitude and latitude at sea)</a:t>
            </a:r>
            <a:endParaRPr/>
          </a:p>
          <a:p>
            <a:pPr marL="342900" lvl="0" indent="-342900" algn="l" rtl="0">
              <a:lnSpc>
                <a:spcPct val="100000"/>
              </a:lnSpc>
              <a:spcBef>
                <a:spcPts val="0"/>
              </a:spcBef>
              <a:spcAft>
                <a:spcPts val="0"/>
              </a:spcAft>
              <a:buClr>
                <a:schemeClr val="dk1"/>
              </a:buClr>
              <a:buSzPts val="2200"/>
              <a:buFont typeface="Arial"/>
              <a:buChar char="•"/>
            </a:pPr>
            <a:r>
              <a:rPr lang="en-US"/>
              <a:t>A shaving mirror</a:t>
            </a:r>
            <a:endParaRPr/>
          </a:p>
          <a:p>
            <a:pPr marL="342900" lvl="0" indent="-342900" algn="l" rtl="0">
              <a:lnSpc>
                <a:spcPct val="100000"/>
              </a:lnSpc>
              <a:spcBef>
                <a:spcPts val="0"/>
              </a:spcBef>
              <a:spcAft>
                <a:spcPts val="0"/>
              </a:spcAft>
              <a:buClr>
                <a:schemeClr val="dk1"/>
              </a:buClr>
              <a:buSzPts val="2200"/>
              <a:buFont typeface="Arial"/>
              <a:buChar char="•"/>
            </a:pPr>
            <a:r>
              <a:rPr lang="en-US"/>
              <a:t>Mosquito netting</a:t>
            </a:r>
            <a:endParaRPr/>
          </a:p>
          <a:p>
            <a:pPr marL="342900" lvl="0" indent="-342900" algn="l" rtl="0">
              <a:lnSpc>
                <a:spcPct val="100000"/>
              </a:lnSpc>
              <a:spcBef>
                <a:spcPts val="0"/>
              </a:spcBef>
              <a:spcAft>
                <a:spcPts val="0"/>
              </a:spcAft>
              <a:buClr>
                <a:schemeClr val="dk1"/>
              </a:buClr>
              <a:buSzPts val="2200"/>
              <a:buFont typeface="Arial"/>
              <a:buChar char="•"/>
            </a:pPr>
            <a:r>
              <a:rPr lang="en-US"/>
              <a:t>A 25 liter container of water</a:t>
            </a:r>
            <a:endParaRPr/>
          </a:p>
          <a:p>
            <a:pPr marL="342900" lvl="0" indent="-342900" algn="l" rtl="0">
              <a:lnSpc>
                <a:spcPct val="100000"/>
              </a:lnSpc>
              <a:spcBef>
                <a:spcPts val="0"/>
              </a:spcBef>
              <a:spcAft>
                <a:spcPts val="0"/>
              </a:spcAft>
              <a:buClr>
                <a:schemeClr val="dk1"/>
              </a:buClr>
              <a:buSzPts val="2200"/>
              <a:buFont typeface="Arial"/>
              <a:buChar char="•"/>
            </a:pPr>
            <a:r>
              <a:rPr lang="en-US"/>
              <a:t>Case of army rations</a:t>
            </a:r>
            <a:endParaRPr/>
          </a:p>
          <a:p>
            <a:pPr marL="342900" lvl="0" indent="-342900" algn="l" rtl="0">
              <a:lnSpc>
                <a:spcPct val="100000"/>
              </a:lnSpc>
              <a:spcBef>
                <a:spcPts val="0"/>
              </a:spcBef>
              <a:spcAft>
                <a:spcPts val="0"/>
              </a:spcAft>
              <a:buClr>
                <a:schemeClr val="dk1"/>
              </a:buClr>
              <a:buSzPts val="2200"/>
              <a:buFont typeface="Arial"/>
              <a:buChar char="•"/>
            </a:pPr>
            <a:r>
              <a:rPr lang="en-US"/>
              <a:t>Maps of Atlantic Ocean</a:t>
            </a:r>
            <a:endParaRPr/>
          </a:p>
          <a:p>
            <a:pPr marL="342900" lvl="0" indent="-342900" algn="l" rtl="0">
              <a:lnSpc>
                <a:spcPct val="100000"/>
              </a:lnSpc>
              <a:spcBef>
                <a:spcPts val="0"/>
              </a:spcBef>
              <a:spcAft>
                <a:spcPts val="0"/>
              </a:spcAft>
              <a:buClr>
                <a:schemeClr val="dk1"/>
              </a:buClr>
              <a:buSzPts val="2200"/>
              <a:buFont typeface="Arial"/>
              <a:buChar char="•"/>
            </a:pPr>
            <a:r>
              <a:rPr lang="en-US"/>
              <a:t>A floating seat cushion</a:t>
            </a:r>
            <a:endParaRPr/>
          </a:p>
          <a:p>
            <a:pPr marL="342900" lvl="0" indent="-342900" algn="l" rtl="0">
              <a:lnSpc>
                <a:spcPct val="100000"/>
              </a:lnSpc>
              <a:spcBef>
                <a:spcPts val="0"/>
              </a:spcBef>
              <a:spcAft>
                <a:spcPts val="0"/>
              </a:spcAft>
              <a:buClr>
                <a:schemeClr val="dk1"/>
              </a:buClr>
              <a:buSzPts val="2200"/>
              <a:buFont typeface="Arial"/>
              <a:buChar char="•"/>
            </a:pPr>
            <a:r>
              <a:rPr lang="en-US"/>
              <a:t>A 10 liter can of oil/gasoline mixture</a:t>
            </a:r>
            <a:endParaRPr/>
          </a:p>
          <a:p>
            <a:pPr marL="342900" lvl="0" indent="-342900" algn="l" rtl="0">
              <a:lnSpc>
                <a:spcPct val="100000"/>
              </a:lnSpc>
              <a:spcBef>
                <a:spcPts val="0"/>
              </a:spcBef>
              <a:spcAft>
                <a:spcPts val="0"/>
              </a:spcAft>
              <a:buClr>
                <a:schemeClr val="dk1"/>
              </a:buClr>
              <a:buSzPts val="2200"/>
              <a:buFont typeface="Arial"/>
              <a:buChar char="•"/>
            </a:pPr>
            <a:r>
              <a:rPr lang="en-US"/>
              <a:t>A small transistor radio</a:t>
            </a:r>
            <a:endParaRPr/>
          </a:p>
          <a:p>
            <a:pPr marL="342900" lvl="0" indent="-342900" algn="l" rtl="0">
              <a:lnSpc>
                <a:spcPct val="100000"/>
              </a:lnSpc>
              <a:spcBef>
                <a:spcPts val="0"/>
              </a:spcBef>
              <a:spcAft>
                <a:spcPts val="0"/>
              </a:spcAft>
              <a:buClr>
                <a:schemeClr val="dk1"/>
              </a:buClr>
              <a:buSzPts val="2200"/>
              <a:buFont typeface="Arial"/>
              <a:buChar char="•"/>
            </a:pPr>
            <a:r>
              <a:rPr lang="en-US"/>
              <a:t>20 square feet of opaque plastic sheeting</a:t>
            </a:r>
            <a:endParaRPr/>
          </a:p>
          <a:p>
            <a:pPr marL="342900" lvl="0" indent="-342900" algn="l" rtl="0">
              <a:lnSpc>
                <a:spcPct val="100000"/>
              </a:lnSpc>
              <a:spcBef>
                <a:spcPts val="0"/>
              </a:spcBef>
              <a:spcAft>
                <a:spcPts val="0"/>
              </a:spcAft>
              <a:buClr>
                <a:schemeClr val="dk1"/>
              </a:buClr>
              <a:buSzPts val="2200"/>
              <a:buFont typeface="Arial"/>
              <a:buChar char="•"/>
            </a:pPr>
            <a:r>
              <a:rPr lang="en-US"/>
              <a:t>A can of shark repellant</a:t>
            </a:r>
            <a:endParaRPr/>
          </a:p>
          <a:p>
            <a:pPr marL="342900" lvl="0" indent="-342900" algn="l" rtl="0">
              <a:lnSpc>
                <a:spcPct val="100000"/>
              </a:lnSpc>
              <a:spcBef>
                <a:spcPts val="0"/>
              </a:spcBef>
              <a:spcAft>
                <a:spcPts val="0"/>
              </a:spcAft>
              <a:buClr>
                <a:schemeClr val="dk1"/>
              </a:buClr>
              <a:buSzPts val="2200"/>
              <a:buFont typeface="Arial"/>
              <a:buChar char="•"/>
            </a:pPr>
            <a:r>
              <a:rPr lang="en-US"/>
              <a:t>One bottle of 160% proof rum</a:t>
            </a:r>
            <a:endParaRPr/>
          </a:p>
          <a:p>
            <a:pPr marL="342900" lvl="0" indent="-342900" algn="l" rtl="0">
              <a:lnSpc>
                <a:spcPct val="100000"/>
              </a:lnSpc>
              <a:spcBef>
                <a:spcPts val="0"/>
              </a:spcBef>
              <a:spcAft>
                <a:spcPts val="0"/>
              </a:spcAft>
              <a:buClr>
                <a:schemeClr val="dk1"/>
              </a:buClr>
              <a:buSzPts val="2200"/>
              <a:buFont typeface="Arial"/>
              <a:buChar char="•"/>
            </a:pPr>
            <a:r>
              <a:rPr lang="en-US"/>
              <a:t>15-foot nylon rope</a:t>
            </a:r>
            <a:endParaRPr/>
          </a:p>
          <a:p>
            <a:pPr marL="342900" lvl="0" indent="-342900" algn="l" rtl="0">
              <a:lnSpc>
                <a:spcPct val="100000"/>
              </a:lnSpc>
              <a:spcBef>
                <a:spcPts val="0"/>
              </a:spcBef>
              <a:spcAft>
                <a:spcPts val="0"/>
              </a:spcAft>
              <a:buClr>
                <a:schemeClr val="dk1"/>
              </a:buClr>
              <a:buSzPts val="2200"/>
              <a:buFont typeface="Arial"/>
              <a:buChar char="•"/>
            </a:pPr>
            <a:r>
              <a:rPr lang="en-US"/>
              <a:t>2 boxes of chocolate bars</a:t>
            </a:r>
            <a:endParaRPr/>
          </a:p>
          <a:p>
            <a:pPr marL="342900" lvl="0" indent="-342900" algn="l" rtl="0">
              <a:lnSpc>
                <a:spcPct val="100000"/>
              </a:lnSpc>
              <a:spcBef>
                <a:spcPts val="0"/>
              </a:spcBef>
              <a:spcAft>
                <a:spcPts val="0"/>
              </a:spcAft>
              <a:buClr>
                <a:schemeClr val="dk1"/>
              </a:buClr>
              <a:buSzPts val="2200"/>
              <a:buFont typeface="Arial"/>
              <a:buChar char="•"/>
            </a:pPr>
            <a:r>
              <a:rPr lang="en-US"/>
              <a:t>An ocean fishing kit with pole </a:t>
            </a:r>
            <a:endParaRPr/>
          </a:p>
          <a:p>
            <a:pPr marL="342891" lvl="0" indent="-342891" algn="l" rtl="0">
              <a:lnSpc>
                <a:spcPct val="100000"/>
              </a:lnSpc>
              <a:spcBef>
                <a:spcPts val="0"/>
              </a:spcBef>
              <a:spcAft>
                <a:spcPts val="0"/>
              </a:spcAft>
              <a:buClr>
                <a:schemeClr val="dk1"/>
              </a:buClr>
              <a:buSzPts val="2200"/>
              <a:buNone/>
            </a:pPr>
            <a:endParaRPr/>
          </a:p>
          <a:p>
            <a:pPr marL="342891" lvl="0" indent="-342891" algn="l" rtl="0">
              <a:lnSpc>
                <a:spcPct val="100000"/>
              </a:lnSpc>
              <a:spcBef>
                <a:spcPts val="0"/>
              </a:spcBef>
              <a:spcAft>
                <a:spcPts val="0"/>
              </a:spcAft>
              <a:buClr>
                <a:schemeClr val="dk1"/>
              </a:buClr>
              <a:buSzPts val="2200"/>
              <a:buNone/>
            </a:pPr>
            <a:endParaRPr/>
          </a:p>
        </p:txBody>
      </p:sp>
      <p:sp>
        <p:nvSpPr>
          <p:cNvPr id="344" name="Google Shape;344;p8"/>
          <p:cNvSpPr/>
          <p:nvPr/>
        </p:nvSpPr>
        <p:spPr>
          <a:xfrm>
            <a:off x="3362325" y="6162675"/>
            <a:ext cx="5418138"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Source: http://insight.typepad.co.uk/lost_at_sea.pdf</a:t>
            </a:r>
            <a:endParaRPr sz="1400" b="0" i="0" u="none" strike="noStrike" cap="none">
              <a:solidFill>
                <a:srgbClr val="000000"/>
              </a:solidFill>
              <a:latin typeface="Arial"/>
              <a:ea typeface="Arial"/>
              <a:cs typeface="Arial"/>
              <a:sym typeface="Arial"/>
            </a:endParaRPr>
          </a:p>
        </p:txBody>
      </p:sp>
      <p:pic>
        <p:nvPicPr>
          <p:cNvPr id="345" name="Google Shape;345;p8"/>
          <p:cNvPicPr preferRelativeResize="0"/>
          <p:nvPr/>
        </p:nvPicPr>
        <p:blipFill rotWithShape="1">
          <a:blip r:embed="rId3">
            <a:alphaModFix/>
          </a:blip>
          <a:srcRect/>
          <a:stretch/>
        </p:blipFill>
        <p:spPr>
          <a:xfrm>
            <a:off x="6327775" y="1714500"/>
            <a:ext cx="2295525" cy="3429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g2e9be66a193_0_134"/>
          <p:cNvSpPr/>
          <p:nvPr/>
        </p:nvSpPr>
        <p:spPr>
          <a:xfrm>
            <a:off x="542925" y="1174750"/>
            <a:ext cx="8415300" cy="646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Times New Roman"/>
                <a:ea typeface="Times New Roman"/>
                <a:cs typeface="Times New Roman"/>
                <a:sym typeface="Times New Roman"/>
              </a:rPr>
              <a:t>The Business of Thinking</a:t>
            </a:r>
            <a:r>
              <a:rPr lang="en-US" sz="3600" b="1" i="0" u="none" strike="noStrike" cap="none" baseline="30000">
                <a:solidFill>
                  <a:schemeClr val="lt1"/>
                </a:solidFill>
                <a:latin typeface="Times New Roman"/>
                <a:ea typeface="Times New Roman"/>
                <a:cs typeface="Times New Roman"/>
                <a:sym typeface="Times New Roman"/>
              </a:rPr>
              <a:t>®</a:t>
            </a:r>
            <a:endParaRPr sz="3600" b="1" i="0" u="none" strike="noStrike" cap="none" baseline="30000">
              <a:solidFill>
                <a:schemeClr val="lt1"/>
              </a:solidFill>
              <a:latin typeface="Times New Roman"/>
              <a:ea typeface="Times New Roman"/>
              <a:cs typeface="Times New Roman"/>
              <a:sym typeface="Times New Roman"/>
            </a:endParaRPr>
          </a:p>
        </p:txBody>
      </p:sp>
      <p:pic>
        <p:nvPicPr>
          <p:cNvPr id="961" name="Google Shape;961;g2e9be66a193_0_134"/>
          <p:cNvPicPr preferRelativeResize="0">
            <a:picLocks noGrp="1"/>
          </p:cNvPicPr>
          <p:nvPr>
            <p:ph type="pic" idx="2"/>
          </p:nvPr>
        </p:nvPicPr>
        <p:blipFill rotWithShape="1">
          <a:blip r:embed="rId3">
            <a:alphaModFix/>
          </a:blip>
          <a:srcRect t="79" b="79"/>
          <a:stretch/>
        </p:blipFill>
        <p:spPr>
          <a:xfrm>
            <a:off x="0" y="53788"/>
            <a:ext cx="9144000" cy="3429000"/>
          </a:xfrm>
          <a:prstGeom prst="rect">
            <a:avLst/>
          </a:prstGeom>
          <a:noFill/>
          <a:ln>
            <a:noFill/>
          </a:ln>
        </p:spPr>
      </p:pic>
      <p:sp>
        <p:nvSpPr>
          <p:cNvPr id="962" name="Google Shape;962;g2e9be66a193_0_134"/>
          <p:cNvSpPr txBox="1">
            <a:spLocks noGrp="1"/>
          </p:cNvSpPr>
          <p:nvPr>
            <p:ph type="body" idx="1"/>
          </p:nvPr>
        </p:nvSpPr>
        <p:spPr>
          <a:xfrm>
            <a:off x="679500" y="3808175"/>
            <a:ext cx="7785000" cy="1158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8888"/>
              </a:buClr>
              <a:buSzPts val="3200"/>
              <a:buFont typeface="Arial"/>
              <a:buNone/>
            </a:pPr>
            <a:r>
              <a:rPr lang="en-US" sz="4800" b="1" i="0">
                <a:solidFill>
                  <a:srgbClr val="414042"/>
                </a:solidFill>
                <a:latin typeface="Arial"/>
                <a:ea typeface="Arial"/>
                <a:cs typeface="Arial"/>
                <a:sym typeface="Arial"/>
              </a:rPr>
              <a:t>ThinkAbout Problem Solving</a:t>
            </a:r>
            <a:endParaRPr sz="4800" b="1" i="0">
              <a:solidFill>
                <a:srgbClr val="414042"/>
              </a:solidFill>
              <a:latin typeface="Arial"/>
              <a:ea typeface="Arial"/>
              <a:cs typeface="Arial"/>
              <a:sym typeface="Arial"/>
            </a:endParaRPr>
          </a:p>
        </p:txBody>
      </p:sp>
      <p:sp>
        <p:nvSpPr>
          <p:cNvPr id="963" name="Google Shape;963;g2e9be66a193_0_134"/>
          <p:cNvSpPr txBox="1"/>
          <p:nvPr/>
        </p:nvSpPr>
        <p:spPr>
          <a:xfrm>
            <a:off x="679450" y="5562600"/>
            <a:ext cx="7785000" cy="4341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Arial"/>
                <a:ea typeface="Arial"/>
                <a:cs typeface="Arial"/>
                <a:sym typeface="Arial"/>
              </a:rPr>
              <a:t>The Business of Thinking</a:t>
            </a:r>
            <a:r>
              <a:rPr lang="en-US" sz="1400" b="0" i="1" u="none" strike="noStrike" cap="none" baseline="30000">
                <a:solidFill>
                  <a:srgbClr val="000000"/>
                </a:solidFill>
                <a:latin typeface="Arial"/>
                <a:ea typeface="Arial"/>
                <a:cs typeface="Arial"/>
                <a:sym typeface="Arial"/>
              </a:rPr>
              <a:t>®</a:t>
            </a:r>
            <a:endParaRPr sz="1400" b="0" i="0" u="none" strike="noStrike" cap="none" baseline="30000">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72"/>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The Business of Thinking</a:t>
            </a:r>
            <a:r>
              <a:rPr lang="en-US" baseline="30000"/>
              <a:t>®</a:t>
            </a:r>
            <a:r>
              <a:rPr lang="en-US"/>
              <a:t> Series</a:t>
            </a:r>
            <a:endParaRPr/>
          </a:p>
        </p:txBody>
      </p:sp>
      <p:sp>
        <p:nvSpPr>
          <p:cNvPr id="969" name="Google Shape;969;p72"/>
          <p:cNvSpPr txBox="1">
            <a:spLocks noGrp="1"/>
          </p:cNvSpPr>
          <p:nvPr>
            <p:ph type="body" idx="1"/>
          </p:nvPr>
        </p:nvSpPr>
        <p:spPr>
          <a:xfrm>
            <a:off x="457200" y="1219200"/>
            <a:ext cx="8229600" cy="4906963"/>
          </a:xfrm>
          <a:prstGeom prst="rect">
            <a:avLst/>
          </a:prstGeom>
          <a:noFill/>
          <a:ln>
            <a:noFill/>
          </a:ln>
        </p:spPr>
        <p:txBody>
          <a:bodyPr spcFirstLastPara="1" wrap="square" lIns="91400" tIns="45700" rIns="91400" bIns="45700" anchor="t" anchorCtr="0">
            <a:noAutofit/>
          </a:bodyPr>
          <a:lstStyle/>
          <a:p>
            <a:pPr marL="341313" lvl="0" indent="-341313" algn="l" rtl="0">
              <a:lnSpc>
                <a:spcPct val="100000"/>
              </a:lnSpc>
              <a:spcBef>
                <a:spcPts val="0"/>
              </a:spcBef>
              <a:spcAft>
                <a:spcPts val="0"/>
              </a:spcAft>
              <a:buClr>
                <a:schemeClr val="dk1"/>
              </a:buClr>
              <a:buSzPts val="2200"/>
              <a:buFont typeface="Arial"/>
              <a:buChar char="•"/>
            </a:pPr>
            <a:r>
              <a:rPr lang="en-US"/>
              <a:t>Start Thinking</a:t>
            </a:r>
            <a:endParaRPr/>
          </a:p>
          <a:p>
            <a:pPr marL="341313" lvl="0" indent="-341313" algn="l" rtl="0">
              <a:lnSpc>
                <a:spcPct val="100000"/>
              </a:lnSpc>
              <a:spcBef>
                <a:spcPts val="440"/>
              </a:spcBef>
              <a:spcAft>
                <a:spcPts val="0"/>
              </a:spcAft>
              <a:buClr>
                <a:schemeClr val="dk1"/>
              </a:buClr>
              <a:buSzPts val="2200"/>
              <a:buFont typeface="Arial"/>
              <a:buChar char="•"/>
            </a:pPr>
            <a:r>
              <a:rPr lang="en-US"/>
              <a:t>ThinkAbout Teams </a:t>
            </a:r>
            <a:endParaRPr/>
          </a:p>
          <a:p>
            <a:pPr marL="341313" lvl="0" indent="-341313" algn="l" rtl="0">
              <a:lnSpc>
                <a:spcPct val="100000"/>
              </a:lnSpc>
              <a:spcBef>
                <a:spcPts val="440"/>
              </a:spcBef>
              <a:spcAft>
                <a:spcPts val="0"/>
              </a:spcAft>
              <a:buClr>
                <a:schemeClr val="dk1"/>
              </a:buClr>
              <a:buSzPts val="2200"/>
              <a:buFont typeface="Arial"/>
              <a:buChar char="•"/>
            </a:pPr>
            <a:r>
              <a:rPr lang="en-US"/>
              <a:t>ThinkAbout Communicating </a:t>
            </a:r>
            <a:endParaRPr/>
          </a:p>
          <a:p>
            <a:pPr marL="341313" lvl="0" indent="-201613" algn="l" rtl="0">
              <a:lnSpc>
                <a:spcPct val="100000"/>
              </a:lnSpc>
              <a:spcBef>
                <a:spcPts val="440"/>
              </a:spcBef>
              <a:spcAft>
                <a:spcPts val="0"/>
              </a:spcAft>
              <a:buClr>
                <a:schemeClr val="dk1"/>
              </a:buClr>
              <a:buSzPts val="2200"/>
              <a:buFont typeface="Arial"/>
              <a:buNone/>
            </a:pPr>
            <a:endParaRPr/>
          </a:p>
          <a:p>
            <a:pPr marL="341313" lvl="0" indent="-341313" algn="l" rtl="0">
              <a:lnSpc>
                <a:spcPct val="100000"/>
              </a:lnSpc>
              <a:spcBef>
                <a:spcPts val="440"/>
              </a:spcBef>
              <a:spcAft>
                <a:spcPts val="0"/>
              </a:spcAft>
              <a:buClr>
                <a:schemeClr val="dk1"/>
              </a:buClr>
              <a:buSzPts val="2200"/>
              <a:buFont typeface="Arial"/>
              <a:buChar char="•"/>
            </a:pPr>
            <a:r>
              <a:rPr lang="en-US"/>
              <a:t>ThinkAbout Creative Thinking</a:t>
            </a:r>
            <a:endParaRPr/>
          </a:p>
          <a:p>
            <a:pPr marL="341313" lvl="0" indent="-341313" algn="l" rtl="0">
              <a:lnSpc>
                <a:spcPct val="100000"/>
              </a:lnSpc>
              <a:spcBef>
                <a:spcPts val="440"/>
              </a:spcBef>
              <a:spcAft>
                <a:spcPts val="0"/>
              </a:spcAft>
              <a:buClr>
                <a:schemeClr val="dk1"/>
              </a:buClr>
              <a:buSzPts val="2200"/>
              <a:buFont typeface="Arial"/>
              <a:buChar char="•"/>
            </a:pPr>
            <a:r>
              <a:rPr lang="en-US"/>
              <a:t>ThinkAbout Decision Making </a:t>
            </a:r>
            <a:endParaRPr/>
          </a:p>
          <a:p>
            <a:pPr marL="341313" lvl="0" indent="-341313" algn="l" rtl="0">
              <a:lnSpc>
                <a:spcPct val="100000"/>
              </a:lnSpc>
              <a:spcBef>
                <a:spcPts val="440"/>
              </a:spcBef>
              <a:spcAft>
                <a:spcPts val="0"/>
              </a:spcAft>
              <a:buClr>
                <a:schemeClr val="dk1"/>
              </a:buClr>
              <a:buSzPts val="2200"/>
              <a:buFont typeface="Arial"/>
              <a:buChar char="•"/>
            </a:pPr>
            <a:r>
              <a:rPr lang="en-US"/>
              <a:t>ThinkAbout Problem Solving</a:t>
            </a:r>
            <a:endParaRPr/>
          </a:p>
          <a:p>
            <a:pPr marL="341313" lvl="0" indent="-341313" algn="l" rtl="0">
              <a:lnSpc>
                <a:spcPct val="100000"/>
              </a:lnSpc>
              <a:spcBef>
                <a:spcPts val="440"/>
              </a:spcBef>
              <a:spcAft>
                <a:spcPts val="0"/>
              </a:spcAft>
              <a:buClr>
                <a:schemeClr val="dk1"/>
              </a:buClr>
              <a:buSzPts val="2200"/>
              <a:buFont typeface="Arial"/>
              <a:buChar char="•"/>
            </a:pPr>
            <a:r>
              <a:rPr lang="en-US"/>
              <a:t>ThinkAbout Your Customer </a:t>
            </a:r>
            <a:endParaRPr/>
          </a:p>
          <a:p>
            <a:pPr marL="341313" lvl="0" indent="-201613" algn="l" rtl="0">
              <a:lnSpc>
                <a:spcPct val="100000"/>
              </a:lnSpc>
              <a:spcBef>
                <a:spcPts val="440"/>
              </a:spcBef>
              <a:spcAft>
                <a:spcPts val="0"/>
              </a:spcAft>
              <a:buClr>
                <a:schemeClr val="dk1"/>
              </a:buClr>
              <a:buSzPts val="2200"/>
              <a:buFont typeface="Arial"/>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0F5FC"/>
        </a:solidFill>
        <a:effectLst/>
      </p:bgPr>
    </p:bg>
    <p:spTree>
      <p:nvGrpSpPr>
        <p:cNvPr id="1" name="Shape 973"/>
        <p:cNvGrpSpPr/>
        <p:nvPr/>
      </p:nvGrpSpPr>
      <p:grpSpPr>
        <a:xfrm>
          <a:off x="0" y="0"/>
          <a:ext cx="0" cy="0"/>
          <a:chOff x="0" y="0"/>
          <a:chExt cx="0" cy="0"/>
        </a:xfrm>
      </p:grpSpPr>
      <p:pic>
        <p:nvPicPr>
          <p:cNvPr id="974" name="Google Shape;974;g2e9be66a193_0_247"/>
          <p:cNvPicPr preferRelativeResize="0"/>
          <p:nvPr/>
        </p:nvPicPr>
        <p:blipFill rotWithShape="1">
          <a:blip r:embed="rId3">
            <a:alphaModFix/>
          </a:blip>
          <a:srcRect/>
          <a:stretch/>
        </p:blipFill>
        <p:spPr>
          <a:xfrm>
            <a:off x="547798" y="620846"/>
            <a:ext cx="3813299" cy="1059750"/>
          </a:xfrm>
          <a:prstGeom prst="rect">
            <a:avLst/>
          </a:prstGeom>
          <a:noFill/>
          <a:ln>
            <a:noFill/>
          </a:ln>
        </p:spPr>
      </p:pic>
      <p:sp>
        <p:nvSpPr>
          <p:cNvPr id="975" name="Google Shape;975;g2e9be66a193_0_247">
            <a:hlinkClick r:id="rId4"/>
          </p:cNvPr>
          <p:cNvSpPr txBox="1"/>
          <p:nvPr/>
        </p:nvSpPr>
        <p:spPr>
          <a:xfrm>
            <a:off x="123327" y="6520175"/>
            <a:ext cx="2395200" cy="2154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F7F7F"/>
              </a:buClr>
              <a:buSzPts val="2900"/>
              <a:buFont typeface="Proxima Nova"/>
              <a:buNone/>
            </a:pPr>
            <a:r>
              <a:rPr lang="en-US" sz="1400" b="0" i="0" u="none" strike="noStrike" cap="none">
                <a:solidFill>
                  <a:srgbClr val="414042"/>
                </a:solidFill>
                <a:latin typeface="Arial"/>
                <a:ea typeface="Arial"/>
                <a:cs typeface="Arial"/>
                <a:sym typeface="Arial"/>
              </a:rPr>
              <a:t>ThinkHerrmann.com</a:t>
            </a:r>
            <a:endParaRPr sz="1400" b="0" i="0" u="none" strike="noStrike" cap="none">
              <a:solidFill>
                <a:srgbClr val="414042"/>
              </a:solidFill>
              <a:latin typeface="Arial"/>
              <a:ea typeface="Arial"/>
              <a:cs typeface="Arial"/>
              <a:sym typeface="Arial"/>
            </a:endParaRPr>
          </a:p>
        </p:txBody>
      </p:sp>
      <p:sp>
        <p:nvSpPr>
          <p:cNvPr id="976" name="Google Shape;976;g2e9be66a193_0_247">
            <a:hlinkClick r:id="rId4"/>
          </p:cNvPr>
          <p:cNvSpPr txBox="1"/>
          <p:nvPr/>
        </p:nvSpPr>
        <p:spPr>
          <a:xfrm>
            <a:off x="1059100" y="2595745"/>
            <a:ext cx="3693900" cy="1428900"/>
          </a:xfrm>
          <a:prstGeom prst="rect">
            <a:avLst/>
          </a:prstGeom>
          <a:noFill/>
          <a:ln>
            <a:noFill/>
          </a:ln>
        </p:spPr>
        <p:txBody>
          <a:bodyPr spcFirstLastPara="1" wrap="square" lIns="0" tIns="0" rIns="0" bIns="0" anchor="ctr" anchorCtr="0">
            <a:spAutoFit/>
          </a:bodyPr>
          <a:lstStyle/>
          <a:p>
            <a:pPr marL="0" marR="0" lvl="0" indent="0" algn="l" rtl="0">
              <a:lnSpc>
                <a:spcPct val="125000"/>
              </a:lnSpc>
              <a:spcBef>
                <a:spcPts val="0"/>
              </a:spcBef>
              <a:spcAft>
                <a:spcPts val="0"/>
              </a:spcAft>
              <a:buClr>
                <a:srgbClr val="7F7F7F"/>
              </a:buClr>
              <a:buSzPts val="1900"/>
              <a:buFont typeface="Proxima Nova"/>
              <a:buNone/>
            </a:pPr>
            <a:r>
              <a:rPr lang="en-US" sz="3200" b="1" i="0" u="none" strike="noStrike" cap="none">
                <a:solidFill>
                  <a:srgbClr val="214363"/>
                </a:solidFill>
                <a:latin typeface="Arial"/>
                <a:ea typeface="Arial"/>
                <a:cs typeface="Arial"/>
                <a:sym typeface="Arial"/>
              </a:rPr>
              <a:t>Presenter Name</a:t>
            </a:r>
            <a:endParaRPr sz="3200" b="1" i="0" u="none" strike="noStrike" cap="none">
              <a:solidFill>
                <a:srgbClr val="214363"/>
              </a:solidFill>
              <a:latin typeface="Arial"/>
              <a:ea typeface="Arial"/>
              <a:cs typeface="Arial"/>
              <a:sym typeface="Arial"/>
            </a:endParaRPr>
          </a:p>
          <a:p>
            <a:pPr marL="0" marR="0" lvl="0" indent="0" algn="l" rtl="0">
              <a:lnSpc>
                <a:spcPct val="125000"/>
              </a:lnSpc>
              <a:spcBef>
                <a:spcPts val="400"/>
              </a:spcBef>
              <a:spcAft>
                <a:spcPts val="0"/>
              </a:spcAft>
              <a:buClr>
                <a:srgbClr val="7F7F7F"/>
              </a:buClr>
              <a:buSzPts val="1900"/>
              <a:buFont typeface="Proxima Nova"/>
              <a:buNone/>
            </a:pPr>
            <a:r>
              <a:rPr lang="en-US" sz="2200" b="0" i="0" u="none" strike="noStrike" cap="none">
                <a:solidFill>
                  <a:srgbClr val="000000"/>
                </a:solidFill>
                <a:latin typeface="Arial"/>
                <a:ea typeface="Arial"/>
                <a:cs typeface="Arial"/>
                <a:sym typeface="Arial"/>
              </a:rPr>
              <a:t>+1 212-555-5555</a:t>
            </a:r>
            <a:endParaRPr sz="22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7F7F7F"/>
              </a:buClr>
              <a:buSzPts val="1900"/>
              <a:buFont typeface="Proxima Nova"/>
              <a:buNone/>
            </a:pPr>
            <a:r>
              <a:rPr lang="en-US" sz="2200" b="0" i="0" u="none" strike="noStrike" cap="none">
                <a:solidFill>
                  <a:srgbClr val="000000"/>
                </a:solidFill>
                <a:latin typeface="Arial"/>
                <a:ea typeface="Arial"/>
                <a:cs typeface="Arial"/>
                <a:sym typeface="Arial"/>
              </a:rPr>
              <a:t>presenter@email.com</a:t>
            </a:r>
            <a:endParaRPr sz="2200" b="0" i="0" u="none" strike="noStrike" cap="non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75"/>
          <p:cNvSpPr txBox="1">
            <a:spLocks noGrp="1"/>
          </p:cNvSpPr>
          <p:nvPr>
            <p:ph type="title"/>
          </p:nvPr>
        </p:nvSpPr>
        <p:spPr>
          <a:xfrm>
            <a:off x="457200" y="152400"/>
            <a:ext cx="8229600" cy="84613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t>Appendix</a:t>
            </a:r>
            <a:endParaRPr/>
          </a:p>
        </p:txBody>
      </p:sp>
      <p:sp>
        <p:nvSpPr>
          <p:cNvPr id="982" name="Google Shape;982;p7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341313" lvl="0" indent="-341313" algn="l" rtl="0">
              <a:lnSpc>
                <a:spcPct val="100000"/>
              </a:lnSpc>
              <a:spcBef>
                <a:spcPts val="0"/>
              </a:spcBef>
              <a:spcAft>
                <a:spcPts val="0"/>
              </a:spcAft>
              <a:buClr>
                <a:schemeClr val="dk1"/>
              </a:buClr>
              <a:buSzPts val="3200"/>
              <a:buChar char="•"/>
            </a:pPr>
            <a:r>
              <a:rPr lang="en-US">
                <a:latin typeface="Arial"/>
                <a:ea typeface="Arial"/>
                <a:cs typeface="Arial"/>
                <a:sym typeface="Arial"/>
              </a:rPr>
              <a:t>Additional Facilitator Resources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g2e9be66a193_0_459"/>
          <p:cNvSpPr/>
          <p:nvPr/>
        </p:nvSpPr>
        <p:spPr>
          <a:xfrm>
            <a:off x="284163" y="715963"/>
            <a:ext cx="4330800" cy="4637100"/>
          </a:xfrm>
          <a:prstGeom prst="rect">
            <a:avLst/>
          </a:prstGeom>
          <a:noFill/>
          <a:ln>
            <a:noFill/>
          </a:ln>
        </p:spPr>
        <p:txBody>
          <a:bodyPr spcFirstLastPara="1" wrap="square" lIns="82050" tIns="41025" rIns="82050" bIns="410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414042"/>
                </a:solidFill>
                <a:latin typeface="Arial"/>
                <a:ea typeface="Arial"/>
                <a:cs typeface="Arial"/>
                <a:sym typeface="Arial"/>
              </a:rPr>
              <a:t>Break it up! </a:t>
            </a:r>
            <a:endParaRPr sz="1400" b="0" i="0" u="none" strike="noStrike" cap="none">
              <a:solidFill>
                <a:srgbClr val="41404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414042"/>
                </a:solidFill>
                <a:latin typeface="Arial"/>
                <a:ea typeface="Arial"/>
                <a:cs typeface="Arial"/>
                <a:sym typeface="Arial"/>
              </a:rPr>
              <a:t>The brain needs time to process.</a:t>
            </a:r>
            <a:endParaRPr sz="1400" b="0" i="0" u="none" strike="noStrike" cap="none">
              <a:solidFill>
                <a:srgbClr val="41404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41404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41404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rgbClr val="414042"/>
                </a:solidFill>
                <a:latin typeface="Arial"/>
                <a:ea typeface="Arial"/>
                <a:cs typeface="Arial"/>
                <a:sym typeface="Arial"/>
              </a:rPr>
              <a:t>Taking a break during class/learning helps retain the information </a:t>
            </a:r>
            <a:endParaRPr sz="1400" b="0" i="0" u="none" strike="noStrike" cap="none">
              <a:solidFill>
                <a:srgbClr val="41404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rgbClr val="414042"/>
                </a:solidFill>
                <a:latin typeface="Arial"/>
                <a:ea typeface="Arial"/>
                <a:cs typeface="Arial"/>
                <a:sym typeface="Arial"/>
              </a:rPr>
              <a:t>just learned.</a:t>
            </a:r>
            <a:endParaRPr sz="1400" b="0" i="0" u="none" strike="noStrike" cap="none">
              <a:solidFill>
                <a:srgbClr val="41404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414042"/>
              </a:solidFill>
              <a:latin typeface="Arial"/>
              <a:ea typeface="Arial"/>
              <a:cs typeface="Arial"/>
              <a:sym typeface="Arial"/>
            </a:endParaRPr>
          </a:p>
        </p:txBody>
      </p:sp>
      <p:pic>
        <p:nvPicPr>
          <p:cNvPr id="989" name="Google Shape;989;g2e9be66a193_0_459"/>
          <p:cNvPicPr preferRelativeResize="0"/>
          <p:nvPr/>
        </p:nvPicPr>
        <p:blipFill rotWithShape="1">
          <a:blip r:embed="rId3">
            <a:alphaModFix/>
          </a:blip>
          <a:srcRect/>
          <a:stretch/>
        </p:blipFill>
        <p:spPr>
          <a:xfrm>
            <a:off x="4413975" y="69175"/>
            <a:ext cx="4730025" cy="31525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9"/>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Our Four Different Selves</a:t>
            </a:r>
            <a:endParaRPr/>
          </a:p>
        </p:txBody>
      </p:sp>
      <p:sp>
        <p:nvSpPr>
          <p:cNvPr id="352" name="Google Shape;352;p9"/>
          <p:cNvSpPr/>
          <p:nvPr/>
        </p:nvSpPr>
        <p:spPr>
          <a:xfrm>
            <a:off x="1558925" y="6577013"/>
            <a:ext cx="6043500" cy="190500"/>
          </a:xfrm>
          <a:prstGeom prst="rect">
            <a:avLst/>
          </a:prstGeom>
          <a:noFill/>
          <a:ln>
            <a:noFill/>
          </a:ln>
        </p:spPr>
        <p:txBody>
          <a:bodyPr spcFirstLastPara="1" wrap="square" lIns="82050" tIns="41025" rIns="82050" bIns="410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414042"/>
                </a:solidFill>
                <a:latin typeface="Arial"/>
                <a:ea typeface="Arial"/>
                <a:cs typeface="Arial"/>
                <a:sym typeface="Arial"/>
              </a:rPr>
              <a:t>The four-color, four-quadrant graphic and Whole Brain</a:t>
            </a:r>
            <a:r>
              <a:rPr lang="en-US" sz="700" b="0" i="0" u="none" strike="noStrike" cap="none" baseline="30000">
                <a:solidFill>
                  <a:srgbClr val="414042"/>
                </a:solidFill>
                <a:latin typeface="Arial"/>
                <a:ea typeface="Arial"/>
                <a:cs typeface="Arial"/>
                <a:sym typeface="Arial"/>
              </a:rPr>
              <a:t>®</a:t>
            </a:r>
            <a:r>
              <a:rPr lang="en-US" sz="700" b="0" i="0" u="none" strike="noStrike" cap="none">
                <a:solidFill>
                  <a:srgbClr val="414042"/>
                </a:solidFill>
                <a:latin typeface="Arial"/>
                <a:ea typeface="Arial"/>
                <a:cs typeface="Arial"/>
                <a:sym typeface="Arial"/>
              </a:rPr>
              <a:t> are registered trademarks of Herrmann Global, LLC. </a:t>
            </a:r>
            <a:endParaRPr sz="700" b="0" i="0" u="none" strike="noStrike" cap="none">
              <a:solidFill>
                <a:srgbClr val="414042"/>
              </a:solidFill>
              <a:latin typeface="Arial"/>
              <a:ea typeface="Arial"/>
              <a:cs typeface="Arial"/>
              <a:sym typeface="Arial"/>
            </a:endParaRPr>
          </a:p>
        </p:txBody>
      </p:sp>
      <p:sp>
        <p:nvSpPr>
          <p:cNvPr id="353" name="Google Shape;353;p9"/>
          <p:cNvSpPr txBox="1"/>
          <p:nvPr/>
        </p:nvSpPr>
        <p:spPr>
          <a:xfrm>
            <a:off x="1719263" y="1027113"/>
            <a:ext cx="415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2CC3F0"/>
                </a:solidFill>
                <a:latin typeface="Arial"/>
                <a:ea typeface="Arial"/>
                <a:cs typeface="Arial"/>
                <a:sym typeface="Arial"/>
              </a:rPr>
              <a:t>A</a:t>
            </a:r>
            <a:endParaRPr sz="1400" b="0" i="0" u="none" strike="noStrike" cap="none">
              <a:solidFill>
                <a:srgbClr val="2CC3F0"/>
              </a:solidFill>
              <a:latin typeface="Arial"/>
              <a:ea typeface="Arial"/>
              <a:cs typeface="Arial"/>
              <a:sym typeface="Arial"/>
            </a:endParaRPr>
          </a:p>
        </p:txBody>
      </p:sp>
      <p:sp>
        <p:nvSpPr>
          <p:cNvPr id="354" name="Google Shape;354;p9"/>
          <p:cNvSpPr txBox="1"/>
          <p:nvPr/>
        </p:nvSpPr>
        <p:spPr>
          <a:xfrm>
            <a:off x="1774825" y="5815013"/>
            <a:ext cx="406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63C084"/>
                </a:solidFill>
                <a:latin typeface="Arial"/>
                <a:ea typeface="Arial"/>
                <a:cs typeface="Arial"/>
                <a:sym typeface="Arial"/>
              </a:rPr>
              <a:t>B</a:t>
            </a:r>
            <a:endParaRPr sz="1400" b="0" i="0" u="none" strike="noStrike" cap="none">
              <a:solidFill>
                <a:srgbClr val="63C084"/>
              </a:solidFill>
              <a:latin typeface="Arial"/>
              <a:ea typeface="Arial"/>
              <a:cs typeface="Arial"/>
              <a:sym typeface="Arial"/>
            </a:endParaRPr>
          </a:p>
        </p:txBody>
      </p:sp>
      <p:sp>
        <p:nvSpPr>
          <p:cNvPr id="355" name="Google Shape;355;p9"/>
          <p:cNvSpPr txBox="1"/>
          <p:nvPr/>
        </p:nvSpPr>
        <p:spPr>
          <a:xfrm>
            <a:off x="6973888" y="1039813"/>
            <a:ext cx="404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DD742"/>
                </a:solidFill>
                <a:latin typeface="Arial"/>
                <a:ea typeface="Arial"/>
                <a:cs typeface="Arial"/>
                <a:sym typeface="Arial"/>
              </a:rPr>
              <a:t>D</a:t>
            </a:r>
            <a:endParaRPr sz="1400" b="0" i="0" u="none" strike="noStrike" cap="none">
              <a:solidFill>
                <a:srgbClr val="FDD742"/>
              </a:solidFill>
              <a:latin typeface="Arial"/>
              <a:ea typeface="Arial"/>
              <a:cs typeface="Arial"/>
              <a:sym typeface="Arial"/>
            </a:endParaRPr>
          </a:p>
        </p:txBody>
      </p:sp>
      <p:sp>
        <p:nvSpPr>
          <p:cNvPr id="356" name="Google Shape;356;p9"/>
          <p:cNvSpPr txBox="1"/>
          <p:nvPr/>
        </p:nvSpPr>
        <p:spPr>
          <a:xfrm>
            <a:off x="6999288" y="5746750"/>
            <a:ext cx="4065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EF374F"/>
                </a:solidFill>
                <a:latin typeface="Arial"/>
                <a:ea typeface="Arial"/>
                <a:cs typeface="Arial"/>
                <a:sym typeface="Arial"/>
              </a:rPr>
              <a:t>C</a:t>
            </a:r>
            <a:endParaRPr sz="1400" b="0" i="0" u="none" strike="noStrike" cap="none">
              <a:solidFill>
                <a:srgbClr val="EF374F"/>
              </a:solidFill>
              <a:latin typeface="Arial"/>
              <a:ea typeface="Arial"/>
              <a:cs typeface="Arial"/>
              <a:sym typeface="Arial"/>
            </a:endParaRPr>
          </a:p>
        </p:txBody>
      </p:sp>
      <p:sp>
        <p:nvSpPr>
          <p:cNvPr id="357" name="Google Shape;357;p9"/>
          <p:cNvSpPr/>
          <p:nvPr/>
        </p:nvSpPr>
        <p:spPr>
          <a:xfrm>
            <a:off x="4633913" y="3625850"/>
            <a:ext cx="2566987" cy="2565400"/>
          </a:xfrm>
          <a:custGeom>
            <a:avLst/>
            <a:gdLst/>
            <a:ahLst/>
            <a:cxnLst/>
            <a:rect l="l" t="t" r="r" b="b"/>
            <a:pathLst>
              <a:path w="1060" h="1059" extrusionOk="0">
                <a:moveTo>
                  <a:pt x="0" y="0"/>
                </a:moveTo>
                <a:lnTo>
                  <a:pt x="1060" y="0"/>
                </a:lnTo>
                <a:lnTo>
                  <a:pt x="1060" y="27"/>
                </a:lnTo>
                <a:lnTo>
                  <a:pt x="1059" y="54"/>
                </a:lnTo>
                <a:lnTo>
                  <a:pt x="1057" y="81"/>
                </a:lnTo>
                <a:lnTo>
                  <a:pt x="1055" y="107"/>
                </a:lnTo>
                <a:lnTo>
                  <a:pt x="1051" y="134"/>
                </a:lnTo>
                <a:lnTo>
                  <a:pt x="1048" y="160"/>
                </a:lnTo>
                <a:lnTo>
                  <a:pt x="1043" y="186"/>
                </a:lnTo>
                <a:lnTo>
                  <a:pt x="1038" y="212"/>
                </a:lnTo>
                <a:lnTo>
                  <a:pt x="1033" y="238"/>
                </a:lnTo>
                <a:lnTo>
                  <a:pt x="1027" y="264"/>
                </a:lnTo>
                <a:lnTo>
                  <a:pt x="1020" y="289"/>
                </a:lnTo>
                <a:lnTo>
                  <a:pt x="1013" y="313"/>
                </a:lnTo>
                <a:lnTo>
                  <a:pt x="1004" y="338"/>
                </a:lnTo>
                <a:lnTo>
                  <a:pt x="996" y="363"/>
                </a:lnTo>
                <a:lnTo>
                  <a:pt x="987" y="388"/>
                </a:lnTo>
                <a:lnTo>
                  <a:pt x="977" y="411"/>
                </a:lnTo>
                <a:lnTo>
                  <a:pt x="966" y="435"/>
                </a:lnTo>
                <a:lnTo>
                  <a:pt x="956" y="459"/>
                </a:lnTo>
                <a:lnTo>
                  <a:pt x="944" y="481"/>
                </a:lnTo>
                <a:lnTo>
                  <a:pt x="932" y="503"/>
                </a:lnTo>
                <a:lnTo>
                  <a:pt x="919" y="526"/>
                </a:lnTo>
                <a:lnTo>
                  <a:pt x="906" y="548"/>
                </a:lnTo>
                <a:lnTo>
                  <a:pt x="892" y="569"/>
                </a:lnTo>
                <a:lnTo>
                  <a:pt x="879" y="591"/>
                </a:lnTo>
                <a:lnTo>
                  <a:pt x="864" y="612"/>
                </a:lnTo>
                <a:lnTo>
                  <a:pt x="848" y="633"/>
                </a:lnTo>
                <a:lnTo>
                  <a:pt x="833" y="653"/>
                </a:lnTo>
                <a:lnTo>
                  <a:pt x="818" y="673"/>
                </a:lnTo>
                <a:lnTo>
                  <a:pt x="801" y="692"/>
                </a:lnTo>
                <a:lnTo>
                  <a:pt x="784" y="711"/>
                </a:lnTo>
                <a:lnTo>
                  <a:pt x="767" y="730"/>
                </a:lnTo>
                <a:lnTo>
                  <a:pt x="749" y="748"/>
                </a:lnTo>
                <a:lnTo>
                  <a:pt x="730" y="765"/>
                </a:lnTo>
                <a:lnTo>
                  <a:pt x="712" y="783"/>
                </a:lnTo>
                <a:lnTo>
                  <a:pt x="693" y="801"/>
                </a:lnTo>
                <a:lnTo>
                  <a:pt x="674" y="816"/>
                </a:lnTo>
                <a:lnTo>
                  <a:pt x="654" y="832"/>
                </a:lnTo>
                <a:lnTo>
                  <a:pt x="634" y="848"/>
                </a:lnTo>
                <a:lnTo>
                  <a:pt x="612" y="863"/>
                </a:lnTo>
                <a:lnTo>
                  <a:pt x="592" y="877"/>
                </a:lnTo>
                <a:lnTo>
                  <a:pt x="571" y="891"/>
                </a:lnTo>
                <a:lnTo>
                  <a:pt x="549" y="906"/>
                </a:lnTo>
                <a:lnTo>
                  <a:pt x="526" y="919"/>
                </a:lnTo>
                <a:lnTo>
                  <a:pt x="505" y="930"/>
                </a:lnTo>
                <a:lnTo>
                  <a:pt x="481" y="942"/>
                </a:lnTo>
                <a:lnTo>
                  <a:pt x="459" y="954"/>
                </a:lnTo>
                <a:lnTo>
                  <a:pt x="435" y="965"/>
                </a:lnTo>
                <a:lnTo>
                  <a:pt x="412" y="975"/>
                </a:lnTo>
                <a:lnTo>
                  <a:pt x="388" y="986"/>
                </a:lnTo>
                <a:lnTo>
                  <a:pt x="363" y="994"/>
                </a:lnTo>
                <a:lnTo>
                  <a:pt x="338" y="1003"/>
                </a:lnTo>
                <a:lnTo>
                  <a:pt x="314" y="1012"/>
                </a:lnTo>
                <a:lnTo>
                  <a:pt x="289" y="1019"/>
                </a:lnTo>
                <a:lnTo>
                  <a:pt x="264" y="1026"/>
                </a:lnTo>
                <a:lnTo>
                  <a:pt x="238" y="1032"/>
                </a:lnTo>
                <a:lnTo>
                  <a:pt x="212" y="1038"/>
                </a:lnTo>
                <a:lnTo>
                  <a:pt x="186" y="1042"/>
                </a:lnTo>
                <a:lnTo>
                  <a:pt x="160" y="1047"/>
                </a:lnTo>
                <a:lnTo>
                  <a:pt x="134" y="1051"/>
                </a:lnTo>
                <a:lnTo>
                  <a:pt x="107" y="1053"/>
                </a:lnTo>
                <a:lnTo>
                  <a:pt x="81" y="1055"/>
                </a:lnTo>
                <a:lnTo>
                  <a:pt x="54" y="1058"/>
                </a:lnTo>
                <a:lnTo>
                  <a:pt x="27" y="1059"/>
                </a:lnTo>
                <a:lnTo>
                  <a:pt x="0" y="1059"/>
                </a:lnTo>
                <a:lnTo>
                  <a:pt x="0" y="0"/>
                </a:lnTo>
                <a:close/>
              </a:path>
            </a:pathLst>
          </a:custGeom>
          <a:solidFill>
            <a:srgbClr val="EF37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58" name="Google Shape;358;p9"/>
          <p:cNvSpPr/>
          <p:nvPr/>
        </p:nvSpPr>
        <p:spPr>
          <a:xfrm>
            <a:off x="1962150" y="942975"/>
            <a:ext cx="2568575" cy="2563813"/>
          </a:xfrm>
          <a:custGeom>
            <a:avLst/>
            <a:gdLst/>
            <a:ahLst/>
            <a:cxnLst/>
            <a:rect l="l" t="t" r="r" b="b"/>
            <a:pathLst>
              <a:path w="1061" h="1059" extrusionOk="0">
                <a:moveTo>
                  <a:pt x="1061" y="1059"/>
                </a:moveTo>
                <a:lnTo>
                  <a:pt x="0" y="1059"/>
                </a:lnTo>
                <a:lnTo>
                  <a:pt x="0" y="1032"/>
                </a:lnTo>
                <a:lnTo>
                  <a:pt x="1" y="1005"/>
                </a:lnTo>
                <a:lnTo>
                  <a:pt x="4" y="978"/>
                </a:lnTo>
                <a:lnTo>
                  <a:pt x="6" y="952"/>
                </a:lnTo>
                <a:lnTo>
                  <a:pt x="8" y="925"/>
                </a:lnTo>
                <a:lnTo>
                  <a:pt x="12" y="899"/>
                </a:lnTo>
                <a:lnTo>
                  <a:pt x="17" y="873"/>
                </a:lnTo>
                <a:lnTo>
                  <a:pt x="21" y="847"/>
                </a:lnTo>
                <a:lnTo>
                  <a:pt x="27" y="821"/>
                </a:lnTo>
                <a:lnTo>
                  <a:pt x="33" y="795"/>
                </a:lnTo>
                <a:lnTo>
                  <a:pt x="40" y="770"/>
                </a:lnTo>
                <a:lnTo>
                  <a:pt x="48" y="746"/>
                </a:lnTo>
                <a:lnTo>
                  <a:pt x="56" y="721"/>
                </a:lnTo>
                <a:lnTo>
                  <a:pt x="65" y="696"/>
                </a:lnTo>
                <a:lnTo>
                  <a:pt x="74" y="671"/>
                </a:lnTo>
                <a:lnTo>
                  <a:pt x="84" y="648"/>
                </a:lnTo>
                <a:lnTo>
                  <a:pt x="95" y="624"/>
                </a:lnTo>
                <a:lnTo>
                  <a:pt x="105" y="601"/>
                </a:lnTo>
                <a:lnTo>
                  <a:pt x="117" y="578"/>
                </a:lnTo>
                <a:lnTo>
                  <a:pt x="129" y="556"/>
                </a:lnTo>
                <a:lnTo>
                  <a:pt x="141" y="533"/>
                </a:lnTo>
                <a:lnTo>
                  <a:pt x="154" y="511"/>
                </a:lnTo>
                <a:lnTo>
                  <a:pt x="168" y="490"/>
                </a:lnTo>
                <a:lnTo>
                  <a:pt x="182" y="468"/>
                </a:lnTo>
                <a:lnTo>
                  <a:pt x="196" y="447"/>
                </a:lnTo>
                <a:lnTo>
                  <a:pt x="211" y="426"/>
                </a:lnTo>
                <a:lnTo>
                  <a:pt x="227" y="406"/>
                </a:lnTo>
                <a:lnTo>
                  <a:pt x="243" y="386"/>
                </a:lnTo>
                <a:lnTo>
                  <a:pt x="260" y="367"/>
                </a:lnTo>
                <a:lnTo>
                  <a:pt x="276" y="348"/>
                </a:lnTo>
                <a:lnTo>
                  <a:pt x="294" y="329"/>
                </a:lnTo>
                <a:lnTo>
                  <a:pt x="312" y="311"/>
                </a:lnTo>
                <a:lnTo>
                  <a:pt x="329" y="294"/>
                </a:lnTo>
                <a:lnTo>
                  <a:pt x="348" y="276"/>
                </a:lnTo>
                <a:lnTo>
                  <a:pt x="367" y="258"/>
                </a:lnTo>
                <a:lnTo>
                  <a:pt x="387" y="243"/>
                </a:lnTo>
                <a:lnTo>
                  <a:pt x="406" y="227"/>
                </a:lnTo>
                <a:lnTo>
                  <a:pt x="427" y="211"/>
                </a:lnTo>
                <a:lnTo>
                  <a:pt x="447" y="196"/>
                </a:lnTo>
                <a:lnTo>
                  <a:pt x="469" y="182"/>
                </a:lnTo>
                <a:lnTo>
                  <a:pt x="490" y="168"/>
                </a:lnTo>
                <a:lnTo>
                  <a:pt x="511" y="153"/>
                </a:lnTo>
                <a:lnTo>
                  <a:pt x="534" y="140"/>
                </a:lnTo>
                <a:lnTo>
                  <a:pt x="556" y="129"/>
                </a:lnTo>
                <a:lnTo>
                  <a:pt x="578" y="117"/>
                </a:lnTo>
                <a:lnTo>
                  <a:pt x="602" y="105"/>
                </a:lnTo>
                <a:lnTo>
                  <a:pt x="625" y="94"/>
                </a:lnTo>
                <a:lnTo>
                  <a:pt x="648" y="84"/>
                </a:lnTo>
                <a:lnTo>
                  <a:pt x="673" y="73"/>
                </a:lnTo>
                <a:lnTo>
                  <a:pt x="697" y="65"/>
                </a:lnTo>
                <a:lnTo>
                  <a:pt x="721" y="56"/>
                </a:lnTo>
                <a:lnTo>
                  <a:pt x="746" y="47"/>
                </a:lnTo>
                <a:lnTo>
                  <a:pt x="771" y="40"/>
                </a:lnTo>
                <a:lnTo>
                  <a:pt x="797" y="33"/>
                </a:lnTo>
                <a:lnTo>
                  <a:pt x="822" y="27"/>
                </a:lnTo>
                <a:lnTo>
                  <a:pt x="848" y="21"/>
                </a:lnTo>
                <a:lnTo>
                  <a:pt x="874" y="17"/>
                </a:lnTo>
                <a:lnTo>
                  <a:pt x="900" y="12"/>
                </a:lnTo>
                <a:lnTo>
                  <a:pt x="926" y="8"/>
                </a:lnTo>
                <a:lnTo>
                  <a:pt x="953" y="6"/>
                </a:lnTo>
                <a:lnTo>
                  <a:pt x="980" y="4"/>
                </a:lnTo>
                <a:lnTo>
                  <a:pt x="1007" y="1"/>
                </a:lnTo>
                <a:lnTo>
                  <a:pt x="1033" y="0"/>
                </a:lnTo>
                <a:lnTo>
                  <a:pt x="1061" y="0"/>
                </a:lnTo>
                <a:lnTo>
                  <a:pt x="1061" y="1059"/>
                </a:lnTo>
                <a:close/>
              </a:path>
            </a:pathLst>
          </a:custGeom>
          <a:solidFill>
            <a:srgbClr val="2CC3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59" name="Google Shape;359;p9"/>
          <p:cNvSpPr/>
          <p:nvPr/>
        </p:nvSpPr>
        <p:spPr>
          <a:xfrm>
            <a:off x="1963738" y="3625850"/>
            <a:ext cx="2570162" cy="2565400"/>
          </a:xfrm>
          <a:custGeom>
            <a:avLst/>
            <a:gdLst/>
            <a:ahLst/>
            <a:cxnLst/>
            <a:rect l="l" t="t" r="r" b="b"/>
            <a:pathLst>
              <a:path w="1061" h="1059" extrusionOk="0">
                <a:moveTo>
                  <a:pt x="1061" y="0"/>
                </a:moveTo>
                <a:lnTo>
                  <a:pt x="1061" y="1059"/>
                </a:lnTo>
                <a:lnTo>
                  <a:pt x="1033" y="1058"/>
                </a:lnTo>
                <a:lnTo>
                  <a:pt x="1007" y="1058"/>
                </a:lnTo>
                <a:lnTo>
                  <a:pt x="980" y="1055"/>
                </a:lnTo>
                <a:lnTo>
                  <a:pt x="953" y="1053"/>
                </a:lnTo>
                <a:lnTo>
                  <a:pt x="926" y="1049"/>
                </a:lnTo>
                <a:lnTo>
                  <a:pt x="900" y="1046"/>
                </a:lnTo>
                <a:lnTo>
                  <a:pt x="874" y="1042"/>
                </a:lnTo>
                <a:lnTo>
                  <a:pt x="848" y="1037"/>
                </a:lnTo>
                <a:lnTo>
                  <a:pt x="822" y="1032"/>
                </a:lnTo>
                <a:lnTo>
                  <a:pt x="797" y="1025"/>
                </a:lnTo>
                <a:lnTo>
                  <a:pt x="771" y="1019"/>
                </a:lnTo>
                <a:lnTo>
                  <a:pt x="746" y="1011"/>
                </a:lnTo>
                <a:lnTo>
                  <a:pt x="721" y="1002"/>
                </a:lnTo>
                <a:lnTo>
                  <a:pt x="697" y="994"/>
                </a:lnTo>
                <a:lnTo>
                  <a:pt x="673" y="985"/>
                </a:lnTo>
                <a:lnTo>
                  <a:pt x="648" y="975"/>
                </a:lnTo>
                <a:lnTo>
                  <a:pt x="625" y="965"/>
                </a:lnTo>
                <a:lnTo>
                  <a:pt x="602" y="954"/>
                </a:lnTo>
                <a:lnTo>
                  <a:pt x="578" y="942"/>
                </a:lnTo>
                <a:lnTo>
                  <a:pt x="556" y="930"/>
                </a:lnTo>
                <a:lnTo>
                  <a:pt x="534" y="917"/>
                </a:lnTo>
                <a:lnTo>
                  <a:pt x="511" y="904"/>
                </a:lnTo>
                <a:lnTo>
                  <a:pt x="490" y="891"/>
                </a:lnTo>
                <a:lnTo>
                  <a:pt x="469" y="877"/>
                </a:lnTo>
                <a:lnTo>
                  <a:pt x="447" y="863"/>
                </a:lnTo>
                <a:lnTo>
                  <a:pt x="427" y="848"/>
                </a:lnTo>
                <a:lnTo>
                  <a:pt x="406" y="832"/>
                </a:lnTo>
                <a:lnTo>
                  <a:pt x="387" y="816"/>
                </a:lnTo>
                <a:lnTo>
                  <a:pt x="367" y="799"/>
                </a:lnTo>
                <a:lnTo>
                  <a:pt x="348" y="783"/>
                </a:lnTo>
                <a:lnTo>
                  <a:pt x="329" y="765"/>
                </a:lnTo>
                <a:lnTo>
                  <a:pt x="312" y="748"/>
                </a:lnTo>
                <a:lnTo>
                  <a:pt x="294" y="730"/>
                </a:lnTo>
                <a:lnTo>
                  <a:pt x="276" y="711"/>
                </a:lnTo>
                <a:lnTo>
                  <a:pt x="260" y="692"/>
                </a:lnTo>
                <a:lnTo>
                  <a:pt x="243" y="672"/>
                </a:lnTo>
                <a:lnTo>
                  <a:pt x="227" y="652"/>
                </a:lnTo>
                <a:lnTo>
                  <a:pt x="211" y="632"/>
                </a:lnTo>
                <a:lnTo>
                  <a:pt x="196" y="612"/>
                </a:lnTo>
                <a:lnTo>
                  <a:pt x="182" y="591"/>
                </a:lnTo>
                <a:lnTo>
                  <a:pt x="168" y="569"/>
                </a:lnTo>
                <a:lnTo>
                  <a:pt x="154" y="548"/>
                </a:lnTo>
                <a:lnTo>
                  <a:pt x="141" y="526"/>
                </a:lnTo>
                <a:lnTo>
                  <a:pt x="129" y="503"/>
                </a:lnTo>
                <a:lnTo>
                  <a:pt x="117" y="481"/>
                </a:lnTo>
                <a:lnTo>
                  <a:pt x="105" y="457"/>
                </a:lnTo>
                <a:lnTo>
                  <a:pt x="95" y="435"/>
                </a:lnTo>
                <a:lnTo>
                  <a:pt x="84" y="411"/>
                </a:lnTo>
                <a:lnTo>
                  <a:pt x="74" y="387"/>
                </a:lnTo>
                <a:lnTo>
                  <a:pt x="65" y="363"/>
                </a:lnTo>
                <a:lnTo>
                  <a:pt x="56" y="338"/>
                </a:lnTo>
                <a:lnTo>
                  <a:pt x="48" y="313"/>
                </a:lnTo>
                <a:lnTo>
                  <a:pt x="40" y="289"/>
                </a:lnTo>
                <a:lnTo>
                  <a:pt x="33" y="264"/>
                </a:lnTo>
                <a:lnTo>
                  <a:pt x="27" y="238"/>
                </a:lnTo>
                <a:lnTo>
                  <a:pt x="21" y="212"/>
                </a:lnTo>
                <a:lnTo>
                  <a:pt x="17" y="186"/>
                </a:lnTo>
                <a:lnTo>
                  <a:pt x="12" y="160"/>
                </a:lnTo>
                <a:lnTo>
                  <a:pt x="8" y="134"/>
                </a:lnTo>
                <a:lnTo>
                  <a:pt x="6" y="107"/>
                </a:lnTo>
                <a:lnTo>
                  <a:pt x="4" y="80"/>
                </a:lnTo>
                <a:lnTo>
                  <a:pt x="1" y="54"/>
                </a:lnTo>
                <a:lnTo>
                  <a:pt x="0" y="27"/>
                </a:lnTo>
                <a:lnTo>
                  <a:pt x="0" y="0"/>
                </a:lnTo>
                <a:lnTo>
                  <a:pt x="1061" y="0"/>
                </a:lnTo>
                <a:close/>
              </a:path>
            </a:pathLst>
          </a:custGeom>
          <a:solidFill>
            <a:srgbClr val="63C08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60" name="Google Shape;360;p9"/>
          <p:cNvSpPr/>
          <p:nvPr/>
        </p:nvSpPr>
        <p:spPr>
          <a:xfrm>
            <a:off x="4633913" y="954088"/>
            <a:ext cx="2570162" cy="2571750"/>
          </a:xfrm>
          <a:custGeom>
            <a:avLst/>
            <a:gdLst/>
            <a:ahLst/>
            <a:cxnLst/>
            <a:rect l="l" t="t" r="r" b="b"/>
            <a:pathLst>
              <a:path w="1061" h="1060" extrusionOk="0">
                <a:moveTo>
                  <a:pt x="0" y="1060"/>
                </a:moveTo>
                <a:lnTo>
                  <a:pt x="0" y="0"/>
                </a:lnTo>
                <a:lnTo>
                  <a:pt x="27" y="0"/>
                </a:lnTo>
                <a:lnTo>
                  <a:pt x="54" y="1"/>
                </a:lnTo>
                <a:lnTo>
                  <a:pt x="81" y="3"/>
                </a:lnTo>
                <a:lnTo>
                  <a:pt x="108" y="5"/>
                </a:lnTo>
                <a:lnTo>
                  <a:pt x="135" y="9"/>
                </a:lnTo>
                <a:lnTo>
                  <a:pt x="161" y="12"/>
                </a:lnTo>
                <a:lnTo>
                  <a:pt x="187" y="17"/>
                </a:lnTo>
                <a:lnTo>
                  <a:pt x="213" y="21"/>
                </a:lnTo>
                <a:lnTo>
                  <a:pt x="239" y="27"/>
                </a:lnTo>
                <a:lnTo>
                  <a:pt x="264" y="33"/>
                </a:lnTo>
                <a:lnTo>
                  <a:pt x="290" y="40"/>
                </a:lnTo>
                <a:lnTo>
                  <a:pt x="315" y="47"/>
                </a:lnTo>
                <a:lnTo>
                  <a:pt x="340" y="56"/>
                </a:lnTo>
                <a:lnTo>
                  <a:pt x="364" y="64"/>
                </a:lnTo>
                <a:lnTo>
                  <a:pt x="388" y="73"/>
                </a:lnTo>
                <a:lnTo>
                  <a:pt x="413" y="83"/>
                </a:lnTo>
                <a:lnTo>
                  <a:pt x="436" y="93"/>
                </a:lnTo>
                <a:lnTo>
                  <a:pt x="459" y="104"/>
                </a:lnTo>
                <a:lnTo>
                  <a:pt x="483" y="116"/>
                </a:lnTo>
                <a:lnTo>
                  <a:pt x="505" y="128"/>
                </a:lnTo>
                <a:lnTo>
                  <a:pt x="527" y="141"/>
                </a:lnTo>
                <a:lnTo>
                  <a:pt x="550" y="154"/>
                </a:lnTo>
                <a:lnTo>
                  <a:pt x="571" y="167"/>
                </a:lnTo>
                <a:lnTo>
                  <a:pt x="592" y="181"/>
                </a:lnTo>
                <a:lnTo>
                  <a:pt x="614" y="196"/>
                </a:lnTo>
                <a:lnTo>
                  <a:pt x="634" y="210"/>
                </a:lnTo>
                <a:lnTo>
                  <a:pt x="655" y="227"/>
                </a:lnTo>
                <a:lnTo>
                  <a:pt x="674" y="242"/>
                </a:lnTo>
                <a:lnTo>
                  <a:pt x="694" y="259"/>
                </a:lnTo>
                <a:lnTo>
                  <a:pt x="713" y="275"/>
                </a:lnTo>
                <a:lnTo>
                  <a:pt x="732" y="293"/>
                </a:lnTo>
                <a:lnTo>
                  <a:pt x="749" y="310"/>
                </a:lnTo>
                <a:lnTo>
                  <a:pt x="767" y="329"/>
                </a:lnTo>
                <a:lnTo>
                  <a:pt x="785" y="347"/>
                </a:lnTo>
                <a:lnTo>
                  <a:pt x="801" y="367"/>
                </a:lnTo>
                <a:lnTo>
                  <a:pt x="818" y="386"/>
                </a:lnTo>
                <a:lnTo>
                  <a:pt x="834" y="406"/>
                </a:lnTo>
                <a:lnTo>
                  <a:pt x="850" y="426"/>
                </a:lnTo>
                <a:lnTo>
                  <a:pt x="865" y="446"/>
                </a:lnTo>
                <a:lnTo>
                  <a:pt x="879" y="467"/>
                </a:lnTo>
                <a:lnTo>
                  <a:pt x="893" y="489"/>
                </a:lnTo>
                <a:lnTo>
                  <a:pt x="907" y="511"/>
                </a:lnTo>
                <a:lnTo>
                  <a:pt x="920" y="532"/>
                </a:lnTo>
                <a:lnTo>
                  <a:pt x="932" y="555"/>
                </a:lnTo>
                <a:lnTo>
                  <a:pt x="944" y="577"/>
                </a:lnTo>
                <a:lnTo>
                  <a:pt x="956" y="601"/>
                </a:lnTo>
                <a:lnTo>
                  <a:pt x="966" y="624"/>
                </a:lnTo>
                <a:lnTo>
                  <a:pt x="977" y="648"/>
                </a:lnTo>
                <a:lnTo>
                  <a:pt x="987" y="671"/>
                </a:lnTo>
                <a:lnTo>
                  <a:pt x="996" y="696"/>
                </a:lnTo>
                <a:lnTo>
                  <a:pt x="1005" y="720"/>
                </a:lnTo>
                <a:lnTo>
                  <a:pt x="1013" y="745"/>
                </a:lnTo>
                <a:lnTo>
                  <a:pt x="1021" y="769"/>
                </a:lnTo>
                <a:lnTo>
                  <a:pt x="1028" y="795"/>
                </a:lnTo>
                <a:lnTo>
                  <a:pt x="1034" y="820"/>
                </a:lnTo>
                <a:lnTo>
                  <a:pt x="1040" y="846"/>
                </a:lnTo>
                <a:lnTo>
                  <a:pt x="1044" y="872"/>
                </a:lnTo>
                <a:lnTo>
                  <a:pt x="1049" y="898"/>
                </a:lnTo>
                <a:lnTo>
                  <a:pt x="1053" y="925"/>
                </a:lnTo>
                <a:lnTo>
                  <a:pt x="1055" y="951"/>
                </a:lnTo>
                <a:lnTo>
                  <a:pt x="1057" y="978"/>
                </a:lnTo>
                <a:lnTo>
                  <a:pt x="1060" y="1005"/>
                </a:lnTo>
                <a:lnTo>
                  <a:pt x="1061" y="1032"/>
                </a:lnTo>
                <a:lnTo>
                  <a:pt x="1061" y="1060"/>
                </a:lnTo>
                <a:lnTo>
                  <a:pt x="0" y="1060"/>
                </a:lnTo>
                <a:close/>
              </a:path>
            </a:pathLst>
          </a:custGeom>
          <a:solidFill>
            <a:srgbClr val="FDD7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61" name="Google Shape;361;p9"/>
          <p:cNvSpPr/>
          <p:nvPr/>
        </p:nvSpPr>
        <p:spPr>
          <a:xfrm>
            <a:off x="4633913" y="3622675"/>
            <a:ext cx="2238375" cy="2235200"/>
          </a:xfrm>
          <a:custGeom>
            <a:avLst/>
            <a:gdLst/>
            <a:ahLst/>
            <a:cxnLst/>
            <a:rect l="l" t="t" r="r" b="b"/>
            <a:pathLst>
              <a:path w="923" h="923" extrusionOk="0">
                <a:moveTo>
                  <a:pt x="0" y="0"/>
                </a:moveTo>
                <a:lnTo>
                  <a:pt x="923" y="0"/>
                </a:lnTo>
                <a:lnTo>
                  <a:pt x="923" y="24"/>
                </a:lnTo>
                <a:lnTo>
                  <a:pt x="922" y="47"/>
                </a:lnTo>
                <a:lnTo>
                  <a:pt x="921" y="71"/>
                </a:lnTo>
                <a:lnTo>
                  <a:pt x="919" y="94"/>
                </a:lnTo>
                <a:lnTo>
                  <a:pt x="916" y="117"/>
                </a:lnTo>
                <a:lnTo>
                  <a:pt x="913" y="140"/>
                </a:lnTo>
                <a:lnTo>
                  <a:pt x="908" y="162"/>
                </a:lnTo>
                <a:lnTo>
                  <a:pt x="904" y="185"/>
                </a:lnTo>
                <a:lnTo>
                  <a:pt x="899" y="208"/>
                </a:lnTo>
                <a:lnTo>
                  <a:pt x="894" y="230"/>
                </a:lnTo>
                <a:lnTo>
                  <a:pt x="888" y="252"/>
                </a:lnTo>
                <a:lnTo>
                  <a:pt x="882" y="273"/>
                </a:lnTo>
                <a:lnTo>
                  <a:pt x="874" y="295"/>
                </a:lnTo>
                <a:lnTo>
                  <a:pt x="867" y="317"/>
                </a:lnTo>
                <a:lnTo>
                  <a:pt x="859" y="338"/>
                </a:lnTo>
                <a:lnTo>
                  <a:pt x="851" y="359"/>
                </a:lnTo>
                <a:lnTo>
                  <a:pt x="842" y="379"/>
                </a:lnTo>
                <a:lnTo>
                  <a:pt x="832" y="400"/>
                </a:lnTo>
                <a:lnTo>
                  <a:pt x="822" y="419"/>
                </a:lnTo>
                <a:lnTo>
                  <a:pt x="812" y="439"/>
                </a:lnTo>
                <a:lnTo>
                  <a:pt x="800" y="458"/>
                </a:lnTo>
                <a:lnTo>
                  <a:pt x="789" y="478"/>
                </a:lnTo>
                <a:lnTo>
                  <a:pt x="777" y="496"/>
                </a:lnTo>
                <a:lnTo>
                  <a:pt x="766" y="515"/>
                </a:lnTo>
                <a:lnTo>
                  <a:pt x="752" y="533"/>
                </a:lnTo>
                <a:lnTo>
                  <a:pt x="739" y="552"/>
                </a:lnTo>
                <a:lnTo>
                  <a:pt x="725" y="569"/>
                </a:lnTo>
                <a:lnTo>
                  <a:pt x="712" y="587"/>
                </a:lnTo>
                <a:lnTo>
                  <a:pt x="698" y="603"/>
                </a:lnTo>
                <a:lnTo>
                  <a:pt x="682" y="620"/>
                </a:lnTo>
                <a:lnTo>
                  <a:pt x="668" y="636"/>
                </a:lnTo>
                <a:lnTo>
                  <a:pt x="652" y="652"/>
                </a:lnTo>
                <a:lnTo>
                  <a:pt x="636" y="667"/>
                </a:lnTo>
                <a:lnTo>
                  <a:pt x="620" y="682"/>
                </a:lnTo>
                <a:lnTo>
                  <a:pt x="603" y="698"/>
                </a:lnTo>
                <a:lnTo>
                  <a:pt x="587" y="711"/>
                </a:lnTo>
                <a:lnTo>
                  <a:pt x="569" y="726"/>
                </a:lnTo>
                <a:lnTo>
                  <a:pt x="552" y="739"/>
                </a:lnTo>
                <a:lnTo>
                  <a:pt x="533" y="752"/>
                </a:lnTo>
                <a:lnTo>
                  <a:pt x="516" y="765"/>
                </a:lnTo>
                <a:lnTo>
                  <a:pt x="497" y="777"/>
                </a:lnTo>
                <a:lnTo>
                  <a:pt x="478" y="789"/>
                </a:lnTo>
                <a:lnTo>
                  <a:pt x="458" y="801"/>
                </a:lnTo>
                <a:lnTo>
                  <a:pt x="440" y="811"/>
                </a:lnTo>
                <a:lnTo>
                  <a:pt x="419" y="821"/>
                </a:lnTo>
                <a:lnTo>
                  <a:pt x="400" y="831"/>
                </a:lnTo>
                <a:lnTo>
                  <a:pt x="379" y="841"/>
                </a:lnTo>
                <a:lnTo>
                  <a:pt x="358" y="850"/>
                </a:lnTo>
                <a:lnTo>
                  <a:pt x="338" y="859"/>
                </a:lnTo>
                <a:lnTo>
                  <a:pt x="316" y="866"/>
                </a:lnTo>
                <a:lnTo>
                  <a:pt x="295" y="875"/>
                </a:lnTo>
                <a:lnTo>
                  <a:pt x="273" y="882"/>
                </a:lnTo>
                <a:lnTo>
                  <a:pt x="251" y="888"/>
                </a:lnTo>
                <a:lnTo>
                  <a:pt x="230" y="894"/>
                </a:lnTo>
                <a:lnTo>
                  <a:pt x="207" y="899"/>
                </a:lnTo>
                <a:lnTo>
                  <a:pt x="185" y="904"/>
                </a:lnTo>
                <a:lnTo>
                  <a:pt x="162" y="908"/>
                </a:lnTo>
                <a:lnTo>
                  <a:pt x="139" y="913"/>
                </a:lnTo>
                <a:lnTo>
                  <a:pt x="117" y="916"/>
                </a:lnTo>
                <a:lnTo>
                  <a:pt x="93" y="918"/>
                </a:lnTo>
                <a:lnTo>
                  <a:pt x="71" y="920"/>
                </a:lnTo>
                <a:lnTo>
                  <a:pt x="47" y="922"/>
                </a:lnTo>
                <a:lnTo>
                  <a:pt x="23" y="923"/>
                </a:lnTo>
                <a:lnTo>
                  <a:pt x="0" y="923"/>
                </a:lnTo>
                <a:lnTo>
                  <a:pt x="0" y="0"/>
                </a:lnTo>
                <a:close/>
              </a:path>
            </a:pathLst>
          </a:custGeom>
          <a:solidFill>
            <a:srgbClr val="F47D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62" name="Google Shape;362;p9"/>
          <p:cNvSpPr/>
          <p:nvPr/>
        </p:nvSpPr>
        <p:spPr>
          <a:xfrm>
            <a:off x="2293938" y="1271588"/>
            <a:ext cx="2236787" cy="2235200"/>
          </a:xfrm>
          <a:custGeom>
            <a:avLst/>
            <a:gdLst/>
            <a:ahLst/>
            <a:cxnLst/>
            <a:rect l="l" t="t" r="r" b="b"/>
            <a:pathLst>
              <a:path w="924" h="923" extrusionOk="0">
                <a:moveTo>
                  <a:pt x="924" y="923"/>
                </a:moveTo>
                <a:lnTo>
                  <a:pt x="0" y="923"/>
                </a:lnTo>
                <a:lnTo>
                  <a:pt x="0" y="899"/>
                </a:lnTo>
                <a:lnTo>
                  <a:pt x="1" y="876"/>
                </a:lnTo>
                <a:lnTo>
                  <a:pt x="3" y="852"/>
                </a:lnTo>
                <a:lnTo>
                  <a:pt x="5" y="829"/>
                </a:lnTo>
                <a:lnTo>
                  <a:pt x="7" y="806"/>
                </a:lnTo>
                <a:lnTo>
                  <a:pt x="10" y="783"/>
                </a:lnTo>
                <a:lnTo>
                  <a:pt x="15" y="761"/>
                </a:lnTo>
                <a:lnTo>
                  <a:pt x="19" y="738"/>
                </a:lnTo>
                <a:lnTo>
                  <a:pt x="24" y="715"/>
                </a:lnTo>
                <a:lnTo>
                  <a:pt x="29" y="693"/>
                </a:lnTo>
                <a:lnTo>
                  <a:pt x="35" y="671"/>
                </a:lnTo>
                <a:lnTo>
                  <a:pt x="42" y="650"/>
                </a:lnTo>
                <a:lnTo>
                  <a:pt x="48" y="628"/>
                </a:lnTo>
                <a:lnTo>
                  <a:pt x="57" y="606"/>
                </a:lnTo>
                <a:lnTo>
                  <a:pt x="65" y="585"/>
                </a:lnTo>
                <a:lnTo>
                  <a:pt x="73" y="564"/>
                </a:lnTo>
                <a:lnTo>
                  <a:pt x="82" y="544"/>
                </a:lnTo>
                <a:lnTo>
                  <a:pt x="92" y="523"/>
                </a:lnTo>
                <a:lnTo>
                  <a:pt x="102" y="504"/>
                </a:lnTo>
                <a:lnTo>
                  <a:pt x="112" y="484"/>
                </a:lnTo>
                <a:lnTo>
                  <a:pt x="123" y="465"/>
                </a:lnTo>
                <a:lnTo>
                  <a:pt x="134" y="445"/>
                </a:lnTo>
                <a:lnTo>
                  <a:pt x="146" y="427"/>
                </a:lnTo>
                <a:lnTo>
                  <a:pt x="158" y="408"/>
                </a:lnTo>
                <a:lnTo>
                  <a:pt x="171" y="390"/>
                </a:lnTo>
                <a:lnTo>
                  <a:pt x="184" y="371"/>
                </a:lnTo>
                <a:lnTo>
                  <a:pt x="198" y="354"/>
                </a:lnTo>
                <a:lnTo>
                  <a:pt x="212" y="336"/>
                </a:lnTo>
                <a:lnTo>
                  <a:pt x="226" y="320"/>
                </a:lnTo>
                <a:lnTo>
                  <a:pt x="241" y="303"/>
                </a:lnTo>
                <a:lnTo>
                  <a:pt x="256" y="287"/>
                </a:lnTo>
                <a:lnTo>
                  <a:pt x="272" y="271"/>
                </a:lnTo>
                <a:lnTo>
                  <a:pt x="287" y="256"/>
                </a:lnTo>
                <a:lnTo>
                  <a:pt x="303" y="241"/>
                </a:lnTo>
                <a:lnTo>
                  <a:pt x="320" y="225"/>
                </a:lnTo>
                <a:lnTo>
                  <a:pt x="337" y="212"/>
                </a:lnTo>
                <a:lnTo>
                  <a:pt x="354" y="197"/>
                </a:lnTo>
                <a:lnTo>
                  <a:pt x="372" y="184"/>
                </a:lnTo>
                <a:lnTo>
                  <a:pt x="390" y="171"/>
                </a:lnTo>
                <a:lnTo>
                  <a:pt x="408" y="158"/>
                </a:lnTo>
                <a:lnTo>
                  <a:pt x="427" y="146"/>
                </a:lnTo>
                <a:lnTo>
                  <a:pt x="445" y="134"/>
                </a:lnTo>
                <a:lnTo>
                  <a:pt x="465" y="122"/>
                </a:lnTo>
                <a:lnTo>
                  <a:pt x="484" y="112"/>
                </a:lnTo>
                <a:lnTo>
                  <a:pt x="504" y="102"/>
                </a:lnTo>
                <a:lnTo>
                  <a:pt x="524" y="92"/>
                </a:lnTo>
                <a:lnTo>
                  <a:pt x="544" y="82"/>
                </a:lnTo>
                <a:lnTo>
                  <a:pt x="565" y="73"/>
                </a:lnTo>
                <a:lnTo>
                  <a:pt x="586" y="64"/>
                </a:lnTo>
                <a:lnTo>
                  <a:pt x="607" y="57"/>
                </a:lnTo>
                <a:lnTo>
                  <a:pt x="628" y="48"/>
                </a:lnTo>
                <a:lnTo>
                  <a:pt x="650" y="41"/>
                </a:lnTo>
                <a:lnTo>
                  <a:pt x="672" y="35"/>
                </a:lnTo>
                <a:lnTo>
                  <a:pt x="694" y="29"/>
                </a:lnTo>
                <a:lnTo>
                  <a:pt x="716" y="24"/>
                </a:lnTo>
                <a:lnTo>
                  <a:pt x="738" y="19"/>
                </a:lnTo>
                <a:lnTo>
                  <a:pt x="761" y="15"/>
                </a:lnTo>
                <a:lnTo>
                  <a:pt x="784" y="10"/>
                </a:lnTo>
                <a:lnTo>
                  <a:pt x="806" y="7"/>
                </a:lnTo>
                <a:lnTo>
                  <a:pt x="830" y="5"/>
                </a:lnTo>
                <a:lnTo>
                  <a:pt x="853" y="3"/>
                </a:lnTo>
                <a:lnTo>
                  <a:pt x="877" y="1"/>
                </a:lnTo>
                <a:lnTo>
                  <a:pt x="900" y="0"/>
                </a:lnTo>
                <a:lnTo>
                  <a:pt x="924" y="0"/>
                </a:lnTo>
                <a:lnTo>
                  <a:pt x="924" y="923"/>
                </a:lnTo>
                <a:close/>
              </a:path>
            </a:pathLst>
          </a:custGeom>
          <a:solidFill>
            <a:srgbClr val="7DD5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63" name="Google Shape;363;p9"/>
          <p:cNvSpPr/>
          <p:nvPr/>
        </p:nvSpPr>
        <p:spPr>
          <a:xfrm>
            <a:off x="2293938" y="3622675"/>
            <a:ext cx="2236787" cy="2235200"/>
          </a:xfrm>
          <a:custGeom>
            <a:avLst/>
            <a:gdLst/>
            <a:ahLst/>
            <a:cxnLst/>
            <a:rect l="l" t="t" r="r" b="b"/>
            <a:pathLst>
              <a:path w="924" h="923" extrusionOk="0">
                <a:moveTo>
                  <a:pt x="924" y="0"/>
                </a:moveTo>
                <a:lnTo>
                  <a:pt x="924" y="923"/>
                </a:lnTo>
                <a:lnTo>
                  <a:pt x="900" y="922"/>
                </a:lnTo>
                <a:lnTo>
                  <a:pt x="877" y="922"/>
                </a:lnTo>
                <a:lnTo>
                  <a:pt x="853" y="920"/>
                </a:lnTo>
                <a:lnTo>
                  <a:pt x="830" y="918"/>
                </a:lnTo>
                <a:lnTo>
                  <a:pt x="806" y="915"/>
                </a:lnTo>
                <a:lnTo>
                  <a:pt x="784" y="912"/>
                </a:lnTo>
                <a:lnTo>
                  <a:pt x="761" y="908"/>
                </a:lnTo>
                <a:lnTo>
                  <a:pt x="738" y="903"/>
                </a:lnTo>
                <a:lnTo>
                  <a:pt x="716" y="899"/>
                </a:lnTo>
                <a:lnTo>
                  <a:pt x="694" y="893"/>
                </a:lnTo>
                <a:lnTo>
                  <a:pt x="672" y="888"/>
                </a:lnTo>
                <a:lnTo>
                  <a:pt x="650" y="881"/>
                </a:lnTo>
                <a:lnTo>
                  <a:pt x="628" y="874"/>
                </a:lnTo>
                <a:lnTo>
                  <a:pt x="607" y="866"/>
                </a:lnTo>
                <a:lnTo>
                  <a:pt x="586" y="858"/>
                </a:lnTo>
                <a:lnTo>
                  <a:pt x="565" y="850"/>
                </a:lnTo>
                <a:lnTo>
                  <a:pt x="544" y="841"/>
                </a:lnTo>
                <a:lnTo>
                  <a:pt x="524" y="831"/>
                </a:lnTo>
                <a:lnTo>
                  <a:pt x="504" y="821"/>
                </a:lnTo>
                <a:lnTo>
                  <a:pt x="484" y="811"/>
                </a:lnTo>
                <a:lnTo>
                  <a:pt x="465" y="800"/>
                </a:lnTo>
                <a:lnTo>
                  <a:pt x="445" y="788"/>
                </a:lnTo>
                <a:lnTo>
                  <a:pt x="427" y="777"/>
                </a:lnTo>
                <a:lnTo>
                  <a:pt x="408" y="765"/>
                </a:lnTo>
                <a:lnTo>
                  <a:pt x="390" y="752"/>
                </a:lnTo>
                <a:lnTo>
                  <a:pt x="372" y="739"/>
                </a:lnTo>
                <a:lnTo>
                  <a:pt x="354" y="726"/>
                </a:lnTo>
                <a:lnTo>
                  <a:pt x="337" y="711"/>
                </a:lnTo>
                <a:lnTo>
                  <a:pt x="320" y="697"/>
                </a:lnTo>
                <a:lnTo>
                  <a:pt x="303" y="682"/>
                </a:lnTo>
                <a:lnTo>
                  <a:pt x="287" y="667"/>
                </a:lnTo>
                <a:lnTo>
                  <a:pt x="272" y="652"/>
                </a:lnTo>
                <a:lnTo>
                  <a:pt x="256" y="636"/>
                </a:lnTo>
                <a:lnTo>
                  <a:pt x="241" y="620"/>
                </a:lnTo>
                <a:lnTo>
                  <a:pt x="226" y="603"/>
                </a:lnTo>
                <a:lnTo>
                  <a:pt x="212" y="586"/>
                </a:lnTo>
                <a:lnTo>
                  <a:pt x="198" y="568"/>
                </a:lnTo>
                <a:lnTo>
                  <a:pt x="184" y="551"/>
                </a:lnTo>
                <a:lnTo>
                  <a:pt x="171" y="533"/>
                </a:lnTo>
                <a:lnTo>
                  <a:pt x="158" y="515"/>
                </a:lnTo>
                <a:lnTo>
                  <a:pt x="146" y="496"/>
                </a:lnTo>
                <a:lnTo>
                  <a:pt x="134" y="478"/>
                </a:lnTo>
                <a:lnTo>
                  <a:pt x="123" y="458"/>
                </a:lnTo>
                <a:lnTo>
                  <a:pt x="112" y="439"/>
                </a:lnTo>
                <a:lnTo>
                  <a:pt x="102" y="419"/>
                </a:lnTo>
                <a:lnTo>
                  <a:pt x="92" y="399"/>
                </a:lnTo>
                <a:lnTo>
                  <a:pt x="82" y="379"/>
                </a:lnTo>
                <a:lnTo>
                  <a:pt x="73" y="359"/>
                </a:lnTo>
                <a:lnTo>
                  <a:pt x="65" y="337"/>
                </a:lnTo>
                <a:lnTo>
                  <a:pt x="57" y="317"/>
                </a:lnTo>
                <a:lnTo>
                  <a:pt x="48" y="295"/>
                </a:lnTo>
                <a:lnTo>
                  <a:pt x="42" y="273"/>
                </a:lnTo>
                <a:lnTo>
                  <a:pt x="35" y="252"/>
                </a:lnTo>
                <a:lnTo>
                  <a:pt x="29" y="230"/>
                </a:lnTo>
                <a:lnTo>
                  <a:pt x="24" y="208"/>
                </a:lnTo>
                <a:lnTo>
                  <a:pt x="19" y="185"/>
                </a:lnTo>
                <a:lnTo>
                  <a:pt x="15" y="162"/>
                </a:lnTo>
                <a:lnTo>
                  <a:pt x="10" y="140"/>
                </a:lnTo>
                <a:lnTo>
                  <a:pt x="7" y="117"/>
                </a:lnTo>
                <a:lnTo>
                  <a:pt x="5" y="94"/>
                </a:lnTo>
                <a:lnTo>
                  <a:pt x="3" y="70"/>
                </a:lnTo>
                <a:lnTo>
                  <a:pt x="1" y="47"/>
                </a:lnTo>
                <a:lnTo>
                  <a:pt x="0" y="24"/>
                </a:lnTo>
                <a:lnTo>
                  <a:pt x="0" y="0"/>
                </a:lnTo>
                <a:lnTo>
                  <a:pt x="924" y="0"/>
                </a:lnTo>
                <a:close/>
              </a:path>
            </a:pathLst>
          </a:custGeom>
          <a:solidFill>
            <a:srgbClr val="94D3A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64" name="Google Shape;364;p9"/>
          <p:cNvSpPr/>
          <p:nvPr/>
        </p:nvSpPr>
        <p:spPr>
          <a:xfrm>
            <a:off x="4633913" y="1274763"/>
            <a:ext cx="2239962" cy="2235200"/>
          </a:xfrm>
          <a:custGeom>
            <a:avLst/>
            <a:gdLst/>
            <a:ahLst/>
            <a:cxnLst/>
            <a:rect l="l" t="t" r="r" b="b"/>
            <a:pathLst>
              <a:path w="924" h="923" extrusionOk="0">
                <a:moveTo>
                  <a:pt x="0" y="923"/>
                </a:moveTo>
                <a:lnTo>
                  <a:pt x="0" y="0"/>
                </a:lnTo>
                <a:lnTo>
                  <a:pt x="23" y="0"/>
                </a:lnTo>
                <a:lnTo>
                  <a:pt x="47" y="1"/>
                </a:lnTo>
                <a:lnTo>
                  <a:pt x="71" y="2"/>
                </a:lnTo>
                <a:lnTo>
                  <a:pt x="94" y="4"/>
                </a:lnTo>
                <a:lnTo>
                  <a:pt x="118" y="7"/>
                </a:lnTo>
                <a:lnTo>
                  <a:pt x="140" y="10"/>
                </a:lnTo>
                <a:lnTo>
                  <a:pt x="163" y="15"/>
                </a:lnTo>
                <a:lnTo>
                  <a:pt x="186" y="19"/>
                </a:lnTo>
                <a:lnTo>
                  <a:pt x="208" y="24"/>
                </a:lnTo>
                <a:lnTo>
                  <a:pt x="230" y="29"/>
                </a:lnTo>
                <a:lnTo>
                  <a:pt x="252" y="35"/>
                </a:lnTo>
                <a:lnTo>
                  <a:pt x="274" y="41"/>
                </a:lnTo>
                <a:lnTo>
                  <a:pt x="296" y="48"/>
                </a:lnTo>
                <a:lnTo>
                  <a:pt x="317" y="56"/>
                </a:lnTo>
                <a:lnTo>
                  <a:pt x="338" y="64"/>
                </a:lnTo>
                <a:lnTo>
                  <a:pt x="359" y="72"/>
                </a:lnTo>
                <a:lnTo>
                  <a:pt x="380" y="81"/>
                </a:lnTo>
                <a:lnTo>
                  <a:pt x="400" y="91"/>
                </a:lnTo>
                <a:lnTo>
                  <a:pt x="420" y="101"/>
                </a:lnTo>
                <a:lnTo>
                  <a:pt x="440" y="111"/>
                </a:lnTo>
                <a:lnTo>
                  <a:pt x="459" y="122"/>
                </a:lnTo>
                <a:lnTo>
                  <a:pt x="479" y="134"/>
                </a:lnTo>
                <a:lnTo>
                  <a:pt x="497" y="145"/>
                </a:lnTo>
                <a:lnTo>
                  <a:pt x="516" y="157"/>
                </a:lnTo>
                <a:lnTo>
                  <a:pt x="534" y="171"/>
                </a:lnTo>
                <a:lnTo>
                  <a:pt x="552" y="183"/>
                </a:lnTo>
                <a:lnTo>
                  <a:pt x="570" y="197"/>
                </a:lnTo>
                <a:lnTo>
                  <a:pt x="587" y="211"/>
                </a:lnTo>
                <a:lnTo>
                  <a:pt x="604" y="225"/>
                </a:lnTo>
                <a:lnTo>
                  <a:pt x="621" y="240"/>
                </a:lnTo>
                <a:lnTo>
                  <a:pt x="637" y="255"/>
                </a:lnTo>
                <a:lnTo>
                  <a:pt x="652" y="270"/>
                </a:lnTo>
                <a:lnTo>
                  <a:pt x="668" y="287"/>
                </a:lnTo>
                <a:lnTo>
                  <a:pt x="683" y="302"/>
                </a:lnTo>
                <a:lnTo>
                  <a:pt x="698" y="320"/>
                </a:lnTo>
                <a:lnTo>
                  <a:pt x="712" y="336"/>
                </a:lnTo>
                <a:lnTo>
                  <a:pt x="726" y="354"/>
                </a:lnTo>
                <a:lnTo>
                  <a:pt x="740" y="371"/>
                </a:lnTo>
                <a:lnTo>
                  <a:pt x="753" y="389"/>
                </a:lnTo>
                <a:lnTo>
                  <a:pt x="766" y="407"/>
                </a:lnTo>
                <a:lnTo>
                  <a:pt x="778" y="426"/>
                </a:lnTo>
                <a:lnTo>
                  <a:pt x="790" y="445"/>
                </a:lnTo>
                <a:lnTo>
                  <a:pt x="801" y="464"/>
                </a:lnTo>
                <a:lnTo>
                  <a:pt x="812" y="483"/>
                </a:lnTo>
                <a:lnTo>
                  <a:pt x="822" y="503"/>
                </a:lnTo>
                <a:lnTo>
                  <a:pt x="832" y="523"/>
                </a:lnTo>
                <a:lnTo>
                  <a:pt x="842" y="544"/>
                </a:lnTo>
                <a:lnTo>
                  <a:pt x="851" y="564"/>
                </a:lnTo>
                <a:lnTo>
                  <a:pt x="859" y="585"/>
                </a:lnTo>
                <a:lnTo>
                  <a:pt x="867" y="606"/>
                </a:lnTo>
                <a:lnTo>
                  <a:pt x="876" y="627"/>
                </a:lnTo>
                <a:lnTo>
                  <a:pt x="882" y="649"/>
                </a:lnTo>
                <a:lnTo>
                  <a:pt x="889" y="670"/>
                </a:lnTo>
                <a:lnTo>
                  <a:pt x="895" y="693"/>
                </a:lnTo>
                <a:lnTo>
                  <a:pt x="900" y="714"/>
                </a:lnTo>
                <a:lnTo>
                  <a:pt x="905" y="737"/>
                </a:lnTo>
                <a:lnTo>
                  <a:pt x="909" y="760"/>
                </a:lnTo>
                <a:lnTo>
                  <a:pt x="914" y="782"/>
                </a:lnTo>
                <a:lnTo>
                  <a:pt x="917" y="806"/>
                </a:lnTo>
                <a:lnTo>
                  <a:pt x="919" y="828"/>
                </a:lnTo>
                <a:lnTo>
                  <a:pt x="921" y="852"/>
                </a:lnTo>
                <a:lnTo>
                  <a:pt x="923" y="876"/>
                </a:lnTo>
                <a:lnTo>
                  <a:pt x="924" y="899"/>
                </a:lnTo>
                <a:lnTo>
                  <a:pt x="924" y="923"/>
                </a:lnTo>
                <a:lnTo>
                  <a:pt x="0" y="923"/>
                </a:lnTo>
                <a:close/>
              </a:path>
            </a:pathLst>
          </a:custGeom>
          <a:solidFill>
            <a:srgbClr val="FFE1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365" name="Google Shape;365;p9"/>
          <p:cNvSpPr txBox="1"/>
          <p:nvPr/>
        </p:nvSpPr>
        <p:spPr>
          <a:xfrm>
            <a:off x="1751013" y="1385888"/>
            <a:ext cx="2800350" cy="210502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Analyzes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Quantifies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Is logical</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Is critical</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Is realistic</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Likes numbers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Knows about money</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Knows how things work</a:t>
            </a:r>
            <a:endParaRPr sz="1400" b="0" i="0" u="none" strike="noStrike" cap="none">
              <a:solidFill>
                <a:srgbClr val="000000"/>
              </a:solidFill>
              <a:latin typeface="Arial"/>
              <a:ea typeface="Arial"/>
              <a:cs typeface="Arial"/>
              <a:sym typeface="Arial"/>
            </a:endParaRPr>
          </a:p>
        </p:txBody>
      </p:sp>
      <p:sp>
        <p:nvSpPr>
          <p:cNvPr id="366" name="Google Shape;366;p9"/>
          <p:cNvSpPr txBox="1"/>
          <p:nvPr/>
        </p:nvSpPr>
        <p:spPr>
          <a:xfrm>
            <a:off x="4630738" y="1385888"/>
            <a:ext cx="1941512" cy="2062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Infers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Imagines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Speculates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Takes risks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Is Impetuous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Breaks rules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Likes surprises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Is curious / Plays</a:t>
            </a:r>
            <a:endParaRPr sz="1400" b="0" i="0" u="none" strike="noStrike" cap="none">
              <a:solidFill>
                <a:srgbClr val="000000"/>
              </a:solidFill>
              <a:latin typeface="Arial"/>
              <a:ea typeface="Arial"/>
              <a:cs typeface="Arial"/>
              <a:sym typeface="Arial"/>
            </a:endParaRPr>
          </a:p>
        </p:txBody>
      </p:sp>
      <p:sp>
        <p:nvSpPr>
          <p:cNvPr id="367" name="Google Shape;367;p9"/>
          <p:cNvSpPr txBox="1"/>
          <p:nvPr/>
        </p:nvSpPr>
        <p:spPr>
          <a:xfrm>
            <a:off x="1751013" y="3678238"/>
            <a:ext cx="2800350" cy="210502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Takes preventive action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Establishes procedures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Gets things done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Is reliable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Organizes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Is neat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Timely</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Plans</a:t>
            </a:r>
            <a:endParaRPr sz="1400" b="0" i="0" u="none" strike="noStrike" cap="none">
              <a:solidFill>
                <a:srgbClr val="000000"/>
              </a:solidFill>
              <a:latin typeface="Arial"/>
              <a:ea typeface="Arial"/>
              <a:cs typeface="Arial"/>
              <a:sym typeface="Arial"/>
            </a:endParaRPr>
          </a:p>
        </p:txBody>
      </p:sp>
      <p:sp>
        <p:nvSpPr>
          <p:cNvPr id="368" name="Google Shape;368;p9"/>
          <p:cNvSpPr txBox="1"/>
          <p:nvPr/>
        </p:nvSpPr>
        <p:spPr>
          <a:xfrm>
            <a:off x="4645025" y="3686175"/>
            <a:ext cx="2176463" cy="23542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Is sensitive to others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Likes to teach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Touches a lot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Is supportive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Is expressive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Is emotional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Talks a lot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Feels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369" name="Google Shape;369;p9"/>
          <p:cNvPicPr preferRelativeResize="0"/>
          <p:nvPr/>
        </p:nvPicPr>
        <p:blipFill rotWithShape="1">
          <a:blip r:embed="rId3">
            <a:alphaModFix/>
          </a:blip>
          <a:srcRect/>
          <a:stretch/>
        </p:blipFill>
        <p:spPr>
          <a:xfrm rot="120000">
            <a:off x="1792288" y="890588"/>
            <a:ext cx="2114550" cy="2162175"/>
          </a:xfrm>
          <a:prstGeom prst="rect">
            <a:avLst/>
          </a:prstGeom>
          <a:noFill/>
          <a:ln>
            <a:noFill/>
          </a:ln>
        </p:spPr>
      </p:pic>
      <p:pic>
        <p:nvPicPr>
          <p:cNvPr id="370" name="Google Shape;370;p9"/>
          <p:cNvPicPr preferRelativeResize="0"/>
          <p:nvPr/>
        </p:nvPicPr>
        <p:blipFill rotWithShape="1">
          <a:blip r:embed="rId4">
            <a:alphaModFix/>
          </a:blip>
          <a:srcRect/>
          <a:stretch/>
        </p:blipFill>
        <p:spPr>
          <a:xfrm rot="-170419">
            <a:off x="1844675" y="4089400"/>
            <a:ext cx="2114550" cy="2162175"/>
          </a:xfrm>
          <a:prstGeom prst="rect">
            <a:avLst/>
          </a:prstGeom>
          <a:noFill/>
          <a:ln>
            <a:noFill/>
          </a:ln>
        </p:spPr>
      </p:pic>
      <p:pic>
        <p:nvPicPr>
          <p:cNvPr id="371" name="Google Shape;371;p9"/>
          <p:cNvPicPr preferRelativeResize="0"/>
          <p:nvPr/>
        </p:nvPicPr>
        <p:blipFill rotWithShape="1">
          <a:blip r:embed="rId5">
            <a:alphaModFix/>
          </a:blip>
          <a:srcRect/>
          <a:stretch/>
        </p:blipFill>
        <p:spPr>
          <a:xfrm rot="351991">
            <a:off x="5119688" y="4029075"/>
            <a:ext cx="2114550" cy="2162175"/>
          </a:xfrm>
          <a:prstGeom prst="rect">
            <a:avLst/>
          </a:prstGeom>
          <a:noFill/>
          <a:ln>
            <a:noFill/>
          </a:ln>
        </p:spPr>
      </p:pic>
      <p:pic>
        <p:nvPicPr>
          <p:cNvPr id="372" name="Google Shape;372;p9"/>
          <p:cNvPicPr preferRelativeResize="0"/>
          <p:nvPr/>
        </p:nvPicPr>
        <p:blipFill rotWithShape="1">
          <a:blip r:embed="rId6">
            <a:alphaModFix/>
          </a:blip>
          <a:srcRect/>
          <a:stretch/>
        </p:blipFill>
        <p:spPr>
          <a:xfrm rot="-60000">
            <a:off x="5119688" y="1035050"/>
            <a:ext cx="2114550" cy="2162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0"/>
          <p:cNvSpPr txBox="1">
            <a:spLocks noGrp="1"/>
          </p:cNvSpPr>
          <p:nvPr>
            <p:ph type="title"/>
          </p:nvPr>
        </p:nvSpPr>
        <p:spPr>
          <a:xfrm>
            <a:off x="457200" y="152400"/>
            <a:ext cx="8229600" cy="846138"/>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r>
              <a:rPr lang="en-US"/>
              <a:t>Problem-Solving Walk Around</a:t>
            </a:r>
            <a:endParaRPr/>
          </a:p>
        </p:txBody>
      </p:sp>
      <p:sp>
        <p:nvSpPr>
          <p:cNvPr id="378" name="Google Shape;378;p10"/>
          <p:cNvSpPr txBox="1"/>
          <p:nvPr/>
        </p:nvSpPr>
        <p:spPr>
          <a:xfrm>
            <a:off x="520700" y="1355725"/>
            <a:ext cx="3602038" cy="203041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Having a technical perspective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Checking the numbers closely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Examining things critically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Concentrating on fixing 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Calling in an expert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Analyzing in depth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Doing research</a:t>
            </a:r>
            <a:endParaRPr sz="1400" b="0" i="0" u="none" strike="noStrike" cap="none">
              <a:solidFill>
                <a:srgbClr val="000000"/>
              </a:solidFill>
              <a:latin typeface="Arial"/>
              <a:ea typeface="Arial"/>
              <a:cs typeface="Arial"/>
              <a:sym typeface="Arial"/>
            </a:endParaRPr>
          </a:p>
        </p:txBody>
      </p:sp>
      <p:sp>
        <p:nvSpPr>
          <p:cNvPr id="379" name="Google Shape;379;p10"/>
          <p:cNvSpPr txBox="1"/>
          <p:nvPr/>
        </p:nvSpPr>
        <p:spPr>
          <a:xfrm>
            <a:off x="520700" y="3840163"/>
            <a:ext cx="4025900" cy="2032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Making a plan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Minimizing the risk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Taking first things first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Organizing the information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Focusing on time and timelines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Searching for overlooked details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Considering steps to be completed</a:t>
            </a:r>
            <a:endParaRPr sz="1400" b="0" i="0" u="none" strike="noStrike" cap="none">
              <a:solidFill>
                <a:srgbClr val="000000"/>
              </a:solidFill>
              <a:latin typeface="Arial"/>
              <a:ea typeface="Arial"/>
              <a:cs typeface="Arial"/>
              <a:sym typeface="Arial"/>
            </a:endParaRPr>
          </a:p>
        </p:txBody>
      </p:sp>
      <p:sp>
        <p:nvSpPr>
          <p:cNvPr id="380" name="Google Shape;380;p10"/>
          <p:cNvSpPr txBox="1"/>
          <p:nvPr/>
        </p:nvSpPr>
        <p:spPr>
          <a:xfrm>
            <a:off x="4787900" y="1355725"/>
            <a:ext cx="3833813" cy="2030413"/>
          </a:xfrm>
          <a:prstGeom prst="rect">
            <a:avLst/>
          </a:prstGeom>
          <a:noFill/>
          <a:ln>
            <a:noFill/>
          </a:ln>
        </p:spPr>
        <p:txBody>
          <a:bodyPr spcFirstLastPara="1" wrap="square" lIns="91425" tIns="45700" rIns="91425" bIns="45700" anchor="t" anchorCtr="0">
            <a:spAutoFit/>
          </a:bodyPr>
          <a:lstStyle/>
          <a:p>
            <a:pPr marL="285750" marR="0" lvl="0" indent="-285750" algn="r"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Getting excited, maybe impatient</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Generating lots of “crazy” ideas</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Looking for new perspectives</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Breaking the rules to solve</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Looking at “the big picture”</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“Sleeping on it”</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Brainstorming</a:t>
            </a:r>
            <a:endParaRPr sz="1400" b="0" i="0" u="none" strike="noStrike" cap="none">
              <a:solidFill>
                <a:srgbClr val="000000"/>
              </a:solidFill>
              <a:latin typeface="Arial"/>
              <a:ea typeface="Arial"/>
              <a:cs typeface="Arial"/>
              <a:sym typeface="Arial"/>
            </a:endParaRPr>
          </a:p>
        </p:txBody>
      </p:sp>
      <p:sp>
        <p:nvSpPr>
          <p:cNvPr id="381" name="Google Shape;381;p10"/>
          <p:cNvSpPr txBox="1"/>
          <p:nvPr/>
        </p:nvSpPr>
        <p:spPr>
          <a:xfrm>
            <a:off x="4787900" y="3840163"/>
            <a:ext cx="3935413" cy="2308225"/>
          </a:xfrm>
          <a:prstGeom prst="rect">
            <a:avLst/>
          </a:prstGeom>
          <a:noFill/>
          <a:ln>
            <a:noFill/>
          </a:ln>
        </p:spPr>
        <p:txBody>
          <a:bodyPr spcFirstLastPara="1" wrap="square" lIns="91425" tIns="45700" rIns="91425" bIns="45700" anchor="t" anchorCtr="0">
            <a:spAutoFit/>
          </a:bodyPr>
          <a:lstStyle/>
          <a:p>
            <a:pPr marL="285750" marR="0" lvl="0" indent="-285750" algn="r"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Talking it out</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Building a team</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Calling a friend for help</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Listening to own intuition</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Getting emotionally engaged</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Considering own values/feelings</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Persuading those involved to help</a:t>
            </a:r>
            <a:endParaRPr sz="1400" b="0" i="0" u="none" strike="noStrike" cap="none">
              <a:solidFill>
                <a:srgbClr val="000000"/>
              </a:solidFill>
              <a:latin typeface="Arial"/>
              <a:ea typeface="Arial"/>
              <a:cs typeface="Arial"/>
              <a:sym typeface="Arial"/>
            </a:endParaRPr>
          </a:p>
          <a:p>
            <a:pPr marL="285750" marR="0" lvl="0" indent="-171450" algn="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Branded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rrmann - BO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9206</Words>
  <Application>Microsoft Macintosh PowerPoint</Application>
  <PresentationFormat>On-screen Show (4:3)</PresentationFormat>
  <Paragraphs>968</Paragraphs>
  <Slides>74</Slides>
  <Notes>74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74</vt:i4>
      </vt:variant>
    </vt:vector>
  </HeadingPairs>
  <TitlesOfParts>
    <vt:vector size="82" baseType="lpstr">
      <vt:lpstr>Century Gothic</vt:lpstr>
      <vt:lpstr>Georgia</vt:lpstr>
      <vt:lpstr>Calibri</vt:lpstr>
      <vt:lpstr>Arial</vt:lpstr>
      <vt:lpstr>Proxima Nova</vt:lpstr>
      <vt:lpstr>Times New Roman</vt:lpstr>
      <vt:lpstr>1_Branded Master</vt:lpstr>
      <vt:lpstr>Herrmann - BOT</vt:lpstr>
      <vt:lpstr>PowerPoint Presentation</vt:lpstr>
      <vt:lpstr>ThinkAbout Problem Solving Sections</vt:lpstr>
      <vt:lpstr>Section 1: Whole Brain® Problem Solving</vt:lpstr>
      <vt:lpstr>Learning Objectives</vt:lpstr>
      <vt:lpstr>“The Problem Appears to be Unsolvable”</vt:lpstr>
      <vt:lpstr>Problem Solving Methods</vt:lpstr>
      <vt:lpstr>“Survival”</vt:lpstr>
      <vt:lpstr>Our Four Different Selves</vt:lpstr>
      <vt:lpstr>Problem-Solving Walk Around</vt:lpstr>
      <vt:lpstr>The Whole Brain at Work</vt:lpstr>
      <vt:lpstr>“Survival”</vt:lpstr>
      <vt:lpstr>Coast Guard Expert Analysis</vt:lpstr>
      <vt:lpstr>Coast Guard Expert Analysis</vt:lpstr>
      <vt:lpstr>PowerPoint Presentation</vt:lpstr>
      <vt:lpstr>Learning Objectives</vt:lpstr>
      <vt:lpstr>PowerPoint Presentation</vt:lpstr>
      <vt:lpstr>Section 1: Whole Brain® Problem Solving</vt:lpstr>
      <vt:lpstr>Section 2: Partnering for Better Problem Solving  </vt:lpstr>
      <vt:lpstr>Learning Objectives</vt:lpstr>
      <vt:lpstr>“What’s for Lunch?”</vt:lpstr>
      <vt:lpstr>PowerPoint Presentation</vt:lpstr>
      <vt:lpstr>University of Maine – Cross-Training</vt:lpstr>
      <vt:lpstr>Cross-Training</vt:lpstr>
      <vt:lpstr>Cross-Training Your Brain   </vt:lpstr>
      <vt:lpstr>Invite Cross-Training</vt:lpstr>
      <vt:lpstr>PowerPoint Presentation</vt:lpstr>
      <vt:lpstr>Learning Objectives </vt:lpstr>
      <vt:lpstr>PowerPoint Presentation</vt:lpstr>
      <vt:lpstr>Section 2: Partnering for Better Problem Solving</vt:lpstr>
      <vt:lpstr>Section 3: Flexing to Solve Problems </vt:lpstr>
      <vt:lpstr>Learning Objectives</vt:lpstr>
      <vt:lpstr>Natural Problem Solvers</vt:lpstr>
      <vt:lpstr>Connect the Dots</vt:lpstr>
      <vt:lpstr>Connect the Dots</vt:lpstr>
      <vt:lpstr>“Think Outside the Box”</vt:lpstr>
      <vt:lpstr>Optical Illusions</vt:lpstr>
      <vt:lpstr>Optical Illusions</vt:lpstr>
      <vt:lpstr>Whole Brain® Problem Solving?</vt:lpstr>
      <vt:lpstr>Situational “Stretch”</vt:lpstr>
      <vt:lpstr>Whole Brain® Problem Solver</vt:lpstr>
      <vt:lpstr>Whole Brain® Problem Solver - Step 1</vt:lpstr>
      <vt:lpstr>Whole Brain® Problem Solver - Step 2</vt:lpstr>
      <vt:lpstr>Whole Brain® Problem Solver - Step 3</vt:lpstr>
      <vt:lpstr>Whole Brain® Problem Solver - Step 4</vt:lpstr>
      <vt:lpstr>Using the Whole Brain® Problem Solver</vt:lpstr>
      <vt:lpstr>Fresh Eyes </vt:lpstr>
      <vt:lpstr>PowerPoint Presentation</vt:lpstr>
      <vt:lpstr>Learning Objectives </vt:lpstr>
      <vt:lpstr>Action Plan</vt:lpstr>
      <vt:lpstr>Section 3: Flexing to Solve Problems</vt:lpstr>
      <vt:lpstr>Section 4: The Problem Behind the Problem </vt:lpstr>
      <vt:lpstr>Learning Objectives</vt:lpstr>
      <vt:lpstr>The Problem </vt:lpstr>
      <vt:lpstr>The Elephant in the Room</vt:lpstr>
      <vt:lpstr>Whole Brain® Problem Solver</vt:lpstr>
      <vt:lpstr>“The Five Whys”</vt:lpstr>
      <vt:lpstr>Getting to the Real Problem</vt:lpstr>
      <vt:lpstr>Whole Brain® Problem Solver</vt:lpstr>
      <vt:lpstr>PowerPoint Presentation</vt:lpstr>
      <vt:lpstr>Learning Objectives</vt:lpstr>
      <vt:lpstr>Action Plan</vt:lpstr>
      <vt:lpstr>Section 4: The Problem Behind the Problem</vt:lpstr>
      <vt:lpstr>ThinkAbout Problem Solving</vt:lpstr>
      <vt:lpstr>A – What We’ve Covered</vt:lpstr>
      <vt:lpstr>B – How We Did It</vt:lpstr>
      <vt:lpstr>C – Who Benefits</vt:lpstr>
      <vt:lpstr>D – Why Whole Brain® Thinking</vt:lpstr>
      <vt:lpstr>PowerPoint Presentation</vt:lpstr>
      <vt:lpstr>PowerPoint Presentation</vt:lpstr>
      <vt:lpstr>PowerPoint Presentation</vt:lpstr>
      <vt:lpstr>The Business of Thinking® Series</vt:lpstr>
      <vt:lpstr>PowerPoint Presentation</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Karen Bieger</dc:creator>
  <cp:lastModifiedBy>Tom Sippola</cp:lastModifiedBy>
  <cp:revision>1</cp:revision>
  <dcterms:created xsi:type="dcterms:W3CDTF">2014-07-27T17:29:22Z</dcterms:created>
  <dcterms:modified xsi:type="dcterms:W3CDTF">2025-05-14T14:42:57Z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11E77E03-3C21-494C-85B9-B21E67FB6724</vt:lpwstr>
  </property>
  <property fmtid="{D5CDD505-2E9C-101B-9397-08002B2CF9AE}" pid="3" name="ArticulatePath">
    <vt:lpwstr>Think About Customers</vt:lpwstr>
  </property>
</Properties>
</file>