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6"/>
  </p:notesMasterIdLst>
  <p:sldIdLst>
    <p:sldId id="256" r:id="rId2"/>
    <p:sldId id="292" r:id="rId3"/>
    <p:sldId id="295" r:id="rId4"/>
    <p:sldId id="296" r:id="rId5"/>
    <p:sldId id="294" r:id="rId6"/>
    <p:sldId id="257" r:id="rId7"/>
    <p:sldId id="258" r:id="rId8"/>
    <p:sldId id="308" r:id="rId9"/>
    <p:sldId id="260" r:id="rId10"/>
    <p:sldId id="287" r:id="rId11"/>
    <p:sldId id="261" r:id="rId12"/>
    <p:sldId id="262" r:id="rId13"/>
    <p:sldId id="263" r:id="rId14"/>
    <p:sldId id="264" r:id="rId15"/>
    <p:sldId id="265" r:id="rId16"/>
    <p:sldId id="266" r:id="rId17"/>
    <p:sldId id="267" r:id="rId18"/>
    <p:sldId id="268" r:id="rId19"/>
    <p:sldId id="269" r:id="rId20"/>
    <p:sldId id="279" r:id="rId21"/>
    <p:sldId id="270" r:id="rId22"/>
    <p:sldId id="271" r:id="rId23"/>
    <p:sldId id="272" r:id="rId24"/>
    <p:sldId id="297" r:id="rId25"/>
    <p:sldId id="276" r:id="rId26"/>
    <p:sldId id="298" r:id="rId27"/>
    <p:sldId id="273" r:id="rId28"/>
    <p:sldId id="299" r:id="rId29"/>
    <p:sldId id="300" r:id="rId30"/>
    <p:sldId id="301" r:id="rId31"/>
    <p:sldId id="302" r:id="rId32"/>
    <p:sldId id="304" r:id="rId33"/>
    <p:sldId id="303" r:id="rId34"/>
    <p:sldId id="274" r:id="rId35"/>
    <p:sldId id="280" r:id="rId36"/>
    <p:sldId id="278" r:id="rId37"/>
    <p:sldId id="282" r:id="rId38"/>
    <p:sldId id="284" r:id="rId39"/>
    <p:sldId id="293" r:id="rId40"/>
    <p:sldId id="305" r:id="rId41"/>
    <p:sldId id="283" r:id="rId42"/>
    <p:sldId id="285" r:id="rId43"/>
    <p:sldId id="311" r:id="rId44"/>
    <p:sldId id="309" r:id="rId45"/>
  </p:sldIdLst>
  <p:sldSz cx="9144000" cy="5143500" type="screen16x9"/>
  <p:notesSz cx="6858000" cy="9144000"/>
  <p:embeddedFontLst>
    <p:embeddedFont>
      <p:font typeface="Century Gothic" panose="020B0502020202020204" pitchFamily="34" charset="0"/>
      <p:regular r:id="rId47"/>
      <p:bold r:id="rId48"/>
      <p:italic r:id="rId49"/>
      <p:boldItalic r:id="rId50"/>
    </p:embeddedFont>
    <p:embeddedFont>
      <p:font typeface="Proxima Nova" panose="02000506030000020004" pitchFamily="2" charset="0"/>
      <p:regular r:id="rId51"/>
      <p:bold r:id="rId52"/>
      <p:italic r:id="rId53"/>
      <p:boldItalic r:id="rId54"/>
    </p:embeddedFont>
    <p:embeddedFont>
      <p:font typeface="Proxima Nova Semibold" panose="02000506030000020004"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88" userDrawn="1">
          <p15:clr>
            <a:srgbClr val="A4A3A4"/>
          </p15:clr>
        </p15:guide>
        <p15:guide id="2" pos="912"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i/zxQHTrS85AezV5EDOESzn+LOh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yl Oldham" initials="DO" lastIdx="2" clrIdx="0">
    <p:extLst>
      <p:ext uri="{19B8F6BF-5375-455C-9EA6-DF929625EA0E}">
        <p15:presenceInfo xmlns:p15="http://schemas.microsoft.com/office/powerpoint/2012/main" userId="S::daryl.oldham@hbdi.com::0c42700e-f097-48de-961b-82e3acd5c5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3"/>
    <p:restoredTop sz="89142"/>
  </p:normalViewPr>
  <p:slideViewPr>
    <p:cSldViewPr snapToGrid="0">
      <p:cViewPr varScale="1">
        <p:scale>
          <a:sx n="110" d="100"/>
          <a:sy n="110" d="100"/>
        </p:scale>
        <p:origin x="1920" y="176"/>
      </p:cViewPr>
      <p:guideLst>
        <p:guide orient="horz" pos="2988"/>
        <p:guide pos="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You took the HBDI online assessment and were asked a lot of questions about how you like to approach things. At times you might have found the answers a little difficult to choose from and that’s ok.</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We took the results of your individual HBDI assessments and combined them to give us an HBDI Team Profile. We’ll look at those results together today.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9a754bc2d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9a754bc2d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[IF team has not done HBDI or gotten their individual results use this activity to help them guess their most/least prefer</a:t>
            </a:r>
            <a:r>
              <a:rPr lang="en-US" dirty="0"/>
              <a:t>r</a:t>
            </a:r>
            <a:r>
              <a:rPr lang="en" dirty="0"/>
              <a:t>ed]</a:t>
            </a:r>
          </a:p>
          <a:p>
            <a:pPr marL="0" lvl="0" indent="0" algn="l" rtl="0">
              <a:spcBef>
                <a:spcPts val="0"/>
              </a:spcBef>
              <a:spcAft>
                <a:spcPts val="0"/>
              </a:spcAft>
              <a:buNone/>
            </a:pPr>
            <a:r>
              <a:rPr lang="en" dirty="0"/>
              <a:t>[Group, in person activity – use the 4 Color Convince Me cards or, if remote, use this slide as a substitute)</a:t>
            </a:r>
          </a:p>
          <a:p>
            <a:pPr marL="0" lvl="0" indent="0" algn="l" rtl="0">
              <a:spcBef>
                <a:spcPts val="0"/>
              </a:spcBef>
              <a:spcAft>
                <a:spcPts val="0"/>
              </a:spcAft>
              <a:buNone/>
            </a:pPr>
            <a:r>
              <a:rPr lang="en" dirty="0"/>
              <a:t> </a:t>
            </a:r>
          </a:p>
          <a:p>
            <a:pPr marL="0" lvl="0" indent="0" algn="l" rtl="0">
              <a:spcBef>
                <a:spcPts val="0"/>
              </a:spcBef>
              <a:spcAft>
                <a:spcPts val="0"/>
              </a:spcAft>
              <a:buNone/>
            </a:pPr>
            <a:r>
              <a:rPr lang="en" dirty="0"/>
              <a:t>Look at the words in each of the color and lettered boxes. Which words best describe how you approach things when your relaxed and in the flow either in your personal life or at work? When you are most “you” and in your happy place? You may select as many of the quadrants as you like or just one.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Type into the chat [Or pull cards apart and hold up] your preferences. Any </a:t>
            </a:r>
            <a:r>
              <a:rPr lang="en-US" dirty="0"/>
              <a:t>answer</a:t>
            </a:r>
            <a:r>
              <a:rPr lang="en" dirty="0"/>
              <a:t> is ok as long as you select AT LEAST ONE because everyone has at least one primary preference. Most people have more than one.</a:t>
            </a:r>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Let’s take 2 minutes to do that now. </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Note the variety of responses and varied number of preferences we have in this group. </a:t>
            </a:r>
          </a:p>
          <a:p>
            <a:pPr marL="0" lvl="0" indent="0" algn="l" rtl="0">
              <a:spcBef>
                <a:spcPts val="0"/>
              </a:spcBef>
              <a:spcAft>
                <a:spcPts val="0"/>
              </a:spcAft>
              <a:buNone/>
            </a:pPr>
            <a:r>
              <a:rPr lang="en" dirty="0"/>
              <a:t>[Discuss database </a:t>
            </a:r>
            <a:r>
              <a:rPr lang="en-US" dirty="0"/>
              <a:t>distribution </a:t>
            </a:r>
            <a:r>
              <a:rPr lang="en" dirty="0"/>
              <a:t>– most having 2 or more primary, 5% having only 1, etc.]</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[REMOVE THIS SLIDE if individuals have already been debriefed.]</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[VIEW INDIVIDUAL RESULTS IN DIGITAL for those who have not seen results previously]</a:t>
            </a:r>
          </a:p>
          <a:p>
            <a:pPr marL="0" lvl="0" indent="0" algn="l" rtl="0">
              <a:spcBef>
                <a:spcPts val="0"/>
              </a:spcBef>
              <a:spcAft>
                <a:spcPts val="0"/>
              </a:spcAft>
              <a:buClr>
                <a:schemeClr val="dk1"/>
              </a:buClr>
              <a:buSzPts val="1100"/>
              <a:buFont typeface="Arial"/>
              <a:buNone/>
            </a:pPr>
            <a:r>
              <a:rPr lang="en-US" dirty="0"/>
              <a:t>At this time I invite you to go to this URL to activate access your results on the Herrmann Platform.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39667f15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539667f157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[USE AS REVIEW or INTRODUCTION]</a:t>
            </a:r>
          </a:p>
          <a:p>
            <a:pPr marL="0" lvl="0" indent="0" algn="l" rtl="0">
              <a:lnSpc>
                <a:spcPct val="100000"/>
              </a:lnSpc>
              <a:spcBef>
                <a:spcPts val="0"/>
              </a:spcBef>
              <a:spcAft>
                <a:spcPts val="0"/>
              </a:spcAft>
              <a:buSzPts val="1100"/>
              <a:buNone/>
            </a:pPr>
            <a:r>
              <a:rPr lang="en" dirty="0"/>
              <a:t>This is a sample HBDI profile. Its the result of the HBDI assessment that you took. Let’s walk through the results of this sample.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The solid line (kite shape) represents this person’s natural thinking preferences by degree of preference in each of the 4 quadrants. We have a coding system - or preference code - that we use to help us describe the degrees of preference: 3, 2, 1, and 1+.</a:t>
            </a:r>
            <a:br>
              <a:rPr lang="en" dirty="0"/>
            </a:br>
            <a:br>
              <a:rPr lang="en" dirty="0"/>
            </a:br>
            <a:r>
              <a:rPr lang="en" dirty="0"/>
              <a:t>3 is a score that lands in the inner most circle. This is a low preference and may even be an avoidance for some. Not everyone  has a 3 in their HBDI profile.</a:t>
            </a:r>
            <a:br>
              <a:rPr lang="en" dirty="0"/>
            </a:br>
            <a:br>
              <a:rPr lang="en" dirty="0"/>
            </a:br>
            <a:r>
              <a:rPr lang="en" dirty="0"/>
              <a:t>2 is score in the next concentric circle or ring out from the center. We call this intermediate or secondary.</a:t>
            </a:r>
            <a:br>
              <a:rPr lang="en" dirty="0"/>
            </a:br>
            <a:br>
              <a:rPr lang="en" dirty="0"/>
            </a:br>
            <a:r>
              <a:rPr lang="en" dirty="0"/>
              <a:t>A score landing in the next ring out is a 1 or strong preference. T</a:t>
            </a:r>
            <a:r>
              <a:rPr lang="en-US" dirty="0"/>
              <a:t>h</a:t>
            </a:r>
            <a:r>
              <a:rPr lang="en" dirty="0"/>
              <a:t>is is a primary preference. Everyone has a least one primary preference. In our research database of over  2 million thinkers most people have 2 or 3 primary preferences.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A score in the outermost circle is a 1+. That’s a very strong preference, probably so strong that people could identify that as your preference with no problem. </a:t>
            </a:r>
            <a:endParaRPr dirty="0"/>
          </a:p>
          <a:p>
            <a:pPr marL="0" lvl="0" indent="0" algn="l" rtl="0">
              <a:lnSpc>
                <a:spcPct val="100000"/>
              </a:lnSpc>
              <a:spcBef>
                <a:spcPts val="0"/>
              </a:spcBef>
              <a:spcAft>
                <a:spcPts val="0"/>
              </a:spcAft>
              <a:buSzPts val="1100"/>
              <a:buNone/>
            </a:pPr>
            <a:endParaRPr dirty="0"/>
          </a:p>
          <a:p>
            <a:pPr marL="0" lvl="0" indent="0" algn="l" rtl="0">
              <a:spcBef>
                <a:spcPts val="0"/>
              </a:spcBef>
              <a:spcAft>
                <a:spcPts val="0"/>
              </a:spcAft>
              <a:buSzPts val="1100"/>
              <a:buNone/>
            </a:pPr>
            <a:r>
              <a:rPr lang="en" dirty="0">
                <a:solidFill>
                  <a:schemeClr val="dk1"/>
                </a:solidFill>
              </a:rPr>
              <a:t>[FACILITATION TIP: ask the manager or team lead for permission to use their profile on this screen and tell the team they will be guessing who’s </a:t>
            </a:r>
            <a:r>
              <a:rPr lang="en-US" dirty="0">
                <a:solidFill>
                  <a:schemeClr val="dk1"/>
                </a:solidFill>
              </a:rPr>
              <a:t>profile</a:t>
            </a:r>
            <a:r>
              <a:rPr lang="en" dirty="0">
                <a:solidFill>
                  <a:schemeClr val="dk1"/>
                </a:solidFill>
              </a:rPr>
              <a:t> this is]</a:t>
            </a:r>
          </a:p>
          <a:p>
            <a:pPr marL="0" lvl="0" indent="0" algn="l" rtl="0">
              <a:spcBef>
                <a:spcPts val="0"/>
              </a:spcBef>
              <a:spcAft>
                <a:spcPts val="0"/>
              </a:spcAft>
              <a:buSzPts val="1100"/>
              <a:buNone/>
            </a:pPr>
            <a:endParaRPr lang="en" dirty="0">
              <a:solidFill>
                <a:schemeClr val="dk1"/>
              </a:solidFill>
            </a:endParaRPr>
          </a:p>
          <a:p>
            <a:pPr marL="0" lvl="0" indent="0" algn="l" rtl="0">
              <a:spcBef>
                <a:spcPts val="0"/>
              </a:spcBef>
              <a:spcAft>
                <a:spcPts val="0"/>
              </a:spcAft>
              <a:buSzPts val="1100"/>
              <a:buNone/>
            </a:pPr>
            <a:r>
              <a:rPr lang="en" dirty="0">
                <a:solidFill>
                  <a:schemeClr val="dk1"/>
                </a:solidFill>
              </a:rPr>
              <a:t>This sample profile is [ASK PARTICIPANTS TO PROVIDE THE ANSWER] …yes, a 1122. So, strong preference in A/blue and B/green. This person prefers logical, fact based (A) and ,more structured, detailed (B)approaches to thinking. </a:t>
            </a:r>
          </a:p>
          <a:p>
            <a:pPr marL="0" lvl="0" indent="0" algn="l" rtl="0">
              <a:spcBef>
                <a:spcPts val="0"/>
              </a:spcBef>
              <a:spcAft>
                <a:spcPts val="0"/>
              </a:spcAft>
              <a:buSzPts val="1100"/>
              <a:buNone/>
            </a:pPr>
            <a:endParaRPr lang="en" dirty="0">
              <a:solidFill>
                <a:schemeClr val="dk1"/>
              </a:solidFill>
            </a:endParaRPr>
          </a:p>
          <a:p>
            <a:pPr marL="0" lvl="0" indent="0" algn="l" rtl="0">
              <a:spcBef>
                <a:spcPts val="0"/>
              </a:spcBef>
              <a:spcAft>
                <a:spcPts val="0"/>
              </a:spcAft>
              <a:buSzPts val="1100"/>
              <a:buNone/>
            </a:pPr>
            <a:r>
              <a:rPr lang="en" dirty="0">
                <a:solidFill>
                  <a:schemeClr val="dk1"/>
                </a:solidFill>
              </a:rPr>
              <a:t>The dotted line on the profile is this person’s profile under pressure. What is happening with this person’s under pressure profile? [PARTICIPANT RESPONSE].</a:t>
            </a:r>
          </a:p>
          <a:p>
            <a:pPr marL="0" lvl="0" indent="0" algn="l" rtl="0">
              <a:spcBef>
                <a:spcPts val="0"/>
              </a:spcBef>
              <a:spcAft>
                <a:spcPts val="0"/>
              </a:spcAft>
              <a:buSzPts val="1100"/>
              <a:buNone/>
            </a:pPr>
            <a:endParaRPr lang="en" dirty="0">
              <a:solidFill>
                <a:schemeClr val="dk1"/>
              </a:solidFill>
            </a:endParaRPr>
          </a:p>
          <a:p>
            <a:pPr marL="0" lvl="0" indent="0" algn="l" rtl="0">
              <a:spcBef>
                <a:spcPts val="0"/>
              </a:spcBef>
              <a:spcAft>
                <a:spcPts val="0"/>
              </a:spcAft>
              <a:buSzPts val="1100"/>
              <a:buNone/>
            </a:pPr>
            <a:r>
              <a:rPr lang="en" dirty="0">
                <a:solidFill>
                  <a:schemeClr val="dk1"/>
                </a:solidFill>
              </a:rPr>
              <a:t>In the Herrmann database we find no correlation with profile scores and shifts under pressure.  Some shift a little under pressure and some shift only slightly. Some shift more into their prefer</a:t>
            </a:r>
            <a:r>
              <a:rPr lang="en-US" dirty="0">
                <a:solidFill>
                  <a:schemeClr val="dk1"/>
                </a:solidFill>
              </a:rPr>
              <a:t>r</a:t>
            </a:r>
            <a:r>
              <a:rPr lang="en" dirty="0">
                <a:solidFill>
                  <a:schemeClr val="dk1"/>
                </a:solidFill>
              </a:rPr>
              <a:t>ed quadrants and some shift out of their primary preference. Your under pressure profile is j</a:t>
            </a:r>
            <a:r>
              <a:rPr lang="en-US" dirty="0">
                <a:solidFill>
                  <a:schemeClr val="dk1"/>
                </a:solidFill>
              </a:rPr>
              <a:t>us</a:t>
            </a:r>
            <a:r>
              <a:rPr lang="en" dirty="0">
                <a:solidFill>
                  <a:schemeClr val="dk1"/>
                </a:solidFill>
              </a:rPr>
              <a:t>t as unique as your normal HBDI profile.</a:t>
            </a:r>
            <a:br>
              <a:rPr lang="en" dirty="0">
                <a:solidFill>
                  <a:schemeClr val="dk1"/>
                </a:solidFill>
              </a:rPr>
            </a:b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393b1c78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393b1c78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[REVIEW points and note that these are important points to remember as you move to reviewing team results]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[REVIEW points and note that these are important points as you shift to reviewing team results]</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39667f15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539667f157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Questions so far?</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9a754bc2d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9a754bc2d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[ANIMATED click to add the next question to the screen as each question’s answer is revealed and discussed.]</a:t>
            </a:r>
          </a:p>
          <a:p>
            <a:pPr marL="0" lvl="0" indent="0" algn="l" rtl="0">
              <a:spcBef>
                <a:spcPts val="0"/>
              </a:spcBef>
              <a:spcAft>
                <a:spcPts val="0"/>
              </a:spcAft>
              <a:buNone/>
            </a:pPr>
            <a:r>
              <a:rPr lang="en" dirty="0"/>
              <a:t>I’m going to ask a series of questions. Chime in with your answer to win bragging rights. [LET then know how to respond – raise hand, shout out, type in chat </a:t>
            </a:r>
            <a:r>
              <a:rPr lang="en" dirty="0" err="1"/>
              <a:t>etc</a:t>
            </a:r>
            <a:r>
              <a:rPr lang="en" dirty="0"/>
              <a:t>]</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A profile code of 1, 1, 1, 1 is not possible? Please answer with </a:t>
            </a:r>
            <a:r>
              <a:rPr lang="en"/>
              <a:t>“True” or “False</a:t>
            </a:r>
            <a:r>
              <a:rPr lang="en" dirty="0"/>
              <a:t>” [ANSWER: False 1 1 1 1 IS POSSIBLE, ALTHOUGH RARE] </a:t>
            </a:r>
          </a:p>
          <a:p>
            <a:pPr marL="0" lvl="0" indent="0" algn="l" rtl="0">
              <a:spcBef>
                <a:spcPts val="0"/>
              </a:spcBef>
              <a:spcAft>
                <a:spcPts val="0"/>
              </a:spcAft>
              <a:buNone/>
            </a:pPr>
            <a:endParaRPr dirty="0"/>
          </a:p>
          <a:p>
            <a:pPr marL="0" lvl="0" indent="0" algn="l" rtl="0">
              <a:spcBef>
                <a:spcPts val="0"/>
              </a:spcBef>
              <a:spcAft>
                <a:spcPts val="0"/>
              </a:spcAft>
              <a:buNone/>
            </a:pPr>
            <a:r>
              <a:rPr lang="en" dirty="0"/>
              <a:t>A profile can change over time? Please answer with ”Yes” or “No” [ANSWER: YES, EVENTS SUCH AS DIVORCE. MARRIAGE, CHILDREN. LOSS OF A LOVED ONE, MOVING TO ANOTHER COUNTRY CAN BE SO IMPACTFUL THAT YOUR PROFILE SHIFTS.]</a:t>
            </a:r>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four thinking preferences are the same things as skills and competence? </a:t>
            </a:r>
            <a:r>
              <a:rPr lang="en" dirty="0"/>
              <a:t> Please answer with ”Yes” or “No” [ANSWER: NO, WHILE THERE IS SOME CORRELATION BETWEEN PREFERNES AND DEVELOPTING SKILS – BECAUSE IF WE LIKE TO DO SOMETHING WE’LL DO IT MORE AND MAY DEVELOP COMPETENCY – PREFERENCE DOES NOT CAUSE COMPETENCY.]</a:t>
            </a: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393b1c78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5393b1c786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Now let’s think about this team and team dynamics related to your thinking styles when you’re working together.</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Each time you add a Thinker to the team, there is the potential for more friction and frustration. Or more value because of increased </a:t>
            </a:r>
            <a:r>
              <a:rPr lang="en-US" dirty="0">
                <a:solidFill>
                  <a:schemeClr val="dk1"/>
                </a:solidFill>
              </a:rPr>
              <a:t>cognitive</a:t>
            </a:r>
            <a:r>
              <a:rPr lang="en" dirty="0">
                <a:solidFill>
                  <a:schemeClr val="dk1"/>
                </a:solidFill>
              </a:rPr>
              <a:t> diversity. How well you understand other’s thinking, and get them to understand your thinking makes all the difference in how you work together. That’s why it is so powerful for you to have a common language for your thinking preferences. You can convert frustrations into opportunities for better collaboration, better products and services for your customers.</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393b1c7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5393b1c7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[ASK THE TEAM to reflect on what’s most important. The next slide aligns each point with a quadrant in the model]</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Pick the two most important items from this list and type into chat your 1 or 2 letter choices. I’ll give you a few minutes to do that now. </a:t>
            </a:r>
          </a:p>
          <a:p>
            <a:pPr marL="0" lvl="0" indent="0" algn="l" rtl="0">
              <a:spcBef>
                <a:spcPts val="0"/>
              </a:spcBef>
              <a:spcAft>
                <a:spcPts val="0"/>
              </a:spcAft>
              <a:buNone/>
            </a:pPr>
            <a:r>
              <a:rPr lang="en" dirty="0"/>
              <a:t>[TELL them how to respond: in chat, shout out, type in chat, </a:t>
            </a:r>
            <a:r>
              <a:rPr lang="en" dirty="0" err="1"/>
              <a:t>etc</a:t>
            </a:r>
            <a:r>
              <a:rPr lang="en" dirty="0"/>
              <a:t>]</a:t>
            </a:r>
          </a:p>
          <a:p>
            <a:pPr marL="0" lvl="0" indent="0" algn="l" rtl="0">
              <a:spcBef>
                <a:spcPts val="0"/>
              </a:spcBef>
              <a:spcAft>
                <a:spcPts val="0"/>
              </a:spcAft>
              <a:buNone/>
            </a:pPr>
            <a:endParaRPr dirty="0"/>
          </a:p>
          <a:p>
            <a:pPr marL="0" lvl="0" indent="0" algn="l" rtl="0">
              <a:spcBef>
                <a:spcPts val="0"/>
              </a:spcBef>
              <a:spcAft>
                <a:spcPts val="0"/>
              </a:spcAft>
              <a:buNone/>
            </a:pPr>
            <a:r>
              <a:rPr lang="en" dirty="0"/>
              <a:t>Now let’s look at these choice from another perspective...a Whole Brain perspective. [ADVANCE SLIDE]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9a754bc2d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9a754bc2d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Did you pick the options that match your thinking preferences?. </a:t>
            </a:r>
            <a:br>
              <a:rPr lang="en" dirty="0"/>
            </a:br>
            <a:br>
              <a:rPr lang="en" dirty="0"/>
            </a:br>
            <a:r>
              <a:rPr lang="en" dirty="0"/>
              <a:t>If so, that’s really common. We tend to judge how our team “should” operate from the lens of our own thinking preference. We tend to judge everything through the lens of our thinking preferences. How effective do you think that is? Maybe leads to some frustrations, right?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39667f1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539667f15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HIDE THIS SLIDE</a:t>
            </a:r>
            <a:endParaRPr dirty="0"/>
          </a:p>
        </p:txBody>
      </p:sp>
    </p:spTree>
    <p:extLst>
      <p:ext uri="{BB962C8B-B14F-4D97-AF65-F5344CB8AC3E}">
        <p14:creationId xmlns:p14="http://schemas.microsoft.com/office/powerpoint/2010/main" val="1347831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9a754bc2d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9a754bc2d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we look around the Whole Brain Model in this Walk Around for High Performing Teams, we see a list of characteristics by </a:t>
            </a:r>
            <a:r>
              <a:rPr lang="en-US" dirty="0"/>
              <a:t>quadrant</a:t>
            </a:r>
            <a:r>
              <a:rPr lang="en" dirty="0"/>
              <a:t> that </a:t>
            </a:r>
            <a:r>
              <a:rPr lang="en-US" dirty="0"/>
              <a:t>represents</a:t>
            </a:r>
            <a:r>
              <a:rPr lang="en" dirty="0"/>
              <a:t> essential cognitive diversity. All teams need to be able to function in these areas - even if it’s not their natural tendency to do so. That’s why thinking agility is so important. We can stretch into thinking styles that aren’t our primary preference.</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9a754bc2d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9a754bc2d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take a look at your Team Profile results now.</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a754bc2dd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9a754bc2d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built from the </a:t>
            </a:r>
            <a:r>
              <a:rPr lang="en-US" i="1" dirty="0"/>
              <a:t>average</a:t>
            </a:r>
            <a:r>
              <a:rPr lang="en-US" dirty="0"/>
              <a:t> of all your scores in each of the quadrants. [Use animation of preference code levels to discuss level of preference or delete].</a:t>
            </a:r>
            <a:br>
              <a:rPr lang="en-US" dirty="0"/>
            </a:br>
            <a:br>
              <a:rPr lang="en-US" dirty="0"/>
            </a:br>
            <a:r>
              <a:rPr lang="en-US" dirty="0"/>
              <a:t>[PROMPTS]</a:t>
            </a:r>
          </a:p>
          <a:p>
            <a:pPr marL="171450" lvl="0" indent="-171450" algn="l" rtl="0">
              <a:spcBef>
                <a:spcPts val="0"/>
              </a:spcBef>
              <a:spcAft>
                <a:spcPts val="0"/>
              </a:spcAft>
            </a:pPr>
            <a:r>
              <a:rPr lang="en-US" dirty="0"/>
              <a:t> What do you see? </a:t>
            </a:r>
          </a:p>
          <a:p>
            <a:pPr marL="171450" lvl="0" indent="-171450" algn="l" rtl="0">
              <a:spcBef>
                <a:spcPts val="0"/>
              </a:spcBef>
              <a:spcAft>
                <a:spcPts val="0"/>
              </a:spcAft>
            </a:pPr>
            <a:r>
              <a:rPr lang="en-US" dirty="0"/>
              <a:t>How does the team shift under pressure?</a:t>
            </a:r>
          </a:p>
          <a:p>
            <a:pPr marL="171450" lvl="0" indent="-171450" algn="l" rtl="0">
              <a:spcBef>
                <a:spcPts val="0"/>
              </a:spcBef>
              <a:spcAft>
                <a:spcPts val="0"/>
              </a:spcAft>
            </a:pPr>
            <a:r>
              <a:rPr lang="en-US" dirty="0"/>
              <a:t>How might this impact how the team works together? </a:t>
            </a:r>
          </a:p>
          <a:p>
            <a:pPr marL="171450" lvl="0" indent="-171450" algn="l" rtl="0">
              <a:spcBef>
                <a:spcPts val="0"/>
              </a:spcBef>
              <a:spcAft>
                <a:spcPts val="0"/>
              </a:spcAft>
            </a:pPr>
            <a:r>
              <a:rPr lang="en-US" dirty="0"/>
              <a:t>What might you miss?</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9a754bc2d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9a754bc2d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is a more detailed view, with each of your profiles </a:t>
            </a:r>
            <a:r>
              <a:rPr lang="en-US" dirty="0"/>
              <a:t>overlaid</a:t>
            </a:r>
            <a:r>
              <a:rPr lang="en" dirty="0"/>
              <a:t>.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[PROMPS]</a:t>
            </a:r>
          </a:p>
          <a:p>
            <a:pPr marL="171450" lvl="0" indent="-171450" algn="l" rtl="0">
              <a:spcBef>
                <a:spcPts val="0"/>
              </a:spcBef>
              <a:spcAft>
                <a:spcPts val="0"/>
              </a:spcAft>
            </a:pPr>
            <a:r>
              <a:rPr lang="en" dirty="0"/>
              <a:t>What can we see now that we didn’t see in the average view? </a:t>
            </a:r>
          </a:p>
          <a:p>
            <a:pPr marL="171450" lvl="0" indent="-171450" algn="l" rtl="0">
              <a:spcBef>
                <a:spcPts val="0"/>
              </a:spcBef>
              <a:spcAft>
                <a:spcPts val="0"/>
              </a:spcAft>
            </a:pPr>
            <a:r>
              <a:rPr lang="en" dirty="0"/>
              <a:t>What’s going on on the right side of the model versus the left/upper versus lower? And what might the implications of that tilt be?</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9a754bc2d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9a754bc2d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the Group Rank order of Preferences for the team, in descending order from most preferred to least preferred. This often reflects the direction of the team’s thinking in non-stress situations.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Often when teams gather for a meeting or start to work a problem they begin where they are most comfortable and run out of time before they get to areas where they are less comfortable.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[PROMPTS]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Have you seen this preference demonstrated by the team?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422056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9a754bc2dd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9a754bc2dd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[ANIMATION – THE UNDER PRESSURE FLOW IS REVEALED ON CLICK]</a:t>
            </a:r>
          </a:p>
          <a:p>
            <a:pPr marL="0" lvl="0" indent="0" algn="l" rtl="0">
              <a:spcBef>
                <a:spcPts val="0"/>
              </a:spcBef>
              <a:spcAft>
                <a:spcPts val="0"/>
              </a:spcAft>
              <a:buNone/>
            </a:pPr>
            <a:r>
              <a:rPr lang="en" dirty="0"/>
              <a:t>The Team Process Flow shows us how the team is likely to think through a problem or challenge. First we have the natural state flow. It starts with the [explain the team’s flow] </a:t>
            </a:r>
            <a:br>
              <a:rPr lang="en" dirty="0"/>
            </a:br>
            <a:r>
              <a:rPr lang="en" dirty="0"/>
              <a:t>What might be the danger of taking this approach every time? (last in the flow may get skipped due to time constraints or avoidance)</a:t>
            </a:r>
            <a:br>
              <a:rPr lang="en" dirty="0"/>
            </a:br>
            <a:br>
              <a:rPr lang="en" dirty="0"/>
            </a:br>
            <a:r>
              <a:rPr lang="en" dirty="0"/>
              <a:t>[CLICK TO REVEAL UNDER PRESSURE FLOW]</a:t>
            </a:r>
          </a:p>
          <a:p>
            <a:pPr marL="0" lvl="0" indent="0" algn="l" rtl="0">
              <a:spcBef>
                <a:spcPts val="0"/>
              </a:spcBef>
              <a:spcAft>
                <a:spcPts val="0"/>
              </a:spcAft>
              <a:buNone/>
            </a:pPr>
            <a:r>
              <a:rPr lang="en" dirty="0"/>
              <a:t>This is the same process flow only under pressure. It may be that the team follows this flow most of the time. What might be a danger of this process flow?</a:t>
            </a:r>
            <a:br>
              <a:rPr lang="en" dirty="0"/>
            </a:br>
            <a:br>
              <a:rPr lang="en" dirty="0"/>
            </a:br>
            <a:r>
              <a:rPr lang="en" dirty="0"/>
              <a:t>[PROMPTS]</a:t>
            </a:r>
          </a:p>
          <a:p>
            <a:pPr marL="171450" lvl="0" indent="-171450" algn="l" rtl="0">
              <a:spcBef>
                <a:spcPts val="0"/>
              </a:spcBef>
              <a:spcAft>
                <a:spcPts val="0"/>
              </a:spcAft>
            </a:pPr>
            <a:r>
              <a:rPr lang="en" dirty="0"/>
              <a:t>How might you approach not falling into the same process flow?</a:t>
            </a:r>
          </a:p>
          <a:p>
            <a:pPr marL="171450" lvl="0" indent="-171450" algn="l" rtl="0">
              <a:spcBef>
                <a:spcPts val="0"/>
              </a:spcBef>
              <a:spcAft>
                <a:spcPts val="0"/>
              </a:spcAft>
            </a:pPr>
            <a:endParaRPr lang="en" dirty="0"/>
          </a:p>
          <a:p>
            <a:pPr marL="0" lvl="0" indent="0" algn="l" rtl="0">
              <a:spcBef>
                <a:spcPts val="0"/>
              </a:spcBef>
              <a:spcAft>
                <a:spcPts val="0"/>
              </a:spcAft>
              <a:buNone/>
            </a:pPr>
            <a:r>
              <a:rPr lang="en" dirty="0"/>
              <a:t>[Review options such as “include all voices, deliberately start in the least preferred so it isn’t missed]</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393b1c78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393b1c78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is a comprehensive, anonymous list of profile information for this group, including A, B, C, and D quadrant scores on the top left. You’ll se that each person’s highest profile score is highlighted in that quadrant.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The Introversion/Extroversion scale (from 1-9) is in the middle, top. and Under Pressure scores are top right.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Below is additional statics including group average, min and max scores by quadrant. </a:t>
            </a:r>
          </a:p>
          <a:p>
            <a:pPr marL="0" lvl="0" indent="0" algn="l" rtl="0">
              <a:spcBef>
                <a:spcPts val="0"/>
              </a:spcBef>
              <a:spcAft>
                <a:spcPts val="0"/>
              </a:spcAft>
              <a:buNone/>
            </a:pPr>
            <a:endParaRPr lang="en-US" dirty="0"/>
          </a:p>
          <a:p>
            <a:pPr marL="0" lvl="0" indent="0" algn="l" rtl="0">
              <a:spcBef>
                <a:spcPts val="0"/>
              </a:spcBef>
              <a:spcAft>
                <a:spcPts val="0"/>
              </a:spcAft>
              <a:buNone/>
            </a:pPr>
            <a:r>
              <a:rPr lang="en" dirty="0"/>
              <a:t>[PROMPTS]</a:t>
            </a:r>
          </a:p>
          <a:p>
            <a:pPr marL="171450" lvl="0" indent="-171450" algn="l" rtl="0">
              <a:spcBef>
                <a:spcPts val="0"/>
              </a:spcBef>
              <a:spcAft>
                <a:spcPts val="0"/>
              </a:spcAft>
            </a:pPr>
            <a:r>
              <a:rPr lang="en-US" dirty="0"/>
              <a:t>What do you see about the range of scores in each quadrant and across quadrants? </a:t>
            </a:r>
          </a:p>
          <a:p>
            <a:pPr marL="171450" lvl="0" indent="-171450" algn="l" rtl="0">
              <a:spcBef>
                <a:spcPts val="0"/>
              </a:spcBef>
              <a:spcAft>
                <a:spcPts val="0"/>
              </a:spcAft>
            </a:pPr>
            <a:r>
              <a:rPr lang="en-US" dirty="0"/>
              <a:t>Are there scores above 133? Below 33?</a:t>
            </a:r>
            <a:endParaRPr dirty="0"/>
          </a:p>
        </p:txBody>
      </p:sp>
    </p:spTree>
    <p:extLst>
      <p:ext uri="{BB962C8B-B14F-4D97-AF65-F5344CB8AC3E}">
        <p14:creationId xmlns:p14="http://schemas.microsoft.com/office/powerpoint/2010/main" val="285152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393b1c78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393b1c78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[ANIMATED left/normal profile appears on the slide. Right/under pressure appears on CLICK.]</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 preference map takes each profile and maps it to a specific point on the model. Each of you are represented here by a number - to keep it anonymous- and the light to dark color indicates degree of extroversion, with highest extroversion </a:t>
            </a:r>
            <a:r>
              <a:rPr lang="en" i="1" dirty="0"/>
              <a:t>in light gray </a:t>
            </a:r>
            <a:r>
              <a:rPr lang="en" dirty="0"/>
              <a:t>and highest introversion </a:t>
            </a:r>
            <a:r>
              <a:rPr lang="en" i="1" dirty="0"/>
              <a:t>in dark gray</a:t>
            </a:r>
            <a:r>
              <a:rPr lang="en" dirty="0"/>
              <a:t>.</a:t>
            </a:r>
            <a:br>
              <a:rPr lang="en" dirty="0"/>
            </a:br>
            <a:br>
              <a:rPr lang="en" dirty="0"/>
            </a:br>
            <a:r>
              <a:rPr lang="en" dirty="0"/>
              <a:t>This is the team in normal conditions. The white X represents the overall average location of the group. What do we see? Where is the X?</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[CLICK]</a:t>
            </a:r>
          </a:p>
          <a:p>
            <a:pPr marL="0" lvl="0" indent="0" algn="l" rtl="0">
              <a:spcBef>
                <a:spcPts val="0"/>
              </a:spcBef>
              <a:spcAft>
                <a:spcPts val="0"/>
              </a:spcAft>
              <a:buNone/>
            </a:pPr>
            <a:r>
              <a:rPr lang="en" dirty="0"/>
              <a:t>[PROMPTS]</a:t>
            </a:r>
          </a:p>
          <a:p>
            <a:pPr marL="171450" lvl="0" indent="-171450" algn="l" rtl="0">
              <a:spcBef>
                <a:spcPts val="0"/>
              </a:spcBef>
              <a:spcAft>
                <a:spcPts val="0"/>
              </a:spcAft>
            </a:pPr>
            <a:r>
              <a:rPr lang="en" dirty="0"/>
              <a:t>This is the team under pressure. </a:t>
            </a:r>
          </a:p>
          <a:p>
            <a:pPr marL="171450" lvl="0" indent="-171450" algn="l" rtl="0">
              <a:spcBef>
                <a:spcPts val="0"/>
              </a:spcBef>
              <a:spcAft>
                <a:spcPts val="0"/>
              </a:spcAft>
            </a:pPr>
            <a:r>
              <a:rPr lang="en" dirty="0"/>
              <a:t>What happens? </a:t>
            </a:r>
          </a:p>
          <a:p>
            <a:pPr marL="171450" lvl="0" indent="-171450" algn="l" rtl="0">
              <a:spcBef>
                <a:spcPts val="0"/>
              </a:spcBef>
              <a:spcAft>
                <a:spcPts val="0"/>
              </a:spcAft>
            </a:pPr>
            <a:r>
              <a:rPr lang="en" dirty="0"/>
              <a:t>Where is t</a:t>
            </a:r>
            <a:r>
              <a:rPr lang="en-US" dirty="0"/>
              <a:t>he</a:t>
            </a:r>
            <a:r>
              <a:rPr lang="en" dirty="0"/>
              <a:t> white X now? </a:t>
            </a:r>
          </a:p>
          <a:p>
            <a:pPr marL="171450" lvl="0" indent="-171450" algn="l" rtl="0">
              <a:spcBef>
                <a:spcPts val="0"/>
              </a:spcBef>
              <a:spcAft>
                <a:spcPts val="0"/>
              </a:spcAft>
            </a:pPr>
            <a:r>
              <a:rPr lang="en" dirty="0"/>
              <a:t>Can you think of times when you’ve seen this shift?</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393b1c78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393b1c78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This data view shows us the results of the part of the HBDI in which you were asked to rank Work Elements from 1 to 5, with 5 being work you do best and 1 being work you feel you do least well. This report presents the data from each of you displayed individually, but groups your answers by topic (the position of the bar for each person is consistent in all of the graphs).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Note that a score of 3 can be misleading because sometimes people rate an element a 3 because they have run out of 4s and 5s. So, some 3s actually represent areas of strength.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[PROMPTS]</a:t>
            </a:r>
          </a:p>
          <a:p>
            <a:r>
              <a:rPr lang="en-US" sz="1100" b="0" i="0" u="none" strike="noStrike" cap="none" dirty="0">
                <a:solidFill>
                  <a:srgbClr val="000000"/>
                </a:solidFill>
                <a:effectLst/>
                <a:latin typeface="Arial"/>
                <a:ea typeface="Arial"/>
                <a:cs typeface="Arial"/>
                <a:sym typeface="Arial"/>
              </a:rPr>
              <a:t>Is there at least one 5 on each Work Element? </a:t>
            </a:r>
          </a:p>
          <a:p>
            <a:r>
              <a:rPr lang="en-US" sz="1100" b="0" i="0" u="none" strike="noStrike" cap="none" dirty="0">
                <a:solidFill>
                  <a:srgbClr val="000000"/>
                </a:solidFill>
                <a:effectLst/>
                <a:latin typeface="Arial"/>
                <a:ea typeface="Arial"/>
                <a:cs typeface="Arial"/>
                <a:sym typeface="Arial"/>
              </a:rPr>
              <a:t>Are there Work Elements that have mostly 1s? What are the implications? </a:t>
            </a:r>
          </a:p>
          <a:p>
            <a:r>
              <a:rPr lang="en-US" sz="1100" b="0" i="0" u="none" strike="noStrike" cap="none" dirty="0">
                <a:solidFill>
                  <a:srgbClr val="000000"/>
                </a:solidFill>
                <a:effectLst/>
                <a:latin typeface="Arial"/>
                <a:ea typeface="Arial"/>
                <a:cs typeface="Arial"/>
                <a:sym typeface="Arial"/>
              </a:rPr>
              <a:t>Are there any Work Elements where the group is divided between extreme preference and a lack of preference? </a:t>
            </a:r>
          </a:p>
          <a:p>
            <a:r>
              <a:rPr lang="en-US" sz="1100" b="0" i="0" u="none" strike="noStrike" cap="none" dirty="0">
                <a:solidFill>
                  <a:srgbClr val="000000"/>
                </a:solidFill>
                <a:effectLst/>
                <a:latin typeface="Arial"/>
                <a:ea typeface="Arial"/>
                <a:cs typeface="Arial"/>
                <a:sym typeface="Arial"/>
              </a:rPr>
              <a:t>What are the implications?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58483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393b1c78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393b1c78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If we average and rank order the ratings of each Work Element by the team, we can recognize the strengths of the team’s preference rather easily. </a:t>
            </a:r>
          </a:p>
          <a:p>
            <a:pPr marL="158750" indent="0">
              <a:buNone/>
            </a:pPr>
            <a:r>
              <a:rPr lang="en-US" sz="1100" b="0" i="0" u="none" strike="noStrike" cap="none" dirty="0">
                <a:solidFill>
                  <a:srgbClr val="000000"/>
                </a:solidFill>
                <a:effectLst/>
                <a:latin typeface="Arial"/>
                <a:ea typeface="Arial"/>
                <a:cs typeface="Arial"/>
                <a:sym typeface="Arial"/>
              </a:rPr>
              <a:t>You can also easily recognize areas of lesser preference as they appear lower on this bar chart.</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Work Elements are focused on how people see themselves at work.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[PROMPTS]</a:t>
            </a:r>
          </a:p>
          <a:p>
            <a:r>
              <a:rPr lang="en-US" sz="1100" b="0" i="0" u="none" strike="noStrike" cap="none" dirty="0">
                <a:solidFill>
                  <a:srgbClr val="000000"/>
                </a:solidFill>
                <a:effectLst/>
                <a:latin typeface="Arial"/>
                <a:ea typeface="Arial"/>
                <a:cs typeface="Arial"/>
                <a:sym typeface="Arial"/>
              </a:rPr>
              <a:t>Which Work Elements are rated the strongest? </a:t>
            </a:r>
          </a:p>
          <a:p>
            <a:r>
              <a:rPr lang="en-US" sz="1100" b="0" i="0" u="none" strike="noStrike" cap="none" dirty="0">
                <a:solidFill>
                  <a:srgbClr val="000000"/>
                </a:solidFill>
                <a:effectLst/>
                <a:latin typeface="Arial"/>
                <a:ea typeface="Arial"/>
                <a:cs typeface="Arial"/>
                <a:sym typeface="Arial"/>
              </a:rPr>
              <a:t>Which are rated the weakest? </a:t>
            </a:r>
          </a:p>
          <a:p>
            <a:r>
              <a:rPr lang="en-US" sz="1100" b="0" i="0" u="none" strike="noStrike" cap="none" dirty="0">
                <a:solidFill>
                  <a:srgbClr val="000000"/>
                </a:solidFill>
                <a:effectLst/>
                <a:latin typeface="Arial"/>
                <a:ea typeface="Arial"/>
                <a:cs typeface="Arial"/>
                <a:sym typeface="Arial"/>
              </a:rPr>
              <a:t>Which quadrants have the strongest preferences? What are the implications? </a:t>
            </a:r>
          </a:p>
          <a:p>
            <a:r>
              <a:rPr lang="en-US" sz="1100" b="0" i="0" u="none" strike="noStrike" cap="none" dirty="0">
                <a:solidFill>
                  <a:srgbClr val="000000"/>
                </a:solidFill>
                <a:effectLst/>
                <a:latin typeface="Arial"/>
                <a:ea typeface="Arial"/>
                <a:cs typeface="Arial"/>
                <a:sym typeface="Arial"/>
              </a:rPr>
              <a:t>How do the preferred Work Elements align with the team’s tasks?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5279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39667f1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539667f15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HIDE THIS SLIDE</a:t>
            </a:r>
            <a:endParaRPr dirty="0"/>
          </a:p>
        </p:txBody>
      </p:sp>
    </p:spTree>
    <p:extLst>
      <p:ext uri="{BB962C8B-B14F-4D97-AF65-F5344CB8AC3E}">
        <p14:creationId xmlns:p14="http://schemas.microsoft.com/office/powerpoint/2010/main" val="2923508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393b1c78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393b1c78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In the HBDI you each </a:t>
            </a:r>
            <a:r>
              <a:rPr lang="en-US" sz="1100" b="0" i="0" u="none" strike="noStrike" cap="none" dirty="0">
                <a:solidFill>
                  <a:srgbClr val="000000"/>
                </a:solidFill>
                <a:effectLst/>
                <a:latin typeface="Arial"/>
                <a:ea typeface="Arial"/>
                <a:cs typeface="Arial"/>
                <a:sym typeface="Arial"/>
              </a:rPr>
              <a:t>choose 8 Key Descriptors that best describe you and then identified 1 of the 8t as the most descriptive of you. In this data view each bar displays the percentage of the team that chose each of the 28 Key Descriptors and displays the percentage of the team that has descriptors chosen as MOST descriptive.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There can be differences between the Key Descriptors and the Work Elements because sometimes people have preferences that they are not able to satisfy through work.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 Key Descriptors may also reflect preferences team members would like to satisfy through work, especially if you aren’t able to meet those needs through non-work related activities. The Key Descriptors selected as </a:t>
            </a:r>
            <a:r>
              <a:rPr lang="en-US" sz="1100" b="1" i="0" u="none" strike="noStrike" cap="none" dirty="0">
                <a:solidFill>
                  <a:srgbClr val="000000"/>
                </a:solidFill>
                <a:effectLst/>
                <a:latin typeface="Arial"/>
                <a:ea typeface="Arial"/>
                <a:cs typeface="Arial"/>
                <a:sym typeface="Arial"/>
              </a:rPr>
              <a:t>most descriptive </a:t>
            </a:r>
            <a:r>
              <a:rPr lang="en-US" sz="1100" b="0" i="0" u="none" strike="noStrike" cap="none" dirty="0">
                <a:solidFill>
                  <a:srgbClr val="000000"/>
                </a:solidFill>
                <a:effectLst/>
                <a:latin typeface="Arial"/>
                <a:ea typeface="Arial"/>
                <a:cs typeface="Arial"/>
                <a:sym typeface="Arial"/>
              </a:rPr>
              <a:t>can often have a strong impact on team interaction.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[PROMPTS]</a:t>
            </a:r>
          </a:p>
          <a:p>
            <a:r>
              <a:rPr lang="en-US" sz="1100" b="0" i="0" u="none" strike="noStrike" cap="none" dirty="0">
                <a:solidFill>
                  <a:srgbClr val="000000"/>
                </a:solidFill>
                <a:effectLst/>
                <a:latin typeface="Arial"/>
                <a:ea typeface="Arial"/>
                <a:cs typeface="Arial"/>
                <a:sym typeface="Arial"/>
              </a:rPr>
              <a:t>What’s the distribution by quadrant? </a:t>
            </a:r>
          </a:p>
          <a:p>
            <a:r>
              <a:rPr lang="en-US" sz="1100" b="0" i="0" u="none" strike="noStrike" cap="none" dirty="0">
                <a:solidFill>
                  <a:srgbClr val="000000"/>
                </a:solidFill>
                <a:effectLst/>
                <a:latin typeface="Arial"/>
                <a:ea typeface="Arial"/>
                <a:cs typeface="Arial"/>
                <a:sym typeface="Arial"/>
              </a:rPr>
              <a:t>Which quadrants have the most? </a:t>
            </a:r>
          </a:p>
          <a:p>
            <a:r>
              <a:rPr lang="en-US" sz="1100" b="0" i="0" u="none" strike="noStrike" cap="none" dirty="0">
                <a:solidFill>
                  <a:srgbClr val="000000"/>
                </a:solidFill>
                <a:effectLst/>
                <a:latin typeface="Arial"/>
                <a:ea typeface="Arial"/>
                <a:cs typeface="Arial"/>
                <a:sym typeface="Arial"/>
              </a:rPr>
              <a:t>Which quadrants have the least?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21884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393b1c78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393b1c78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This bar chart shows which descriptors were selected more than others and which descriptors were not selected at all. The bars are color coded by quadrant for easy identification.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We can see that [enter highest five here] were selected the most by the team and [enter 0% descriptor here] wasn’t selected at all.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 top 4-5 key descriptors can have a significant impact on how they team thinks.</a:t>
            </a:r>
          </a:p>
          <a:p>
            <a:pPr marL="0" lvl="0" indent="0" algn="l" rtl="0">
              <a:spcBef>
                <a:spcPts val="0"/>
              </a:spcBef>
              <a:spcAft>
                <a:spcPts val="0"/>
              </a:spcAft>
              <a:buNone/>
            </a:pPr>
            <a:endParaRPr lang="en-US" dirty="0"/>
          </a:p>
          <a:p>
            <a:pPr marL="0" lvl="0" indent="0" algn="l" rtl="0">
              <a:spcBef>
                <a:spcPts val="0"/>
              </a:spcBef>
              <a:spcAft>
                <a:spcPts val="0"/>
              </a:spcAft>
              <a:buNone/>
            </a:pPr>
            <a:r>
              <a:rPr lang="en" dirty="0"/>
              <a:t>[PROMPTS]</a:t>
            </a:r>
          </a:p>
          <a:p>
            <a:pPr marL="171450" lvl="0" indent="-171450" algn="l" rtl="0">
              <a:spcBef>
                <a:spcPts val="0"/>
              </a:spcBef>
              <a:spcAft>
                <a:spcPts val="0"/>
              </a:spcAft>
            </a:pPr>
            <a:r>
              <a:rPr lang="en-US" dirty="0"/>
              <a:t>Are the top descriptors balanced across all 4 quadrants?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What do you notice about the distribution at the bottom?</a:t>
            </a:r>
            <a:r>
              <a:rPr lang="en-US" sz="1100" b="0" i="0" u="none" strike="noStrike" cap="none" dirty="0">
                <a:solidFill>
                  <a:srgbClr val="000000"/>
                </a:solidFill>
                <a:effectLst/>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Which Key Descriptors are possible developmental areas? (typically those that score below 50%).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85283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393b1c78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393b1c78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This Adjective Pairs Comparison shows which of each Adjective Pair was selected by the team. The bars are color coded by quadrant. The % figures along the bottom of the chart show how many of the team selected each adjective. The Adjective Pairs reflect how the team may think under pressure by demonstrating which thinking style is preferred between two choices. </a:t>
            </a:r>
          </a:p>
          <a:p>
            <a:pPr marL="0" lvl="0" indent="0" algn="l" rtl="0">
              <a:spcBef>
                <a:spcPts val="0"/>
              </a:spcBef>
              <a:spcAft>
                <a:spcPts val="0"/>
              </a:spcAft>
              <a:buNone/>
            </a:pPr>
            <a:endParaRPr lang="en-US" dirty="0"/>
          </a:p>
          <a:p>
            <a:pPr marL="0" lvl="0" indent="0" algn="l" rtl="0">
              <a:spcBef>
                <a:spcPts val="0"/>
              </a:spcBef>
              <a:spcAft>
                <a:spcPts val="0"/>
              </a:spcAft>
              <a:buNone/>
            </a:pPr>
            <a:r>
              <a:rPr lang="en" dirty="0"/>
              <a:t>[PROMPTS]</a:t>
            </a:r>
            <a:endParaRPr lang="en-US" dirty="0"/>
          </a:p>
          <a:p>
            <a:r>
              <a:rPr lang="en-US" sz="1100" b="0" i="0" u="none" strike="noStrike" cap="none" dirty="0">
                <a:solidFill>
                  <a:srgbClr val="000000"/>
                </a:solidFill>
                <a:effectLst/>
                <a:latin typeface="Arial"/>
                <a:ea typeface="Arial"/>
                <a:cs typeface="Arial"/>
                <a:sym typeface="Arial"/>
              </a:rPr>
              <a:t>Which Adjective Pair did the majority of the team select? </a:t>
            </a:r>
          </a:p>
          <a:p>
            <a:r>
              <a:rPr lang="en-US" sz="1100" b="0" i="0" u="none" strike="noStrike" cap="none" dirty="0">
                <a:solidFill>
                  <a:srgbClr val="000000"/>
                </a:solidFill>
                <a:effectLst/>
                <a:latin typeface="Arial"/>
                <a:ea typeface="Arial"/>
                <a:cs typeface="Arial"/>
                <a:sym typeface="Arial"/>
              </a:rPr>
              <a:t>Which Adjective Pair did the team avoid? </a:t>
            </a:r>
          </a:p>
          <a:p>
            <a:r>
              <a:rPr lang="en-US" sz="1100" b="0" i="0" u="none" strike="noStrike" cap="none" dirty="0">
                <a:solidFill>
                  <a:srgbClr val="000000"/>
                </a:solidFill>
                <a:effectLst/>
                <a:latin typeface="Arial"/>
                <a:ea typeface="Arial"/>
                <a:cs typeface="Arial"/>
                <a:sym typeface="Arial"/>
              </a:rPr>
              <a:t>Which of those selections might be significant? </a:t>
            </a:r>
          </a:p>
          <a:p>
            <a:r>
              <a:rPr lang="en-US" sz="1100" b="0" i="0" u="none" strike="noStrike" cap="none" dirty="0">
                <a:solidFill>
                  <a:srgbClr val="000000"/>
                </a:solidFill>
                <a:effectLst/>
                <a:latin typeface="Arial"/>
                <a:ea typeface="Arial"/>
                <a:cs typeface="Arial"/>
                <a:sym typeface="Arial"/>
              </a:rPr>
              <a:t>Where are the areas of potential conflict?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32301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393b1c78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393b1c78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[IF THE TEAM is reviewing this information on a slide and does not have a copy of the report, you may find it more productive to review responses to the questions in advance and identify those most relevant for discussion. Type the questions and significant response data and present each as a bullet point for discussion.]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 20 Questions shows how the team answered each of the questions at the end of the HBDI.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 % figures along the top of each question indicate the % of the team that made that particular selection. For example, if there is a figure of 5% at the “strongly agree” end, that indicates that 5% of the group selected “strongly agree”. The % figures in brackets indicate the total % of the group that selected either “agree or strongly agree” as opposed to “disagree or strongly disagree”. </a:t>
            </a:r>
          </a:p>
          <a:p>
            <a:pPr marL="0" lvl="0" indent="0" algn="l" rtl="0">
              <a:spcBef>
                <a:spcPts val="0"/>
              </a:spcBef>
              <a:spcAft>
                <a:spcPts val="0"/>
              </a:spcAft>
              <a:buNone/>
            </a:pPr>
            <a:endParaRPr lang="en-US" dirty="0"/>
          </a:p>
          <a:p>
            <a:pPr marL="0" lvl="0" indent="0" algn="l" rtl="0">
              <a:spcBef>
                <a:spcPts val="0"/>
              </a:spcBef>
              <a:spcAft>
                <a:spcPts val="0"/>
              </a:spcAft>
              <a:buNone/>
            </a:pPr>
            <a:r>
              <a:rPr lang="en" dirty="0"/>
              <a:t>[PROMPTS]</a:t>
            </a:r>
          </a:p>
          <a:p>
            <a:pPr marL="171450" lvl="0" indent="-171450" algn="l" rtl="0">
              <a:spcBef>
                <a:spcPts val="0"/>
              </a:spcBef>
              <a:spcAft>
                <a:spcPts val="0"/>
              </a:spcAft>
            </a:pPr>
            <a:r>
              <a:rPr lang="en-US" dirty="0"/>
              <a:t>Where</a:t>
            </a:r>
            <a:r>
              <a:rPr lang="en" dirty="0"/>
              <a:t> is the team in strong alignment?</a:t>
            </a:r>
          </a:p>
          <a:p>
            <a:pPr marL="171450" lvl="0" indent="-171450" algn="l" rtl="0">
              <a:spcBef>
                <a:spcPts val="0"/>
              </a:spcBef>
              <a:spcAft>
                <a:spcPts val="0"/>
              </a:spcAft>
            </a:pPr>
            <a:r>
              <a:rPr lang="en" dirty="0"/>
              <a:t>Where does a variety of responses appear? What might that mean about the team’s response to this topic?</a:t>
            </a:r>
            <a:endParaRPr dirty="0"/>
          </a:p>
        </p:txBody>
      </p:sp>
    </p:spTree>
    <p:extLst>
      <p:ext uri="{BB962C8B-B14F-4D97-AF65-F5344CB8AC3E}">
        <p14:creationId xmlns:p14="http://schemas.microsoft.com/office/powerpoint/2010/main" val="2443334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9a754bc2dd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9a754bc2dd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1400" dirty="0">
                <a:solidFill>
                  <a:schemeClr val="dk1"/>
                </a:solidFill>
              </a:rPr>
              <a:t>[THIS slide provides some A quadrant data around team productivity and Whole Brain Thinking for those team members strong in the A quadrant. It also helps sell the value of keeping the team profile top of mind every day as they interact]</a:t>
            </a:r>
          </a:p>
          <a:p>
            <a:pPr marL="285750" lvl="0" indent="-285750" algn="l" rtl="0">
              <a:lnSpc>
                <a:spcPct val="90000"/>
              </a:lnSpc>
              <a:spcBef>
                <a:spcPts val="0"/>
              </a:spcBef>
              <a:spcAft>
                <a:spcPts val="0"/>
              </a:spcAft>
              <a:buClr>
                <a:schemeClr val="dk1"/>
              </a:buClr>
              <a:buSzPts val="1100"/>
            </a:pPr>
            <a:endParaRPr lang="en" sz="1400" dirty="0">
              <a:solidFill>
                <a:schemeClr val="dk1"/>
              </a:solidFill>
            </a:endParaRPr>
          </a:p>
          <a:p>
            <a:pPr marL="0" lvl="0" indent="0" algn="l" rtl="0">
              <a:lnSpc>
                <a:spcPct val="90000"/>
              </a:lnSpc>
              <a:spcBef>
                <a:spcPts val="0"/>
              </a:spcBef>
              <a:spcAft>
                <a:spcPts val="0"/>
              </a:spcAft>
              <a:buClr>
                <a:schemeClr val="dk1"/>
              </a:buClr>
              <a:buSzPts val="1100"/>
              <a:buNone/>
            </a:pPr>
            <a:r>
              <a:rPr lang="en" sz="1400" dirty="0">
                <a:solidFill>
                  <a:schemeClr val="dk1"/>
                </a:solidFill>
              </a:rPr>
              <a:t>What impact does Whole Brain Thinking have on team productivity?</a:t>
            </a:r>
          </a:p>
          <a:p>
            <a:pPr marL="0" marR="0" lvl="0" indent="0" algn="l" defTabSz="914400" rtl="0" eaLnBrk="1" fontAlgn="auto" latinLnBrk="0" hangingPunct="1">
              <a:lnSpc>
                <a:spcPct val="90000"/>
              </a:lnSpc>
              <a:spcBef>
                <a:spcPts val="0"/>
              </a:spcBef>
              <a:spcAft>
                <a:spcPts val="0"/>
              </a:spcAft>
              <a:buClr>
                <a:schemeClr val="dk1"/>
              </a:buClr>
              <a:buSzPts val="1100"/>
              <a:buFont typeface="Arial"/>
              <a:buNone/>
              <a:tabLst/>
              <a:defRPr/>
            </a:pPr>
            <a:r>
              <a:rPr lang="en-US" sz="1400" dirty="0"/>
              <a:t>[READ through the rest of the bullet points]</a:t>
            </a:r>
          </a:p>
          <a:p>
            <a:pPr marL="0" lvl="0" indent="0" algn="l" rtl="0">
              <a:lnSpc>
                <a:spcPct val="90000"/>
              </a:lnSpc>
              <a:spcBef>
                <a:spcPts val="0"/>
              </a:spcBef>
              <a:spcAft>
                <a:spcPts val="0"/>
              </a:spcAft>
              <a:buClr>
                <a:schemeClr val="dk1"/>
              </a:buClr>
              <a:buSzPts val="1100"/>
              <a:buNone/>
            </a:pPr>
            <a:endParaRPr lang="en" sz="14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Now that you understand your individual and team profiles, how do you apply Whole Brain Thinking every day?</a:t>
            </a:r>
          </a:p>
          <a:p>
            <a:pPr marL="0" lvl="0" indent="0" algn="l" rtl="0">
              <a:lnSpc>
                <a:spcPct val="100000"/>
              </a:lnSpc>
              <a:spcBef>
                <a:spcPts val="0"/>
              </a:spcBef>
              <a:spcAft>
                <a:spcPts val="0"/>
              </a:spcAft>
              <a:buSzPts val="1100"/>
              <a:buNone/>
            </a:pPr>
            <a:r>
              <a:rPr lang="en-US" dirty="0"/>
              <a:t>First, be aware of your own profile: understand that you are naturally filtering everything you experience through your own lens – and that others are too!</a:t>
            </a:r>
          </a:p>
          <a:p>
            <a:pPr marL="0" lvl="0" indent="0" algn="l" rtl="0">
              <a:lnSpc>
                <a:spcPct val="100000"/>
              </a:lnSpc>
              <a:spcBef>
                <a:spcPts val="0"/>
              </a:spcBef>
              <a:spcAft>
                <a:spcPts val="0"/>
              </a:spcAft>
              <a:buSzPts val="1100"/>
              <a:buNone/>
            </a:pPr>
            <a:r>
              <a:rPr lang="en-US" dirty="0"/>
              <a:t>[READ through the rest of the bullet points]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Here’s a quick and simple tool you can use any time in any situation to help you be more Whole Brained. </a:t>
            </a:r>
            <a:br>
              <a:rPr lang="en" dirty="0"/>
            </a:br>
            <a:r>
              <a:rPr lang="en" dirty="0"/>
              <a:t>Start with your topic and write it in the middle.</a:t>
            </a:r>
          </a:p>
          <a:p>
            <a:pPr marL="0" lvl="0" indent="0" algn="l" rtl="0">
              <a:lnSpc>
                <a:spcPct val="100000"/>
              </a:lnSpc>
              <a:spcBef>
                <a:spcPts val="0"/>
              </a:spcBef>
              <a:spcAft>
                <a:spcPts val="0"/>
              </a:spcAft>
              <a:buSzPts val="1100"/>
              <a:buNone/>
            </a:pPr>
            <a:r>
              <a:rPr lang="en" dirty="0"/>
              <a:t>Then, starting with A quadrant add details to each quadrant. </a:t>
            </a:r>
            <a:br>
              <a:rPr lang="en" dirty="0"/>
            </a:br>
            <a:r>
              <a:rPr lang="en" dirty="0"/>
              <a:t>Make sure you have listed items in every quadrant to ensure you are thinking in a Whole Brain way.</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9a754bc2dd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9a754bc2dd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US" dirty="0"/>
              <a:t>[Blank slide for additional content].</a:t>
            </a:r>
            <a:endParaRPr dirty="0"/>
          </a:p>
        </p:txBody>
      </p:sp>
    </p:spTree>
    <p:extLst>
      <p:ext uri="{BB962C8B-B14F-4D97-AF65-F5344CB8AC3E}">
        <p14:creationId xmlns:p14="http://schemas.microsoft.com/office/powerpoint/2010/main" val="204864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39667f1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539667f15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HIDE THIS SLIDE</a:t>
            </a:r>
            <a:endParaRPr dirty="0"/>
          </a:p>
        </p:txBody>
      </p:sp>
    </p:spTree>
    <p:extLst>
      <p:ext uri="{BB962C8B-B14F-4D97-AF65-F5344CB8AC3E}">
        <p14:creationId xmlns:p14="http://schemas.microsoft.com/office/powerpoint/2010/main" val="2832427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39667f15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g539667f157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[USE for questions about the impact of introversion and extroversion scale]</a:t>
            </a:r>
          </a:p>
          <a:p>
            <a:pPr marL="0" lvl="0" indent="0" algn="l" rtl="0">
              <a:lnSpc>
                <a:spcPct val="100000"/>
              </a:lnSpc>
              <a:spcBef>
                <a:spcPts val="0"/>
              </a:spcBef>
              <a:spcAft>
                <a:spcPts val="0"/>
              </a:spcAft>
              <a:buSzPts val="1100"/>
              <a:buNone/>
            </a:pPr>
            <a:r>
              <a:rPr lang="en-US" dirty="0"/>
              <a:t>Teams often ask for the definition of introversion and extroversion and why it matters. Team dynamics can be greatly influenced when critical thinking styles aren’t represented because a certain team member doesn’t speak up while another or more introverted team member often speaks up. </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539667f15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539667f15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a:t>
            </a:r>
            <a:r>
              <a:rPr lang="en" dirty="0"/>
              <a:t>to review the value of the HBDI Profile and awareness]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39667f1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539667f15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HIDE THIS SLIDE</a:t>
            </a:r>
            <a:endParaRPr dirty="0"/>
          </a:p>
        </p:txBody>
      </p:sp>
    </p:spTree>
    <p:extLst>
      <p:ext uri="{BB962C8B-B14F-4D97-AF65-F5344CB8AC3E}">
        <p14:creationId xmlns:p14="http://schemas.microsoft.com/office/powerpoint/2010/main" val="2971049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ANIMATED [Activate animation by clicking, this will display each tagged milestone in the journey]</a:t>
            </a:r>
          </a:p>
          <a:p>
            <a:pPr marL="0" lvl="0" indent="0" algn="l" rtl="0">
              <a:lnSpc>
                <a:spcPct val="100000"/>
              </a:lnSpc>
              <a:spcBef>
                <a:spcPts val="0"/>
              </a:spcBef>
              <a:spcAft>
                <a:spcPts val="0"/>
              </a:spcAft>
              <a:buSzPts val="1100"/>
              <a:buNone/>
            </a:pPr>
            <a:r>
              <a:rPr lang="en" dirty="0"/>
              <a:t>When we think about our thinking, we begin with ourselves [CLICK] as we learn about our unique HBDI results and thinking preferences. As we learn about ourselves we become more aware of others [CLICK] , realizing that they are also influenced by THEIR thinking preferences. </a:t>
            </a:r>
            <a:br>
              <a:rPr lang="en" dirty="0"/>
            </a:br>
            <a:br>
              <a:rPr lang="en" dirty="0"/>
            </a:br>
            <a:r>
              <a:rPr lang="en" dirty="0"/>
              <a:t>Then we can think about how we are interacting with our team [CLICK]  and our organization [CLICK]. And, of course, we will naturally begin to apply all of this understanding about how thinking preferences shape everything we do and apply that to everything in our world [CLICK]- at work and outside of work. </a:t>
            </a:r>
            <a:br>
              <a:rPr lang="en" dirty="0"/>
            </a:br>
            <a:br>
              <a:rPr lang="en" dirty="0"/>
            </a:br>
            <a:r>
              <a:rPr lang="en" dirty="0"/>
              <a:t>Today we’re going to start your Whole Brain Thinking journey with [you and then you and your team or you &amp; your team].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39667f1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539667f15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[NSERT YOUR AGENDA]</a:t>
            </a:r>
          </a:p>
          <a:p>
            <a:pPr marL="0" lvl="0" indent="0" algn="l" rtl="0">
              <a:lnSpc>
                <a:spcPct val="100000"/>
              </a:lnSpc>
              <a:spcBef>
                <a:spcPts val="0"/>
              </a:spcBef>
              <a:spcAft>
                <a:spcPts val="0"/>
              </a:spcAft>
              <a:buSzPts val="1100"/>
              <a:buNone/>
            </a:pPr>
            <a:r>
              <a:rPr lang="en-US" dirty="0"/>
              <a:t>[Be sure to end with an action plan so that the team is committed to taking action with what they learned in the session.]</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[REVIEW if team has received individual debriefs. Perhaps add a few questions to quiz their memory.] </a:t>
            </a:r>
            <a:br>
              <a:rPr lang="en" dirty="0"/>
            </a:br>
            <a:endParaRPr lang="en" dirty="0"/>
          </a:p>
          <a:p>
            <a:pPr marL="0" lvl="0" indent="0" algn="l" rtl="0">
              <a:lnSpc>
                <a:spcPct val="100000"/>
              </a:lnSpc>
              <a:spcBef>
                <a:spcPts val="0"/>
              </a:spcBef>
              <a:spcAft>
                <a:spcPts val="0"/>
              </a:spcAft>
              <a:buSzPts val="1100"/>
              <a:buNone/>
            </a:pPr>
            <a:r>
              <a:rPr lang="en" dirty="0"/>
              <a:t>[INTRODUCTION - if team is not familiar with the model] </a:t>
            </a:r>
            <a:br>
              <a:rPr lang="en" dirty="0"/>
            </a:br>
            <a:r>
              <a:rPr lang="en" dirty="0"/>
              <a:t>Let’s  review/look at the Whole Brain Model. It consists of 4 integrated systems of thinking preferences that are color coded and lettered. Moving counter clockwise we have [walk through each one, adding the quadrant theme an characteristics]</a:t>
            </a:r>
          </a:p>
          <a:p>
            <a:pPr marL="0" lvl="0" indent="0" algn="l" rtl="0">
              <a:lnSpc>
                <a:spcPct val="100000"/>
              </a:lnSpc>
              <a:spcBef>
                <a:spcPts val="0"/>
              </a:spcBef>
              <a:spcAft>
                <a:spcPts val="0"/>
              </a:spcAft>
              <a:buSzPts val="1100"/>
              <a:buNone/>
            </a:pPr>
            <a:r>
              <a:rPr lang="en" dirty="0"/>
              <a:t>A/blue - B/green - C/red - D/yellow</a:t>
            </a:r>
            <a:endParaRPr dirty="0"/>
          </a:p>
          <a:p>
            <a:pPr marL="0" lvl="0" indent="0" algn="l" rtl="0">
              <a:lnSpc>
                <a:spcPct val="100000"/>
              </a:lnSpc>
              <a:spcBef>
                <a:spcPts val="0"/>
              </a:spcBef>
              <a:spcAft>
                <a:spcPts val="0"/>
              </a:spcAft>
              <a:buSzPts val="1100"/>
              <a:buNone/>
            </a:pPr>
            <a:br>
              <a:rPr lang="en" dirty="0"/>
            </a:br>
            <a:r>
              <a:rPr lang="en" dirty="0"/>
              <a:t>[Walk through modes...we call the left two quadrants -or modes the Rational Mode  </a:t>
            </a:r>
            <a:r>
              <a:rPr lang="en" dirty="0" err="1"/>
              <a:t>etc</a:t>
            </a:r>
            <a:r>
              <a:rPr lang="en" dirty="0"/>
              <a:t>- …]</a:t>
            </a:r>
          </a:p>
          <a:p>
            <a:pPr marL="0" lvl="0" indent="0" algn="l" rtl="0">
              <a:lnSpc>
                <a:spcPct val="100000"/>
              </a:lnSpc>
              <a:spcBef>
                <a:spcPts val="0"/>
              </a:spcBef>
              <a:spcAft>
                <a:spcPts val="0"/>
              </a:spcAft>
              <a:buSzPts val="1100"/>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As you answered questions on the HBDI those questions were mapping your thinking against the 4quadrants in this model.</a:t>
            </a:r>
            <a:endParaRPr dirty="0"/>
          </a:p>
          <a:p>
            <a:pPr marL="0" lvl="0" indent="0" algn="l" rtl="0">
              <a:lnSpc>
                <a:spcPct val="100000"/>
              </a:lnSpc>
              <a:spcBef>
                <a:spcPts val="0"/>
              </a:spcBef>
              <a:spcAft>
                <a:spcPts val="0"/>
              </a:spcAft>
              <a:buSzPts val="1100"/>
              <a:buNone/>
            </a:pPr>
            <a:r>
              <a:rPr lang="en" dirty="0"/>
              <a:t>We all can and do use each of these thinking styles, but we prefer some over others.</a:t>
            </a:r>
            <a:br>
              <a:rPr lang="en" dirty="0"/>
            </a:br>
            <a:r>
              <a:rPr lang="en" dirty="0"/>
              <a:t>We may even avoid some thinking styles.</a:t>
            </a:r>
            <a:endParaRPr dirty="0"/>
          </a:p>
          <a:p>
            <a:pPr marL="0" lvl="0" indent="0" algn="l" rtl="0">
              <a:lnSpc>
                <a:spcPct val="100000"/>
              </a:lnSpc>
              <a:spcBef>
                <a:spcPts val="0"/>
              </a:spcBef>
              <a:spcAft>
                <a:spcPts val="0"/>
              </a:spcAft>
              <a:buSzPts val="1100"/>
              <a:buNone/>
            </a:pPr>
            <a:r>
              <a:rPr lang="en" dirty="0"/>
              <a:t>Although we have natural preferences, it is possible and often necessary to be able to stretch into another thinking style.</a:t>
            </a: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49756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[HIGHLIGHT THINKING AGILITY]</a:t>
            </a:r>
          </a:p>
          <a:p>
            <a:pPr marL="0" lvl="0" indent="0" algn="l" rtl="0">
              <a:lnSpc>
                <a:spcPct val="100000"/>
              </a:lnSpc>
              <a:spcBef>
                <a:spcPts val="0"/>
              </a:spcBef>
              <a:spcAft>
                <a:spcPts val="0"/>
              </a:spcAft>
              <a:buSzPts val="1100"/>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One of keys to the Whole Brain Model is that you are more than just your normal thinking preferences. You can practice thinking agility: </a:t>
            </a:r>
            <a:r>
              <a:rPr lang="en-US" dirty="0"/>
              <a:t>[CLICK to activate animate lens in four colors]</a:t>
            </a:r>
          </a:p>
          <a:p>
            <a:pPr marL="0" lvl="0" indent="0" algn="l" rtl="0">
              <a:lnSpc>
                <a:spcPct val="100000"/>
              </a:lnSpc>
              <a:spcBef>
                <a:spcPts val="0"/>
              </a:spcBef>
              <a:spcAft>
                <a:spcPts val="0"/>
              </a:spcAft>
              <a:buSzPts val="1100"/>
              <a:buNone/>
            </a:pPr>
            <a:r>
              <a:rPr lang="en" dirty="0"/>
              <a:t>…consciously and deliberately shifting your thinking style as you approach problems, decision making, or just in every day communication with others have a different thinking style than you.</a:t>
            </a: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You can think of HBDI profile and Whole Brain Thinking as being a secret recipe that you can use when communicating with others.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2" name="Google Shape;29;p43">
            <a:extLst>
              <a:ext uri="{FF2B5EF4-FFF2-40B4-BE49-F238E27FC236}">
                <a16:creationId xmlns:a16="http://schemas.microsoft.com/office/drawing/2014/main" id="{6D201507-A6F0-2343-B55F-9C6EE93BCD2E}"/>
              </a:ext>
            </a:extLst>
          </p:cNvPr>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67"/>
        <p:cNvGrpSpPr/>
        <p:nvPr/>
      </p:nvGrpSpPr>
      <p:grpSpPr>
        <a:xfrm>
          <a:off x="0" y="0"/>
          <a:ext cx="0" cy="0"/>
          <a:chOff x="0" y="0"/>
          <a:chExt cx="0" cy="0"/>
        </a:xfrm>
      </p:grpSpPr>
      <p:sp>
        <p:nvSpPr>
          <p:cNvPr id="168" name="Google Shape;168;p63"/>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170" name="Google Shape;170;p63"/>
          <p:cNvCxnSpPr/>
          <p:nvPr/>
        </p:nvCxnSpPr>
        <p:spPr>
          <a:xfrm>
            <a:off x="8617527" y="48289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171" name="Google Shape;171;p63"/>
          <p:cNvSpPr txBox="1">
            <a:spLocks noGrp="1"/>
          </p:cNvSpPr>
          <p:nvPr>
            <p:ph type="title" idx="2"/>
          </p:nvPr>
        </p:nvSpPr>
        <p:spPr>
          <a:xfrm>
            <a:off x="311700" y="48101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400">
                <a:solidFill>
                  <a:schemeClr val="dk2"/>
                </a:solidFill>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2" name="Google Shape;172;p63"/>
          <p:cNvSpPr txBox="1"/>
          <p:nvPr/>
        </p:nvSpPr>
        <p:spPr>
          <a:xfrm>
            <a:off x="6842300" y="4739425"/>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
        <p:nvSpPr>
          <p:cNvPr id="173" name="Google Shape;173;p63"/>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7"/>
        <p:cNvGrpSpPr/>
        <p:nvPr/>
      </p:nvGrpSpPr>
      <p:grpSpPr>
        <a:xfrm>
          <a:off x="0" y="0"/>
          <a:ext cx="0" cy="0"/>
          <a:chOff x="0" y="0"/>
          <a:chExt cx="0" cy="0"/>
        </a:xfrm>
      </p:grpSpPr>
      <p:sp>
        <p:nvSpPr>
          <p:cNvPr id="178" name="Google Shape;178;p65"/>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9" name="Google Shape;179;p6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0" name="Google Shape;180;p6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cxnSp>
        <p:nvCxnSpPr>
          <p:cNvPr id="182" name="Google Shape;182;p65"/>
          <p:cNvCxnSpPr/>
          <p:nvPr/>
        </p:nvCxnSpPr>
        <p:spPr>
          <a:xfrm>
            <a:off x="8617527" y="48289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183" name="Google Shape;183;p65"/>
          <p:cNvSpPr txBox="1">
            <a:spLocks noGrp="1"/>
          </p:cNvSpPr>
          <p:nvPr>
            <p:ph type="title" idx="3"/>
          </p:nvPr>
        </p:nvSpPr>
        <p:spPr>
          <a:xfrm>
            <a:off x="311700" y="48101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400">
                <a:solidFill>
                  <a:schemeClr val="dk2"/>
                </a:solidFill>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4" name="Google Shape;184;p65"/>
          <p:cNvSpPr txBox="1"/>
          <p:nvPr/>
        </p:nvSpPr>
        <p:spPr>
          <a:xfrm>
            <a:off x="6842300" y="4739425"/>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
        <p:nvSpPr>
          <p:cNvPr id="185" name="Google Shape;185;p65"/>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3"/>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43"/>
          <p:cNvSpPr txBox="1">
            <a:spLocks noGrp="1"/>
          </p:cNvSpPr>
          <p:nvPr>
            <p:ph type="body" idx="1"/>
          </p:nvPr>
        </p:nvSpPr>
        <p:spPr>
          <a:xfrm>
            <a:off x="311700" y="10762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04800" algn="l">
              <a:lnSpc>
                <a:spcPct val="115000"/>
              </a:lnSpc>
              <a:spcBef>
                <a:spcPts val="1600"/>
              </a:spcBef>
              <a:spcAft>
                <a:spcPts val="0"/>
              </a:spcAft>
              <a:buSzPts val="1200"/>
              <a:buChar char="●"/>
              <a:defRPr/>
            </a:lvl4pPr>
            <a:lvl5pPr marL="2286000" lvl="4" indent="-292100" algn="l">
              <a:lnSpc>
                <a:spcPct val="115000"/>
              </a:lnSpc>
              <a:spcBef>
                <a:spcPts val="1600"/>
              </a:spcBef>
              <a:spcAft>
                <a:spcPts val="0"/>
              </a:spcAft>
              <a:buSzPts val="1000"/>
              <a:buChar char="○"/>
              <a:defRPr/>
            </a:lvl5pPr>
            <a:lvl6pPr marL="2743200" lvl="5" indent="-292100" algn="l">
              <a:lnSpc>
                <a:spcPct val="115000"/>
              </a:lnSpc>
              <a:spcBef>
                <a:spcPts val="1600"/>
              </a:spcBef>
              <a:spcAft>
                <a:spcPts val="0"/>
              </a:spcAft>
              <a:buSzPts val="1000"/>
              <a:buChar char="■"/>
              <a:defRPr/>
            </a:lvl6pPr>
            <a:lvl7pPr marL="3200400" lvl="6" indent="-292100" algn="l">
              <a:lnSpc>
                <a:spcPct val="115000"/>
              </a:lnSpc>
              <a:spcBef>
                <a:spcPts val="1600"/>
              </a:spcBef>
              <a:spcAft>
                <a:spcPts val="0"/>
              </a:spcAft>
              <a:buSzPts val="1000"/>
              <a:buChar char="●"/>
              <a:defRPr/>
            </a:lvl7pPr>
            <a:lvl8pPr marL="3657600" lvl="7" indent="-292100" algn="l">
              <a:lnSpc>
                <a:spcPct val="115000"/>
              </a:lnSpc>
              <a:spcBef>
                <a:spcPts val="1600"/>
              </a:spcBef>
              <a:spcAft>
                <a:spcPts val="0"/>
              </a:spcAft>
              <a:buSzPts val="1000"/>
              <a:buChar char="○"/>
              <a:defRPr/>
            </a:lvl8pPr>
            <a:lvl9pPr marL="4114800" lvl="8" indent="-292100" algn="l">
              <a:lnSpc>
                <a:spcPct val="115000"/>
              </a:lnSpc>
              <a:spcBef>
                <a:spcPts val="1600"/>
              </a:spcBef>
              <a:spcAft>
                <a:spcPts val="1600"/>
              </a:spcAft>
              <a:buSzPts val="1000"/>
              <a:buChar char="■"/>
              <a:defRPr/>
            </a:lvl9pPr>
          </a:lstStyle>
          <a:p>
            <a:endParaRPr/>
          </a:p>
        </p:txBody>
      </p:sp>
      <p:cxnSp>
        <p:nvCxnSpPr>
          <p:cNvPr id="26" name="Google Shape;26;p43"/>
          <p:cNvCxnSpPr/>
          <p:nvPr/>
        </p:nvCxnSpPr>
        <p:spPr>
          <a:xfrm>
            <a:off x="8617527" y="48289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27" name="Google Shape;27;p43"/>
          <p:cNvSpPr txBox="1">
            <a:spLocks noGrp="1"/>
          </p:cNvSpPr>
          <p:nvPr>
            <p:ph type="title" idx="2"/>
          </p:nvPr>
        </p:nvSpPr>
        <p:spPr>
          <a:xfrm>
            <a:off x="311700" y="48101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400">
                <a:solidFill>
                  <a:schemeClr val="dk2"/>
                </a:solidFill>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43"/>
          <p:cNvSpPr txBox="1"/>
          <p:nvPr/>
        </p:nvSpPr>
        <p:spPr>
          <a:xfrm>
            <a:off x="6842300" y="4739425"/>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dirty="0">
                <a:solidFill>
                  <a:srgbClr val="2F302F"/>
                </a:solidFill>
                <a:latin typeface="Proxima Nova"/>
                <a:ea typeface="Proxima Nova"/>
                <a:cs typeface="Proxima Nova"/>
                <a:sym typeface="Proxima Nova"/>
              </a:rPr>
              <a:t>© 2020 Herrmann Global, LLC</a:t>
            </a:r>
            <a:endParaRPr sz="900" b="0" i="0" u="none" strike="noStrike" cap="none" dirty="0">
              <a:solidFill>
                <a:srgbClr val="2F302F"/>
              </a:solidFill>
              <a:latin typeface="Proxima Nova"/>
              <a:ea typeface="Proxima Nova"/>
              <a:cs typeface="Proxima Nova"/>
              <a:sym typeface="Proxima Nova"/>
            </a:endParaRPr>
          </a:p>
        </p:txBody>
      </p:sp>
      <p:sp>
        <p:nvSpPr>
          <p:cNvPr id="29" name="Google Shape;29;p43"/>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loser">
  <p:cSld name="BLANK_1">
    <p:spTree>
      <p:nvGrpSpPr>
        <p:cNvPr id="1" name="Shape 45"/>
        <p:cNvGrpSpPr/>
        <p:nvPr/>
      </p:nvGrpSpPr>
      <p:grpSpPr>
        <a:xfrm>
          <a:off x="0" y="0"/>
          <a:ext cx="0" cy="0"/>
          <a:chOff x="0" y="0"/>
          <a:chExt cx="0" cy="0"/>
        </a:xfrm>
      </p:grpSpPr>
      <p:grpSp>
        <p:nvGrpSpPr>
          <p:cNvPr id="46" name="Google Shape;46;p45"/>
          <p:cNvGrpSpPr/>
          <p:nvPr/>
        </p:nvGrpSpPr>
        <p:grpSpPr>
          <a:xfrm>
            <a:off x="-19081" y="1138765"/>
            <a:ext cx="9178071" cy="2868329"/>
            <a:chOff x="-25442" y="1518352"/>
            <a:chExt cx="12237428" cy="3824439"/>
          </a:xfrm>
        </p:grpSpPr>
        <p:sp>
          <p:nvSpPr>
            <p:cNvPr id="47" name="Google Shape;47;p45"/>
            <p:cNvSpPr txBox="1"/>
            <p:nvPr/>
          </p:nvSpPr>
          <p:spPr>
            <a:xfrm>
              <a:off x="7050326" y="3018055"/>
              <a:ext cx="4949700" cy="934500"/>
            </a:xfrm>
            <a:prstGeom prst="rect">
              <a:avLst/>
            </a:prstGeom>
            <a:noFill/>
            <a:ln>
              <a:noFill/>
            </a:ln>
          </p:spPr>
          <p:txBody>
            <a:bodyPr spcFirstLastPara="1" wrap="square" lIns="80675" tIns="40325" rIns="80675" bIns="40325" anchor="ctr" anchorCtr="0">
              <a:noAutofit/>
            </a:bodyPr>
            <a:lstStyle/>
            <a:p>
              <a:pPr marL="0" marR="0" lvl="0" indent="0" algn="ctr" rtl="0">
                <a:lnSpc>
                  <a:spcPct val="100000"/>
                </a:lnSpc>
                <a:spcBef>
                  <a:spcPts val="0"/>
                </a:spcBef>
                <a:spcAft>
                  <a:spcPts val="0"/>
                </a:spcAft>
                <a:buClr>
                  <a:srgbClr val="7F7F7F"/>
                </a:buClr>
                <a:buSzPts val="1900"/>
                <a:buFont typeface="Proxima Nova"/>
                <a:buNone/>
              </a:pPr>
              <a:r>
                <a:rPr lang="en" sz="1900" b="0" i="0" u="none" strike="noStrike" cap="none">
                  <a:solidFill>
                    <a:srgbClr val="7F7F7F"/>
                  </a:solidFill>
                  <a:latin typeface="Proxima Nova"/>
                  <a:ea typeface="Proxima Nova"/>
                  <a:cs typeface="Proxima Nova"/>
                  <a:sym typeface="Proxima Nova"/>
                </a:rPr>
                <a:t>ThinkHerrmann.com</a:t>
              </a:r>
              <a:endParaRPr sz="1900" b="0" i="0" u="none" strike="noStrike" cap="none">
                <a:solidFill>
                  <a:srgbClr val="7F7F7F"/>
                </a:solidFill>
                <a:latin typeface="Proxima Nova"/>
                <a:ea typeface="Proxima Nova"/>
                <a:cs typeface="Proxima Nova"/>
                <a:sym typeface="Proxima Nova"/>
              </a:endParaRPr>
            </a:p>
          </p:txBody>
        </p:sp>
        <p:cxnSp>
          <p:nvCxnSpPr>
            <p:cNvPr id="48" name="Google Shape;48;p45"/>
            <p:cNvCxnSpPr/>
            <p:nvPr/>
          </p:nvCxnSpPr>
          <p:spPr>
            <a:xfrm>
              <a:off x="8886" y="1518352"/>
              <a:ext cx="12203100" cy="0"/>
            </a:xfrm>
            <a:prstGeom prst="straightConnector1">
              <a:avLst/>
            </a:prstGeom>
            <a:noFill/>
            <a:ln w="9525" cap="flat" cmpd="sng">
              <a:solidFill>
                <a:srgbClr val="7F7F7F"/>
              </a:solidFill>
              <a:prstDash val="solid"/>
              <a:round/>
              <a:headEnd type="none" w="sm" len="sm"/>
              <a:tailEnd type="none" w="sm" len="sm"/>
            </a:ln>
          </p:spPr>
        </p:cxnSp>
        <p:cxnSp>
          <p:nvCxnSpPr>
            <p:cNvPr id="49" name="Google Shape;49;p45"/>
            <p:cNvCxnSpPr/>
            <p:nvPr/>
          </p:nvCxnSpPr>
          <p:spPr>
            <a:xfrm>
              <a:off x="-25442" y="5342791"/>
              <a:ext cx="12237300" cy="0"/>
            </a:xfrm>
            <a:prstGeom prst="straightConnector1">
              <a:avLst/>
            </a:prstGeom>
            <a:noFill/>
            <a:ln w="9525" cap="flat" cmpd="sng">
              <a:solidFill>
                <a:srgbClr val="7F7F7F"/>
              </a:solidFill>
              <a:prstDash val="solid"/>
              <a:round/>
              <a:headEnd type="none" w="sm" len="sm"/>
              <a:tailEnd type="none" w="sm" len="sm"/>
            </a:ln>
          </p:spPr>
        </p:cxnSp>
        <p:pic>
          <p:nvPicPr>
            <p:cNvPr id="50" name="Google Shape;50;p45" descr="Herrmann_Official_Logo_Up-01.png"/>
            <p:cNvPicPr preferRelativeResize="0"/>
            <p:nvPr/>
          </p:nvPicPr>
          <p:blipFill rotWithShape="1">
            <a:blip r:embed="rId2">
              <a:alphaModFix/>
            </a:blip>
            <a:srcRect r="-1183"/>
            <a:stretch/>
          </p:blipFill>
          <p:spPr>
            <a:xfrm>
              <a:off x="1030912" y="2491411"/>
              <a:ext cx="5369887" cy="1807427"/>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lternate Title - 5">
  <p:cSld name="Pattern Cover Page">
    <p:spTree>
      <p:nvGrpSpPr>
        <p:cNvPr id="1" name="Shape 79"/>
        <p:cNvGrpSpPr/>
        <p:nvPr/>
      </p:nvGrpSpPr>
      <p:grpSpPr>
        <a:xfrm>
          <a:off x="0" y="0"/>
          <a:ext cx="0" cy="0"/>
          <a:chOff x="0" y="0"/>
          <a:chExt cx="0" cy="0"/>
        </a:xfrm>
      </p:grpSpPr>
      <p:pic>
        <p:nvPicPr>
          <p:cNvPr id="80" name="Google Shape;80;p50"/>
          <p:cNvPicPr preferRelativeResize="0"/>
          <p:nvPr/>
        </p:nvPicPr>
        <p:blipFill rotWithShape="1">
          <a:blip r:embed="rId2">
            <a:alphaModFix/>
          </a:blip>
          <a:srcRect l="-613"/>
          <a:stretch/>
        </p:blipFill>
        <p:spPr>
          <a:xfrm>
            <a:off x="-56266" y="0"/>
            <a:ext cx="9200265" cy="2268372"/>
          </a:xfrm>
          <a:prstGeom prst="rect">
            <a:avLst/>
          </a:prstGeom>
          <a:noFill/>
          <a:ln>
            <a:noFill/>
          </a:ln>
        </p:spPr>
      </p:pic>
      <p:sp>
        <p:nvSpPr>
          <p:cNvPr id="82" name="Google Shape;82;p50"/>
          <p:cNvSpPr txBox="1">
            <a:spLocks noGrp="1"/>
          </p:cNvSpPr>
          <p:nvPr>
            <p:ph type="title"/>
          </p:nvPr>
        </p:nvSpPr>
        <p:spPr>
          <a:xfrm>
            <a:off x="982400" y="2705550"/>
            <a:ext cx="3249900" cy="1157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p50"/>
          <p:cNvSpPr txBox="1">
            <a:spLocks noGrp="1"/>
          </p:cNvSpPr>
          <p:nvPr>
            <p:ph type="subTitle" idx="1"/>
          </p:nvPr>
        </p:nvSpPr>
        <p:spPr>
          <a:xfrm>
            <a:off x="982400" y="3775375"/>
            <a:ext cx="3384300" cy="706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6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1000"/>
              <a:buNone/>
              <a:defRPr/>
            </a:lvl6pPr>
            <a:lvl7pPr lvl="6" algn="l">
              <a:lnSpc>
                <a:spcPct val="115000"/>
              </a:lnSpc>
              <a:spcBef>
                <a:spcPts val="1600"/>
              </a:spcBef>
              <a:spcAft>
                <a:spcPts val="0"/>
              </a:spcAft>
              <a:buSzPts val="1000"/>
              <a:buNone/>
              <a:defRPr/>
            </a:lvl7pPr>
            <a:lvl8pPr lvl="7" algn="l">
              <a:lnSpc>
                <a:spcPct val="115000"/>
              </a:lnSpc>
              <a:spcBef>
                <a:spcPts val="1600"/>
              </a:spcBef>
              <a:spcAft>
                <a:spcPts val="0"/>
              </a:spcAft>
              <a:buSzPts val="1000"/>
              <a:buNone/>
              <a:defRPr/>
            </a:lvl8pPr>
            <a:lvl9pPr lvl="8" algn="l">
              <a:lnSpc>
                <a:spcPct val="115000"/>
              </a:lnSpc>
              <a:spcBef>
                <a:spcPts val="1600"/>
              </a:spcBef>
              <a:spcAft>
                <a:spcPts val="1600"/>
              </a:spcAft>
              <a:buSzPts val="1000"/>
              <a:buNone/>
              <a:defRPr/>
            </a:lvl9pPr>
          </a:lstStyle>
          <a:p>
            <a:endParaRPr/>
          </a:p>
        </p:txBody>
      </p:sp>
      <p:sp>
        <p:nvSpPr>
          <p:cNvPr id="7" name="Google Shape;29;p43">
            <a:extLst>
              <a:ext uri="{FF2B5EF4-FFF2-40B4-BE49-F238E27FC236}">
                <a16:creationId xmlns:a16="http://schemas.microsoft.com/office/drawing/2014/main" id="{6710C3AF-5FE8-1947-B2B0-9E58255214E4}"/>
              </a:ext>
            </a:extLst>
          </p:cNvPr>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 C - Solid">
  <p:cSld name="CUSTOM_5">
    <p:bg>
      <p:bgPr>
        <a:solidFill>
          <a:schemeClr val="accent3"/>
        </a:solidFill>
        <a:effectLst/>
      </p:bgPr>
    </p:bg>
    <p:spTree>
      <p:nvGrpSpPr>
        <p:cNvPr id="1" name="Shape 100"/>
        <p:cNvGrpSpPr/>
        <p:nvPr/>
      </p:nvGrpSpPr>
      <p:grpSpPr>
        <a:xfrm>
          <a:off x="0" y="0"/>
          <a:ext cx="0" cy="0"/>
          <a:chOff x="0" y="0"/>
          <a:chExt cx="0" cy="0"/>
        </a:xfrm>
      </p:grpSpPr>
      <p:sp>
        <p:nvSpPr>
          <p:cNvPr id="101" name="Google Shape;101;p52"/>
          <p:cNvSpPr txBox="1">
            <a:spLocks noGrp="1"/>
          </p:cNvSpPr>
          <p:nvPr>
            <p:ph type="title"/>
          </p:nvPr>
        </p:nvSpPr>
        <p:spPr>
          <a:xfrm>
            <a:off x="1013250" y="1683588"/>
            <a:ext cx="7117500" cy="115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02" name="Google Shape;102;p52"/>
          <p:cNvSpPr txBox="1">
            <a:spLocks noGrp="1"/>
          </p:cNvSpPr>
          <p:nvPr>
            <p:ph type="subTitle" idx="1"/>
          </p:nvPr>
        </p:nvSpPr>
        <p:spPr>
          <a:xfrm>
            <a:off x="1013250" y="2753413"/>
            <a:ext cx="7117500" cy="706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solidFill>
                  <a:schemeClr val="lt1"/>
                </a:solidFill>
              </a:defRPr>
            </a:lvl1pPr>
            <a:lvl2pPr lvl="1" algn="ctr">
              <a:lnSpc>
                <a:spcPct val="115000"/>
              </a:lnSpc>
              <a:spcBef>
                <a:spcPts val="1600"/>
              </a:spcBef>
              <a:spcAft>
                <a:spcPts val="0"/>
              </a:spcAft>
              <a:buSzPts val="16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000"/>
              <a:buNone/>
              <a:defRPr/>
            </a:lvl5pPr>
            <a:lvl6pPr lvl="5" algn="ctr">
              <a:lnSpc>
                <a:spcPct val="115000"/>
              </a:lnSpc>
              <a:spcBef>
                <a:spcPts val="1600"/>
              </a:spcBef>
              <a:spcAft>
                <a:spcPts val="0"/>
              </a:spcAft>
              <a:buSzPts val="1000"/>
              <a:buNone/>
              <a:defRPr/>
            </a:lvl6pPr>
            <a:lvl7pPr lvl="6" algn="ctr">
              <a:lnSpc>
                <a:spcPct val="115000"/>
              </a:lnSpc>
              <a:spcBef>
                <a:spcPts val="1600"/>
              </a:spcBef>
              <a:spcAft>
                <a:spcPts val="0"/>
              </a:spcAft>
              <a:buSzPts val="1000"/>
              <a:buNone/>
              <a:defRPr/>
            </a:lvl7pPr>
            <a:lvl8pPr lvl="7" algn="ctr">
              <a:lnSpc>
                <a:spcPct val="115000"/>
              </a:lnSpc>
              <a:spcBef>
                <a:spcPts val="1600"/>
              </a:spcBef>
              <a:spcAft>
                <a:spcPts val="0"/>
              </a:spcAft>
              <a:buSzPts val="1000"/>
              <a:buNone/>
              <a:defRPr/>
            </a:lvl8pPr>
            <a:lvl9pPr lvl="8" algn="ctr">
              <a:lnSpc>
                <a:spcPct val="115000"/>
              </a:lnSpc>
              <a:spcBef>
                <a:spcPts val="1600"/>
              </a:spcBef>
              <a:spcAft>
                <a:spcPts val="1600"/>
              </a:spcAft>
              <a:buSzPts val="1000"/>
              <a:buNone/>
              <a:defRPr/>
            </a:lvl9pPr>
          </a:lstStyle>
          <a:p>
            <a:endParaRPr/>
          </a:p>
        </p:txBody>
      </p:sp>
      <p:sp>
        <p:nvSpPr>
          <p:cNvPr id="4" name="Google Shape;29;p43">
            <a:extLst>
              <a:ext uri="{FF2B5EF4-FFF2-40B4-BE49-F238E27FC236}">
                <a16:creationId xmlns:a16="http://schemas.microsoft.com/office/drawing/2014/main" id="{B6D23C1D-00FC-1540-B111-1B8E6EB442A2}"/>
              </a:ext>
            </a:extLst>
          </p:cNvPr>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 A - Solid">
  <p:cSld name="CUSTOM_6">
    <p:bg>
      <p:bgPr>
        <a:solidFill>
          <a:schemeClr val="accent1"/>
        </a:solidFill>
        <a:effectLst/>
      </p:bgPr>
    </p:bg>
    <p:spTree>
      <p:nvGrpSpPr>
        <p:cNvPr id="1" name="Shape 103"/>
        <p:cNvGrpSpPr/>
        <p:nvPr/>
      </p:nvGrpSpPr>
      <p:grpSpPr>
        <a:xfrm>
          <a:off x="0" y="0"/>
          <a:ext cx="0" cy="0"/>
          <a:chOff x="0" y="0"/>
          <a:chExt cx="0" cy="0"/>
        </a:xfrm>
      </p:grpSpPr>
      <p:sp>
        <p:nvSpPr>
          <p:cNvPr id="104" name="Google Shape;104;p53"/>
          <p:cNvSpPr txBox="1">
            <a:spLocks noGrp="1"/>
          </p:cNvSpPr>
          <p:nvPr>
            <p:ph type="title"/>
          </p:nvPr>
        </p:nvSpPr>
        <p:spPr>
          <a:xfrm>
            <a:off x="1013250" y="1683588"/>
            <a:ext cx="7117500" cy="115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05" name="Google Shape;105;p53"/>
          <p:cNvSpPr txBox="1">
            <a:spLocks noGrp="1"/>
          </p:cNvSpPr>
          <p:nvPr>
            <p:ph type="subTitle" idx="1"/>
          </p:nvPr>
        </p:nvSpPr>
        <p:spPr>
          <a:xfrm>
            <a:off x="1013250" y="2753413"/>
            <a:ext cx="7117500" cy="706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solidFill>
                  <a:schemeClr val="lt1"/>
                </a:solidFill>
              </a:defRPr>
            </a:lvl1pPr>
            <a:lvl2pPr lvl="1" algn="ctr">
              <a:lnSpc>
                <a:spcPct val="115000"/>
              </a:lnSpc>
              <a:spcBef>
                <a:spcPts val="1600"/>
              </a:spcBef>
              <a:spcAft>
                <a:spcPts val="0"/>
              </a:spcAft>
              <a:buSzPts val="16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000"/>
              <a:buNone/>
              <a:defRPr/>
            </a:lvl5pPr>
            <a:lvl6pPr lvl="5" algn="ctr">
              <a:lnSpc>
                <a:spcPct val="115000"/>
              </a:lnSpc>
              <a:spcBef>
                <a:spcPts val="1600"/>
              </a:spcBef>
              <a:spcAft>
                <a:spcPts val="0"/>
              </a:spcAft>
              <a:buSzPts val="1000"/>
              <a:buNone/>
              <a:defRPr/>
            </a:lvl6pPr>
            <a:lvl7pPr lvl="6" algn="ctr">
              <a:lnSpc>
                <a:spcPct val="115000"/>
              </a:lnSpc>
              <a:spcBef>
                <a:spcPts val="1600"/>
              </a:spcBef>
              <a:spcAft>
                <a:spcPts val="0"/>
              </a:spcAft>
              <a:buSzPts val="1000"/>
              <a:buNone/>
              <a:defRPr/>
            </a:lvl7pPr>
            <a:lvl8pPr lvl="7" algn="ctr">
              <a:lnSpc>
                <a:spcPct val="115000"/>
              </a:lnSpc>
              <a:spcBef>
                <a:spcPts val="1600"/>
              </a:spcBef>
              <a:spcAft>
                <a:spcPts val="0"/>
              </a:spcAft>
              <a:buSzPts val="1000"/>
              <a:buNone/>
              <a:defRPr/>
            </a:lvl8pPr>
            <a:lvl9pPr lvl="8" algn="ctr">
              <a:lnSpc>
                <a:spcPct val="115000"/>
              </a:lnSpc>
              <a:spcBef>
                <a:spcPts val="1600"/>
              </a:spcBef>
              <a:spcAft>
                <a:spcPts val="1600"/>
              </a:spcAft>
              <a:buSzPts val="1000"/>
              <a:buNone/>
              <a:defRPr/>
            </a:lvl9pPr>
          </a:lstStyle>
          <a:p>
            <a:endParaRPr/>
          </a:p>
        </p:txBody>
      </p:sp>
      <p:sp>
        <p:nvSpPr>
          <p:cNvPr id="4" name="Google Shape;29;p43">
            <a:extLst>
              <a:ext uri="{FF2B5EF4-FFF2-40B4-BE49-F238E27FC236}">
                <a16:creationId xmlns:a16="http://schemas.microsoft.com/office/drawing/2014/main" id="{C4191F2B-8262-C547-9B03-8DD825B25B12}"/>
              </a:ext>
            </a:extLst>
          </p:cNvPr>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 C - Quads">
  <p:cSld name="CUSTOM_2">
    <p:bg>
      <p:bgPr>
        <a:solidFill>
          <a:schemeClr val="accent4"/>
        </a:solidFill>
        <a:effectLst/>
      </p:bgPr>
    </p:bg>
    <p:spTree>
      <p:nvGrpSpPr>
        <p:cNvPr id="1" name="Shape 106"/>
        <p:cNvGrpSpPr/>
        <p:nvPr/>
      </p:nvGrpSpPr>
      <p:grpSpPr>
        <a:xfrm>
          <a:off x="0" y="0"/>
          <a:ext cx="0" cy="0"/>
          <a:chOff x="0" y="0"/>
          <a:chExt cx="0" cy="0"/>
        </a:xfrm>
      </p:grpSpPr>
      <p:sp>
        <p:nvSpPr>
          <p:cNvPr id="107" name="Google Shape;107;p54"/>
          <p:cNvSpPr/>
          <p:nvPr/>
        </p:nvSpPr>
        <p:spPr>
          <a:xfrm rot="5400000">
            <a:off x="7556374" y="201763"/>
            <a:ext cx="2061600" cy="2061600"/>
          </a:xfrm>
          <a:prstGeom prst="pie">
            <a:avLst>
              <a:gd name="adj1" fmla="val 10763037"/>
              <a:gd name="adj2" fmla="val 16200000"/>
            </a:avLst>
          </a:prstGeom>
          <a:solidFill>
            <a:srgbClr val="C0A100">
              <a:alpha val="4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08" name="Google Shape;108;p54"/>
          <p:cNvSpPr/>
          <p:nvPr/>
        </p:nvSpPr>
        <p:spPr>
          <a:xfrm>
            <a:off x="6070605" y="-582165"/>
            <a:ext cx="1973400" cy="1973400"/>
          </a:xfrm>
          <a:prstGeom prst="pie">
            <a:avLst>
              <a:gd name="adj1" fmla="val 10763037"/>
              <a:gd name="adj2" fmla="val 16200000"/>
            </a:avLst>
          </a:prstGeom>
          <a:solidFill>
            <a:srgbClr val="C0A100">
              <a:alpha val="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09" name="Google Shape;109;p54"/>
          <p:cNvSpPr/>
          <p:nvPr/>
        </p:nvSpPr>
        <p:spPr>
          <a:xfrm rot="-5400000">
            <a:off x="5285452" y="-74692"/>
            <a:ext cx="762300" cy="7623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10" name="Google Shape;110;p54"/>
          <p:cNvSpPr/>
          <p:nvPr/>
        </p:nvSpPr>
        <p:spPr>
          <a:xfrm rot="10800000">
            <a:off x="2399472" y="3644454"/>
            <a:ext cx="2267700" cy="22677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11" name="Google Shape;111;p54"/>
          <p:cNvSpPr/>
          <p:nvPr/>
        </p:nvSpPr>
        <p:spPr>
          <a:xfrm>
            <a:off x="2796130" y="4613290"/>
            <a:ext cx="762300" cy="7623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12" name="Google Shape;112;p54"/>
          <p:cNvSpPr/>
          <p:nvPr/>
        </p:nvSpPr>
        <p:spPr>
          <a:xfrm rot="-5400000">
            <a:off x="-117902" y="-357716"/>
            <a:ext cx="1524600" cy="1524600"/>
          </a:xfrm>
          <a:prstGeom prst="pie">
            <a:avLst>
              <a:gd name="adj1" fmla="val 10763037"/>
              <a:gd name="adj2" fmla="val 16200000"/>
            </a:avLst>
          </a:prstGeom>
          <a:solidFill>
            <a:srgbClr val="C0A100">
              <a:alpha val="4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13" name="Google Shape;113;p54"/>
          <p:cNvSpPr/>
          <p:nvPr/>
        </p:nvSpPr>
        <p:spPr>
          <a:xfrm rot="10800000">
            <a:off x="-202251" y="-448065"/>
            <a:ext cx="762300" cy="7623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14" name="Google Shape;114;p54"/>
          <p:cNvSpPr/>
          <p:nvPr/>
        </p:nvSpPr>
        <p:spPr>
          <a:xfrm rot="10800000">
            <a:off x="7483976" y="2312065"/>
            <a:ext cx="1315800" cy="13158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15" name="Google Shape;115;p54"/>
          <p:cNvSpPr/>
          <p:nvPr/>
        </p:nvSpPr>
        <p:spPr>
          <a:xfrm>
            <a:off x="8653977" y="2448428"/>
            <a:ext cx="737400" cy="7374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16" name="Google Shape;116;p54"/>
          <p:cNvSpPr/>
          <p:nvPr/>
        </p:nvSpPr>
        <p:spPr>
          <a:xfrm rot="5400000">
            <a:off x="-1435131" y="3731622"/>
            <a:ext cx="2749200" cy="2949900"/>
          </a:xfrm>
          <a:prstGeom prst="pie">
            <a:avLst>
              <a:gd name="adj1" fmla="val 10818385"/>
              <a:gd name="adj2" fmla="val 16200000"/>
            </a:avLst>
          </a:prstGeom>
          <a:solidFill>
            <a:srgbClr val="FFFFFF">
              <a:alpha val="86666"/>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Proxima Nova"/>
              <a:ea typeface="Proxima Nova"/>
              <a:cs typeface="Proxima Nova"/>
              <a:sym typeface="Proxima Nova"/>
            </a:endParaRPr>
          </a:p>
        </p:txBody>
      </p:sp>
      <p:pic>
        <p:nvPicPr>
          <p:cNvPr id="117" name="Google Shape;117;p54"/>
          <p:cNvPicPr preferRelativeResize="0"/>
          <p:nvPr/>
        </p:nvPicPr>
        <p:blipFill rotWithShape="1">
          <a:blip r:embed="rId2">
            <a:alphaModFix/>
          </a:blip>
          <a:srcRect/>
          <a:stretch/>
        </p:blipFill>
        <p:spPr>
          <a:xfrm>
            <a:off x="198116" y="4731503"/>
            <a:ext cx="860476" cy="246888"/>
          </a:xfrm>
          <a:prstGeom prst="rect">
            <a:avLst/>
          </a:prstGeom>
          <a:noFill/>
          <a:ln>
            <a:noFill/>
          </a:ln>
        </p:spPr>
      </p:pic>
      <p:sp>
        <p:nvSpPr>
          <p:cNvPr id="118" name="Google Shape;118;p54"/>
          <p:cNvSpPr txBox="1">
            <a:spLocks noGrp="1"/>
          </p:cNvSpPr>
          <p:nvPr>
            <p:ph type="title"/>
          </p:nvPr>
        </p:nvSpPr>
        <p:spPr>
          <a:xfrm>
            <a:off x="1013250" y="1683588"/>
            <a:ext cx="7117500" cy="115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19" name="Google Shape;119;p54"/>
          <p:cNvSpPr txBox="1">
            <a:spLocks noGrp="1"/>
          </p:cNvSpPr>
          <p:nvPr>
            <p:ph type="subTitle" idx="1"/>
          </p:nvPr>
        </p:nvSpPr>
        <p:spPr>
          <a:xfrm>
            <a:off x="1013250" y="2753413"/>
            <a:ext cx="7117500" cy="706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solidFill>
                  <a:schemeClr val="dk1"/>
                </a:solidFill>
              </a:defRPr>
            </a:lvl1pPr>
            <a:lvl2pPr lvl="1" algn="ctr">
              <a:lnSpc>
                <a:spcPct val="115000"/>
              </a:lnSpc>
              <a:spcBef>
                <a:spcPts val="1600"/>
              </a:spcBef>
              <a:spcAft>
                <a:spcPts val="0"/>
              </a:spcAft>
              <a:buSzPts val="1600"/>
              <a:buNone/>
              <a:defRPr>
                <a:solidFill>
                  <a:schemeClr val="dk1"/>
                </a:solidFill>
              </a:defRPr>
            </a:lvl2pPr>
            <a:lvl3pPr lvl="2" algn="ctr">
              <a:lnSpc>
                <a:spcPct val="115000"/>
              </a:lnSpc>
              <a:spcBef>
                <a:spcPts val="1600"/>
              </a:spcBef>
              <a:spcAft>
                <a:spcPts val="0"/>
              </a:spcAft>
              <a:buSzPts val="1400"/>
              <a:buNone/>
              <a:defRPr>
                <a:solidFill>
                  <a:schemeClr val="dk1"/>
                </a:solidFill>
              </a:defRPr>
            </a:lvl3pPr>
            <a:lvl4pPr lvl="3" algn="ctr">
              <a:lnSpc>
                <a:spcPct val="115000"/>
              </a:lnSpc>
              <a:spcBef>
                <a:spcPts val="1600"/>
              </a:spcBef>
              <a:spcAft>
                <a:spcPts val="0"/>
              </a:spcAft>
              <a:buSzPts val="1200"/>
              <a:buNone/>
              <a:defRPr>
                <a:solidFill>
                  <a:schemeClr val="dk1"/>
                </a:solidFill>
              </a:defRPr>
            </a:lvl4pPr>
            <a:lvl5pPr lvl="4" algn="ctr">
              <a:lnSpc>
                <a:spcPct val="115000"/>
              </a:lnSpc>
              <a:spcBef>
                <a:spcPts val="1600"/>
              </a:spcBef>
              <a:spcAft>
                <a:spcPts val="0"/>
              </a:spcAft>
              <a:buSzPts val="1000"/>
              <a:buNone/>
              <a:defRPr>
                <a:solidFill>
                  <a:schemeClr val="dk1"/>
                </a:solidFill>
              </a:defRPr>
            </a:lvl5pPr>
            <a:lvl6pPr lvl="5" algn="ctr">
              <a:lnSpc>
                <a:spcPct val="115000"/>
              </a:lnSpc>
              <a:spcBef>
                <a:spcPts val="1600"/>
              </a:spcBef>
              <a:spcAft>
                <a:spcPts val="0"/>
              </a:spcAft>
              <a:buSzPts val="1000"/>
              <a:buNone/>
              <a:defRPr>
                <a:solidFill>
                  <a:schemeClr val="dk1"/>
                </a:solidFill>
              </a:defRPr>
            </a:lvl6pPr>
            <a:lvl7pPr lvl="6" algn="ctr">
              <a:lnSpc>
                <a:spcPct val="115000"/>
              </a:lnSpc>
              <a:spcBef>
                <a:spcPts val="1600"/>
              </a:spcBef>
              <a:spcAft>
                <a:spcPts val="0"/>
              </a:spcAft>
              <a:buSzPts val="1000"/>
              <a:buNone/>
              <a:defRPr>
                <a:solidFill>
                  <a:schemeClr val="dk1"/>
                </a:solidFill>
              </a:defRPr>
            </a:lvl7pPr>
            <a:lvl8pPr lvl="7" algn="ctr">
              <a:lnSpc>
                <a:spcPct val="115000"/>
              </a:lnSpc>
              <a:spcBef>
                <a:spcPts val="1600"/>
              </a:spcBef>
              <a:spcAft>
                <a:spcPts val="0"/>
              </a:spcAft>
              <a:buSzPts val="1000"/>
              <a:buNone/>
              <a:defRPr>
                <a:solidFill>
                  <a:schemeClr val="dk1"/>
                </a:solidFill>
              </a:defRPr>
            </a:lvl8pPr>
            <a:lvl9pPr lvl="8" algn="ctr">
              <a:lnSpc>
                <a:spcPct val="115000"/>
              </a:lnSpc>
              <a:spcBef>
                <a:spcPts val="1600"/>
              </a:spcBef>
              <a:spcAft>
                <a:spcPts val="1600"/>
              </a:spcAft>
              <a:buSzPts val="1000"/>
              <a:buNone/>
              <a:defRPr>
                <a:solidFill>
                  <a:schemeClr val="dk1"/>
                </a:solidFill>
              </a:defRPr>
            </a:lvl9pPr>
          </a:lstStyle>
          <a:p>
            <a:endParaRPr/>
          </a:p>
        </p:txBody>
      </p:sp>
      <p:sp>
        <p:nvSpPr>
          <p:cNvPr id="16" name="Google Shape;29;p43">
            <a:extLst>
              <a:ext uri="{FF2B5EF4-FFF2-40B4-BE49-F238E27FC236}">
                <a16:creationId xmlns:a16="http://schemas.microsoft.com/office/drawing/2014/main" id="{A81C34FC-E730-0044-8985-DAD8E1452AB0}"/>
              </a:ext>
            </a:extLst>
          </p:cNvPr>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 B - Quads">
  <p:cSld name="CUSTOM_4">
    <p:bg>
      <p:bgPr>
        <a:solidFill>
          <a:schemeClr val="accent2"/>
        </a:solidFill>
        <a:effectLst/>
      </p:bgPr>
    </p:bg>
    <p:spTree>
      <p:nvGrpSpPr>
        <p:cNvPr id="1" name="Shape 121"/>
        <p:cNvGrpSpPr/>
        <p:nvPr/>
      </p:nvGrpSpPr>
      <p:grpSpPr>
        <a:xfrm>
          <a:off x="0" y="0"/>
          <a:ext cx="0" cy="0"/>
          <a:chOff x="0" y="0"/>
          <a:chExt cx="0" cy="0"/>
        </a:xfrm>
      </p:grpSpPr>
      <p:sp>
        <p:nvSpPr>
          <p:cNvPr id="122" name="Google Shape;122;p55"/>
          <p:cNvSpPr/>
          <p:nvPr/>
        </p:nvSpPr>
        <p:spPr>
          <a:xfrm rot="5400000">
            <a:off x="7556374" y="201763"/>
            <a:ext cx="2061600" cy="2061600"/>
          </a:xfrm>
          <a:prstGeom prst="pie">
            <a:avLst>
              <a:gd name="adj1" fmla="val 10763037"/>
              <a:gd name="adj2" fmla="val 16200000"/>
            </a:avLst>
          </a:prstGeom>
          <a:solidFill>
            <a:srgbClr val="106B3D">
              <a:alpha val="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23" name="Google Shape;123;p55"/>
          <p:cNvSpPr/>
          <p:nvPr/>
        </p:nvSpPr>
        <p:spPr>
          <a:xfrm>
            <a:off x="6070605" y="-582165"/>
            <a:ext cx="1973400" cy="1973400"/>
          </a:xfrm>
          <a:prstGeom prst="pie">
            <a:avLst>
              <a:gd name="adj1" fmla="val 10763037"/>
              <a:gd name="adj2" fmla="val 16200000"/>
            </a:avLst>
          </a:prstGeom>
          <a:solidFill>
            <a:srgbClr val="106B3D">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24" name="Google Shape;124;p55"/>
          <p:cNvSpPr/>
          <p:nvPr/>
        </p:nvSpPr>
        <p:spPr>
          <a:xfrm rot="-5400000">
            <a:off x="5285452" y="-74692"/>
            <a:ext cx="762300" cy="762300"/>
          </a:xfrm>
          <a:prstGeom prst="pie">
            <a:avLst>
              <a:gd name="adj1" fmla="val 10763037"/>
              <a:gd name="adj2" fmla="val 16200000"/>
            </a:avLst>
          </a:prstGeom>
          <a:solidFill>
            <a:srgbClr val="106B3D">
              <a:alpha val="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25" name="Google Shape;125;p55"/>
          <p:cNvSpPr/>
          <p:nvPr/>
        </p:nvSpPr>
        <p:spPr>
          <a:xfrm rot="10800000">
            <a:off x="2399472" y="3644454"/>
            <a:ext cx="2267700" cy="2267700"/>
          </a:xfrm>
          <a:prstGeom prst="pie">
            <a:avLst>
              <a:gd name="adj1" fmla="val 10763037"/>
              <a:gd name="adj2" fmla="val 16200000"/>
            </a:avLst>
          </a:prstGeom>
          <a:solidFill>
            <a:srgbClr val="106B3D">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26" name="Google Shape;126;p55"/>
          <p:cNvSpPr/>
          <p:nvPr/>
        </p:nvSpPr>
        <p:spPr>
          <a:xfrm rot="5400000">
            <a:off x="-1435131" y="3731622"/>
            <a:ext cx="2749200" cy="2949900"/>
          </a:xfrm>
          <a:prstGeom prst="pie">
            <a:avLst>
              <a:gd name="adj1" fmla="val 10818385"/>
              <a:gd name="adj2" fmla="val 16200000"/>
            </a:avLst>
          </a:prstGeom>
          <a:solidFill>
            <a:srgbClr val="FFFFFF">
              <a:alpha val="86666"/>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27" name="Google Shape;127;p55"/>
          <p:cNvSpPr/>
          <p:nvPr/>
        </p:nvSpPr>
        <p:spPr>
          <a:xfrm>
            <a:off x="2796130" y="4613290"/>
            <a:ext cx="762300" cy="762300"/>
          </a:xfrm>
          <a:prstGeom prst="pie">
            <a:avLst>
              <a:gd name="adj1" fmla="val 10763037"/>
              <a:gd name="adj2" fmla="val 16200000"/>
            </a:avLst>
          </a:prstGeom>
          <a:solidFill>
            <a:srgbClr val="106B3D">
              <a:alpha val="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28" name="Google Shape;128;p55"/>
          <p:cNvSpPr/>
          <p:nvPr/>
        </p:nvSpPr>
        <p:spPr>
          <a:xfrm rot="-5400000">
            <a:off x="-117902" y="-357716"/>
            <a:ext cx="1524600" cy="1524600"/>
          </a:xfrm>
          <a:prstGeom prst="pie">
            <a:avLst>
              <a:gd name="adj1" fmla="val 10763037"/>
              <a:gd name="adj2" fmla="val 16200000"/>
            </a:avLst>
          </a:prstGeom>
          <a:solidFill>
            <a:srgbClr val="106B3D">
              <a:alpha val="4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29" name="Google Shape;129;p55"/>
          <p:cNvSpPr/>
          <p:nvPr/>
        </p:nvSpPr>
        <p:spPr>
          <a:xfrm rot="10800000">
            <a:off x="-202251" y="-448065"/>
            <a:ext cx="762300" cy="762300"/>
          </a:xfrm>
          <a:prstGeom prst="pie">
            <a:avLst>
              <a:gd name="adj1" fmla="val 10763037"/>
              <a:gd name="adj2" fmla="val 16200000"/>
            </a:avLst>
          </a:prstGeom>
          <a:solidFill>
            <a:srgbClr val="106B3D">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30" name="Google Shape;130;p55"/>
          <p:cNvSpPr/>
          <p:nvPr/>
        </p:nvSpPr>
        <p:spPr>
          <a:xfrm rot="10800000">
            <a:off x="7483976" y="2312065"/>
            <a:ext cx="1315800" cy="1315800"/>
          </a:xfrm>
          <a:prstGeom prst="pie">
            <a:avLst>
              <a:gd name="adj1" fmla="val 10763037"/>
              <a:gd name="adj2" fmla="val 16200000"/>
            </a:avLst>
          </a:prstGeom>
          <a:solidFill>
            <a:srgbClr val="106B3D">
              <a:alpha val="4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sp>
        <p:nvSpPr>
          <p:cNvPr id="131" name="Google Shape;131;p55"/>
          <p:cNvSpPr/>
          <p:nvPr/>
        </p:nvSpPr>
        <p:spPr>
          <a:xfrm>
            <a:off x="8653977" y="2448428"/>
            <a:ext cx="737400" cy="737400"/>
          </a:xfrm>
          <a:prstGeom prst="pie">
            <a:avLst>
              <a:gd name="adj1" fmla="val 10763037"/>
              <a:gd name="adj2" fmla="val 16200000"/>
            </a:avLst>
          </a:prstGeom>
          <a:solidFill>
            <a:srgbClr val="106B3D">
              <a:alpha val="2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F302F"/>
              </a:solidFill>
              <a:latin typeface="Century Gothic"/>
              <a:ea typeface="Century Gothic"/>
              <a:cs typeface="Century Gothic"/>
              <a:sym typeface="Century Gothic"/>
            </a:endParaRPr>
          </a:p>
        </p:txBody>
      </p:sp>
      <p:pic>
        <p:nvPicPr>
          <p:cNvPr id="132" name="Google Shape;132;p55"/>
          <p:cNvPicPr preferRelativeResize="0"/>
          <p:nvPr/>
        </p:nvPicPr>
        <p:blipFill rotWithShape="1">
          <a:blip r:embed="rId2">
            <a:alphaModFix/>
          </a:blip>
          <a:srcRect/>
          <a:stretch/>
        </p:blipFill>
        <p:spPr>
          <a:xfrm>
            <a:off x="198116" y="4731503"/>
            <a:ext cx="860476" cy="246888"/>
          </a:xfrm>
          <a:prstGeom prst="rect">
            <a:avLst/>
          </a:prstGeom>
          <a:noFill/>
          <a:ln>
            <a:noFill/>
          </a:ln>
        </p:spPr>
      </p:pic>
      <p:sp>
        <p:nvSpPr>
          <p:cNvPr id="133" name="Google Shape;133;p55"/>
          <p:cNvSpPr txBox="1">
            <a:spLocks noGrp="1"/>
          </p:cNvSpPr>
          <p:nvPr>
            <p:ph type="title"/>
          </p:nvPr>
        </p:nvSpPr>
        <p:spPr>
          <a:xfrm>
            <a:off x="1013250" y="1683588"/>
            <a:ext cx="7117500" cy="115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34" name="Google Shape;134;p55"/>
          <p:cNvSpPr txBox="1">
            <a:spLocks noGrp="1"/>
          </p:cNvSpPr>
          <p:nvPr>
            <p:ph type="subTitle" idx="1"/>
          </p:nvPr>
        </p:nvSpPr>
        <p:spPr>
          <a:xfrm>
            <a:off x="1013250" y="2753413"/>
            <a:ext cx="7117500" cy="706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a:solidFill>
                  <a:schemeClr val="lt1"/>
                </a:solidFill>
              </a:defRPr>
            </a:lvl1pPr>
            <a:lvl2pPr lvl="1" algn="ctr">
              <a:lnSpc>
                <a:spcPct val="115000"/>
              </a:lnSpc>
              <a:spcBef>
                <a:spcPts val="1600"/>
              </a:spcBef>
              <a:spcAft>
                <a:spcPts val="0"/>
              </a:spcAft>
              <a:buSzPts val="16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000"/>
              <a:buNone/>
              <a:defRPr/>
            </a:lvl5pPr>
            <a:lvl6pPr lvl="5" algn="ctr">
              <a:lnSpc>
                <a:spcPct val="115000"/>
              </a:lnSpc>
              <a:spcBef>
                <a:spcPts val="1600"/>
              </a:spcBef>
              <a:spcAft>
                <a:spcPts val="0"/>
              </a:spcAft>
              <a:buSzPts val="1000"/>
              <a:buNone/>
              <a:defRPr/>
            </a:lvl6pPr>
            <a:lvl7pPr lvl="6" algn="ctr">
              <a:lnSpc>
                <a:spcPct val="115000"/>
              </a:lnSpc>
              <a:spcBef>
                <a:spcPts val="1600"/>
              </a:spcBef>
              <a:spcAft>
                <a:spcPts val="0"/>
              </a:spcAft>
              <a:buSzPts val="1000"/>
              <a:buNone/>
              <a:defRPr/>
            </a:lvl7pPr>
            <a:lvl8pPr lvl="7" algn="ctr">
              <a:lnSpc>
                <a:spcPct val="115000"/>
              </a:lnSpc>
              <a:spcBef>
                <a:spcPts val="1600"/>
              </a:spcBef>
              <a:spcAft>
                <a:spcPts val="0"/>
              </a:spcAft>
              <a:buSzPts val="1000"/>
              <a:buNone/>
              <a:defRPr/>
            </a:lvl8pPr>
            <a:lvl9pPr lvl="8" algn="ctr">
              <a:lnSpc>
                <a:spcPct val="115000"/>
              </a:lnSpc>
              <a:spcBef>
                <a:spcPts val="1600"/>
              </a:spcBef>
              <a:spcAft>
                <a:spcPts val="1600"/>
              </a:spcAft>
              <a:buSzPts val="1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2">
  <p:cSld name="CUSTOM_10">
    <p:spTree>
      <p:nvGrpSpPr>
        <p:cNvPr id="1" name="Shape 159"/>
        <p:cNvGrpSpPr/>
        <p:nvPr/>
      </p:nvGrpSpPr>
      <p:grpSpPr>
        <a:xfrm>
          <a:off x="0" y="0"/>
          <a:ext cx="0" cy="0"/>
          <a:chOff x="0" y="0"/>
          <a:chExt cx="0" cy="0"/>
        </a:xfrm>
      </p:grpSpPr>
      <p:cxnSp>
        <p:nvCxnSpPr>
          <p:cNvPr id="161" name="Google Shape;161;p61"/>
          <p:cNvCxnSpPr/>
          <p:nvPr/>
        </p:nvCxnSpPr>
        <p:spPr>
          <a:xfrm>
            <a:off x="8617527" y="48289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162" name="Google Shape;162;p61"/>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3" name="Google Shape;163;p61"/>
          <p:cNvSpPr txBox="1"/>
          <p:nvPr/>
        </p:nvSpPr>
        <p:spPr>
          <a:xfrm>
            <a:off x="6842300" y="4739425"/>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F302F"/>
                </a:solidFill>
                <a:latin typeface="Proxima Nova"/>
                <a:ea typeface="Proxima Nova"/>
                <a:cs typeface="Proxima Nova"/>
                <a:sym typeface="Proxima Nova"/>
              </a:rPr>
              <a:t>© 2020 Herrmann Global, LLC</a:t>
            </a:r>
            <a:endParaRPr sz="900" b="0" i="0" u="none" strike="noStrike" cap="none">
              <a:solidFill>
                <a:srgbClr val="2F302F"/>
              </a:solidFill>
              <a:latin typeface="Proxima Nova"/>
              <a:ea typeface="Proxima Nova"/>
              <a:cs typeface="Proxima Nova"/>
              <a:sym typeface="Proxima Nova"/>
            </a:endParaRPr>
          </a:p>
        </p:txBody>
      </p:sp>
      <p:sp>
        <p:nvSpPr>
          <p:cNvPr id="164" name="Google Shape;164;p61"/>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Proxima Nova Semibold"/>
              <a:buNone/>
              <a:defRPr sz="2800" b="0" i="0" u="none" strike="noStrike" cap="none">
                <a:solidFill>
                  <a:schemeClr val="dk1"/>
                </a:solidFill>
                <a:latin typeface="Proxima Nova Semibold"/>
                <a:ea typeface="Proxima Nova Semibold"/>
                <a:cs typeface="Proxima Nova Semibold"/>
                <a:sym typeface="Proxima Nova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8"/>
          <p:cNvSpPr txBox="1">
            <a:spLocks noGrp="1"/>
          </p:cNvSpPr>
          <p:nvPr>
            <p:ph type="body" idx="1"/>
          </p:nvPr>
        </p:nvSpPr>
        <p:spPr>
          <a:xfrm>
            <a:off x="311700" y="10762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Proxima Nova"/>
              <a:buChar char="●"/>
              <a:defRPr sz="1800" b="0" i="0" u="none" strike="noStrike" cap="none">
                <a:solidFill>
                  <a:schemeClr val="dk1"/>
                </a:solidFill>
                <a:latin typeface="Proxima Nova"/>
                <a:ea typeface="Proxima Nova"/>
                <a:cs typeface="Proxima Nova"/>
                <a:sym typeface="Proxima Nova"/>
              </a:defRPr>
            </a:lvl1pPr>
            <a:lvl2pPr marL="914400" marR="0" lvl="1" indent="-330200" algn="l" rtl="0">
              <a:lnSpc>
                <a:spcPct val="115000"/>
              </a:lnSpc>
              <a:spcBef>
                <a:spcPts val="1600"/>
              </a:spcBef>
              <a:spcAft>
                <a:spcPts val="0"/>
              </a:spcAft>
              <a:buClr>
                <a:schemeClr val="dk1"/>
              </a:buClr>
              <a:buSzPts val="1600"/>
              <a:buFont typeface="Proxima Nova"/>
              <a:buChar char="○"/>
              <a:defRPr sz="1600" b="0" i="0" u="none" strike="noStrike" cap="none">
                <a:solidFill>
                  <a:schemeClr val="dk1"/>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dk1"/>
              </a:buClr>
              <a:buSzPts val="1400"/>
              <a:buFont typeface="Proxima Nova"/>
              <a:buChar char="■"/>
              <a:defRPr sz="1400" b="0" i="0" u="none" strike="noStrike" cap="none">
                <a:solidFill>
                  <a:schemeClr val="dk1"/>
                </a:solidFill>
                <a:latin typeface="Proxima Nova"/>
                <a:ea typeface="Proxima Nova"/>
                <a:cs typeface="Proxima Nova"/>
                <a:sym typeface="Proxima Nova"/>
              </a:defRPr>
            </a:lvl3pPr>
            <a:lvl4pPr marL="1828800" marR="0" lvl="3" indent="-304800" algn="l" rtl="0">
              <a:lnSpc>
                <a:spcPct val="115000"/>
              </a:lnSpc>
              <a:spcBef>
                <a:spcPts val="1600"/>
              </a:spcBef>
              <a:spcAft>
                <a:spcPts val="0"/>
              </a:spcAft>
              <a:buClr>
                <a:schemeClr val="dk1"/>
              </a:buClr>
              <a:buSzPts val="1200"/>
              <a:buFont typeface="Proxima Nova"/>
              <a:buChar char="●"/>
              <a:defRPr sz="1200" b="0" i="0" u="none" strike="noStrike" cap="none">
                <a:solidFill>
                  <a:schemeClr val="dk1"/>
                </a:solidFill>
                <a:latin typeface="Proxima Nova"/>
                <a:ea typeface="Proxima Nova"/>
                <a:cs typeface="Proxima Nova"/>
                <a:sym typeface="Proxima Nova"/>
              </a:defRPr>
            </a:lvl4pPr>
            <a:lvl5pPr marL="2286000" marR="0" lvl="4" indent="-292100" algn="l" rtl="0">
              <a:lnSpc>
                <a:spcPct val="115000"/>
              </a:lnSpc>
              <a:spcBef>
                <a:spcPts val="1600"/>
              </a:spcBef>
              <a:spcAft>
                <a:spcPts val="0"/>
              </a:spcAft>
              <a:buClr>
                <a:schemeClr val="dk1"/>
              </a:buClr>
              <a:buSzPts val="1000"/>
              <a:buFont typeface="Proxima Nova"/>
              <a:buChar char="○"/>
              <a:defRPr sz="1000" b="0" i="0" u="none" strike="noStrike" cap="none">
                <a:solidFill>
                  <a:schemeClr val="dk1"/>
                </a:solidFill>
                <a:latin typeface="Proxima Nova"/>
                <a:ea typeface="Proxima Nova"/>
                <a:cs typeface="Proxima Nova"/>
                <a:sym typeface="Proxima Nova"/>
              </a:defRPr>
            </a:lvl5pPr>
            <a:lvl6pPr marL="2743200" marR="0" lvl="5" indent="-292100" algn="l" rtl="0">
              <a:lnSpc>
                <a:spcPct val="115000"/>
              </a:lnSpc>
              <a:spcBef>
                <a:spcPts val="1600"/>
              </a:spcBef>
              <a:spcAft>
                <a:spcPts val="0"/>
              </a:spcAft>
              <a:buClr>
                <a:schemeClr val="dk1"/>
              </a:buClr>
              <a:buSzPts val="1000"/>
              <a:buFont typeface="Proxima Nova"/>
              <a:buChar char="■"/>
              <a:defRPr sz="1000" b="0" i="0" u="none" strike="noStrike" cap="none">
                <a:solidFill>
                  <a:schemeClr val="dk1"/>
                </a:solidFill>
                <a:latin typeface="Proxima Nova"/>
                <a:ea typeface="Proxima Nova"/>
                <a:cs typeface="Proxima Nova"/>
                <a:sym typeface="Proxima Nova"/>
              </a:defRPr>
            </a:lvl6pPr>
            <a:lvl7pPr marL="3200400" marR="0" lvl="6" indent="-292100" algn="l" rtl="0">
              <a:lnSpc>
                <a:spcPct val="115000"/>
              </a:lnSpc>
              <a:spcBef>
                <a:spcPts val="1600"/>
              </a:spcBef>
              <a:spcAft>
                <a:spcPts val="0"/>
              </a:spcAft>
              <a:buClr>
                <a:schemeClr val="dk1"/>
              </a:buClr>
              <a:buSzPts val="1000"/>
              <a:buFont typeface="Proxima Nova"/>
              <a:buChar char="●"/>
              <a:defRPr sz="1000" b="0" i="0" u="none" strike="noStrike" cap="none">
                <a:solidFill>
                  <a:schemeClr val="dk1"/>
                </a:solidFill>
                <a:latin typeface="Proxima Nova"/>
                <a:ea typeface="Proxima Nova"/>
                <a:cs typeface="Proxima Nova"/>
                <a:sym typeface="Proxima Nova"/>
              </a:defRPr>
            </a:lvl7pPr>
            <a:lvl8pPr marL="3657600" marR="0" lvl="7" indent="-292100" algn="l" rtl="0">
              <a:lnSpc>
                <a:spcPct val="115000"/>
              </a:lnSpc>
              <a:spcBef>
                <a:spcPts val="1600"/>
              </a:spcBef>
              <a:spcAft>
                <a:spcPts val="0"/>
              </a:spcAft>
              <a:buClr>
                <a:schemeClr val="dk1"/>
              </a:buClr>
              <a:buSzPts val="1000"/>
              <a:buFont typeface="Proxima Nova"/>
              <a:buChar char="○"/>
              <a:defRPr sz="1000" b="0" i="0" u="none" strike="noStrike" cap="none">
                <a:solidFill>
                  <a:schemeClr val="dk1"/>
                </a:solidFill>
                <a:latin typeface="Proxima Nova"/>
                <a:ea typeface="Proxima Nova"/>
                <a:cs typeface="Proxima Nova"/>
                <a:sym typeface="Proxima Nova"/>
              </a:defRPr>
            </a:lvl8pPr>
            <a:lvl9pPr marL="4114800" marR="0" lvl="8" indent="-292100" algn="l" rtl="0">
              <a:lnSpc>
                <a:spcPct val="115000"/>
              </a:lnSpc>
              <a:spcBef>
                <a:spcPts val="1600"/>
              </a:spcBef>
              <a:spcAft>
                <a:spcPts val="1600"/>
              </a:spcAft>
              <a:buClr>
                <a:schemeClr val="dk1"/>
              </a:buClr>
              <a:buSzPts val="1000"/>
              <a:buFont typeface="Proxima Nova"/>
              <a:buChar char="■"/>
              <a:defRPr sz="1000" b="0" i="0" u="none" strike="noStrike" cap="none">
                <a:solidFill>
                  <a:schemeClr val="dk1"/>
                </a:solidFill>
                <a:latin typeface="Proxima Nova"/>
                <a:ea typeface="Proxima Nova"/>
                <a:cs typeface="Proxima Nova"/>
                <a:sym typeface="Proxima Nova"/>
              </a:defRPr>
            </a:lvl9pPr>
          </a:lstStyle>
          <a:p>
            <a:endParaRPr/>
          </a:p>
        </p:txBody>
      </p:sp>
      <p:sp>
        <p:nvSpPr>
          <p:cNvPr id="8" name="Google Shape;8;p38"/>
          <p:cNvSpPr txBox="1">
            <a:spLocks noGrp="1"/>
          </p:cNvSpPr>
          <p:nvPr>
            <p:ph type="title" idx="2"/>
          </p:nvPr>
        </p:nvSpPr>
        <p:spPr>
          <a:xfrm>
            <a:off x="311700" y="48101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0" i="0" u="none" strike="noStrike" cap="none">
                <a:solidFill>
                  <a:schemeClr val="dk2"/>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3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25;p43">
            <a:extLst>
              <a:ext uri="{FF2B5EF4-FFF2-40B4-BE49-F238E27FC236}">
                <a16:creationId xmlns:a16="http://schemas.microsoft.com/office/drawing/2014/main" id="{76AB14B6-3BEF-374B-8FC6-24B8E1BECA57}"/>
              </a:ext>
            </a:extLst>
          </p:cNvPr>
          <p:cNvPicPr preferRelativeResize="0"/>
          <p:nvPr userDrawn="1"/>
        </p:nvPicPr>
        <p:blipFill rotWithShape="1">
          <a:blip r:embed="rId13">
            <a:alphaModFix/>
          </a:blip>
          <a:srcRect/>
          <a:stretch/>
        </p:blipFill>
        <p:spPr>
          <a:xfrm>
            <a:off x="198116" y="4731503"/>
            <a:ext cx="860476" cy="246888"/>
          </a:xfrm>
          <a:prstGeom prst="rect">
            <a:avLst/>
          </a:prstGeom>
          <a:noFill/>
          <a:ln>
            <a:noFill/>
          </a:ln>
        </p:spPr>
      </p:pic>
      <p:sp>
        <p:nvSpPr>
          <p:cNvPr id="11" name="Google Shape;28;p43">
            <a:extLst>
              <a:ext uri="{FF2B5EF4-FFF2-40B4-BE49-F238E27FC236}">
                <a16:creationId xmlns:a16="http://schemas.microsoft.com/office/drawing/2014/main" id="{78449AAA-326B-8445-BFF8-1A7B7975B1E2}"/>
              </a:ext>
            </a:extLst>
          </p:cNvPr>
          <p:cNvSpPr txBox="1"/>
          <p:nvPr userDrawn="1"/>
        </p:nvSpPr>
        <p:spPr>
          <a:xfrm>
            <a:off x="6842300" y="4739425"/>
            <a:ext cx="1710300" cy="393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dirty="0">
                <a:solidFill>
                  <a:srgbClr val="2F302F"/>
                </a:solidFill>
                <a:latin typeface="Proxima Nova"/>
                <a:ea typeface="Proxima Nova"/>
                <a:cs typeface="Proxima Nova"/>
                <a:sym typeface="Proxima Nova"/>
              </a:rPr>
              <a:t>© 2020 Herrmann Global, LLC</a:t>
            </a:r>
            <a:endParaRPr sz="900" b="0" i="0" u="none" strike="noStrike" cap="none" dirty="0">
              <a:solidFill>
                <a:srgbClr val="2F302F"/>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5" r:id="rId3"/>
    <p:sldLayoutId id="2147483660" r:id="rId4"/>
    <p:sldLayoutId id="2147483662" r:id="rId5"/>
    <p:sldLayoutId id="2147483663" r:id="rId6"/>
    <p:sldLayoutId id="2147483664" r:id="rId7"/>
    <p:sldLayoutId id="2147483665" r:id="rId8"/>
    <p:sldLayoutId id="2147483671" r:id="rId9"/>
    <p:sldLayoutId id="2147483673" r:id="rId10"/>
    <p:sldLayoutId id="2147483675" r:id="rId11"/>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journey.herrmannsolutions.net/think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
          <p:cNvPicPr preferRelativeResize="0"/>
          <p:nvPr/>
        </p:nvPicPr>
        <p:blipFill rotWithShape="1">
          <a:blip r:embed="rId3">
            <a:alphaModFix/>
          </a:blip>
          <a:srcRect/>
          <a:stretch/>
        </p:blipFill>
        <p:spPr>
          <a:xfrm>
            <a:off x="1160271" y="914399"/>
            <a:ext cx="6659021" cy="3036737"/>
          </a:xfrm>
          <a:prstGeom prst="rect">
            <a:avLst/>
          </a:prstGeom>
          <a:noFill/>
          <a:ln>
            <a:noFill/>
          </a:ln>
        </p:spPr>
      </p:pic>
      <p:sp>
        <p:nvSpPr>
          <p:cNvPr id="191" name="Google Shape;191;p3"/>
          <p:cNvSpPr txBox="1">
            <a:spLocks noGrp="1"/>
          </p:cNvSpPr>
          <p:nvPr>
            <p:ph type="title" idx="4294967295"/>
          </p:nvPr>
        </p:nvSpPr>
        <p:spPr>
          <a:xfrm>
            <a:off x="216975" y="128775"/>
            <a:ext cx="8551500" cy="11571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800"/>
              </a:spcBef>
              <a:spcAft>
                <a:spcPts val="0"/>
              </a:spcAft>
              <a:buSzPts val="2800"/>
              <a:buNone/>
            </a:pPr>
            <a:r>
              <a:rPr lang="en" sz="3600" b="1" dirty="0">
                <a:latin typeface="Proxima Nova"/>
                <a:ea typeface="Proxima Nova"/>
                <a:cs typeface="Proxima Nova"/>
                <a:sym typeface="Proxima Nova"/>
              </a:rPr>
              <a:t>Discovering your HBDI</a:t>
            </a:r>
            <a:r>
              <a:rPr lang="en" sz="3200" b="1" baseline="30000" dirty="0">
                <a:latin typeface="Proxima Nova"/>
                <a:ea typeface="Proxima Nova"/>
                <a:cs typeface="Proxima Nova"/>
                <a:sym typeface="Proxima Nova"/>
              </a:rPr>
              <a:t>®</a:t>
            </a:r>
            <a:r>
              <a:rPr lang="en" sz="3600" b="1" dirty="0">
                <a:latin typeface="Proxima Nova"/>
                <a:ea typeface="Proxima Nova"/>
                <a:cs typeface="Proxima Nova"/>
                <a:sym typeface="Proxima Nova"/>
              </a:rPr>
              <a:t> Team Profile</a:t>
            </a:r>
            <a:endParaRPr sz="1400" dirty="0">
              <a:latin typeface="Proxima Nova"/>
              <a:ea typeface="Proxima Nova"/>
              <a:cs typeface="Proxima Nova"/>
              <a:sym typeface="Proxima Nova"/>
            </a:endParaRPr>
          </a:p>
          <a:p>
            <a:pPr marL="0" lvl="0" indent="0" algn="l" rtl="0">
              <a:lnSpc>
                <a:spcPct val="100000"/>
              </a:lnSpc>
              <a:spcBef>
                <a:spcPts val="0"/>
              </a:spcBef>
              <a:spcAft>
                <a:spcPts val="0"/>
              </a:spcAft>
              <a:buSzPts val="2800"/>
              <a:buNone/>
            </a:pPr>
            <a:endParaRPr dirty="0"/>
          </a:p>
        </p:txBody>
      </p:sp>
      <p:sp>
        <p:nvSpPr>
          <p:cNvPr id="192" name="Google Shape;192;p3"/>
          <p:cNvSpPr txBox="1">
            <a:spLocks noGrp="1"/>
          </p:cNvSpPr>
          <p:nvPr>
            <p:ph type="title" idx="4294967295"/>
          </p:nvPr>
        </p:nvSpPr>
        <p:spPr>
          <a:xfrm>
            <a:off x="0" y="3787013"/>
            <a:ext cx="9144000" cy="969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800"/>
              </a:spcBef>
              <a:spcAft>
                <a:spcPts val="0"/>
              </a:spcAft>
              <a:buSzPts val="2800"/>
              <a:buNone/>
            </a:pPr>
            <a:r>
              <a:rPr lang="en" sz="3500" b="1" dirty="0">
                <a:latin typeface="Proxima Nova"/>
                <a:ea typeface="Proxima Nova"/>
                <a:cs typeface="Proxima Nova"/>
                <a:sym typeface="Proxima Nova"/>
              </a:rPr>
              <a:t>and Applying Whole Brain</a:t>
            </a:r>
            <a:r>
              <a:rPr lang="en" sz="3100" b="1" baseline="30000" dirty="0">
                <a:latin typeface="Proxima Nova"/>
                <a:ea typeface="Proxima Nova"/>
                <a:cs typeface="Proxima Nova"/>
                <a:sym typeface="Proxima Nova"/>
              </a:rPr>
              <a:t>®  </a:t>
            </a:r>
            <a:r>
              <a:rPr lang="en" sz="3500" b="1" dirty="0">
                <a:latin typeface="Proxima Nova"/>
                <a:ea typeface="Proxima Nova"/>
                <a:cs typeface="Proxima Nova"/>
                <a:sym typeface="Proxima Nova"/>
              </a:rPr>
              <a:t>Thinking</a:t>
            </a:r>
            <a:endParaRPr sz="1200" dirty="0">
              <a:latin typeface="Arial"/>
              <a:ea typeface="Arial"/>
              <a:cs typeface="Arial"/>
              <a:sym typeface="Arial"/>
            </a:endParaRPr>
          </a:p>
          <a:p>
            <a:pPr marL="0" lvl="0" indent="0" algn="ctr" rtl="0">
              <a:lnSpc>
                <a:spcPct val="90000"/>
              </a:lnSpc>
              <a:spcBef>
                <a:spcPts val="800"/>
              </a:spcBef>
              <a:spcAft>
                <a:spcPts val="0"/>
              </a:spcAft>
              <a:buSzPts val="2800"/>
              <a:buNone/>
            </a:pPr>
            <a:endParaRPr sz="3700" b="1" dirty="0">
              <a:latin typeface="Proxima Nova"/>
              <a:ea typeface="Proxima Nova"/>
              <a:cs typeface="Proxima Nova"/>
              <a:sym typeface="Proxima Nova"/>
            </a:endParaRPr>
          </a:p>
          <a:p>
            <a:pPr marL="0" lvl="0" indent="0" algn="l" rtl="0">
              <a:lnSpc>
                <a:spcPct val="100000"/>
              </a:lnSpc>
              <a:spcBef>
                <a:spcPts val="0"/>
              </a:spcBef>
              <a:spcAft>
                <a:spcPts val="0"/>
              </a:spcAft>
              <a:buSzPts val="28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9a754bc2dd_0_17"/>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10</a:t>
            </a:fld>
            <a:endParaRPr/>
          </a:p>
        </p:txBody>
      </p:sp>
      <p:grpSp>
        <p:nvGrpSpPr>
          <p:cNvPr id="464" name="Google Shape;464;g9a754bc2dd_0_17"/>
          <p:cNvGrpSpPr/>
          <p:nvPr/>
        </p:nvGrpSpPr>
        <p:grpSpPr>
          <a:xfrm>
            <a:off x="1714489" y="843704"/>
            <a:ext cx="5023549" cy="3567448"/>
            <a:chOff x="1969825" y="549400"/>
            <a:chExt cx="4848050" cy="3252300"/>
          </a:xfrm>
        </p:grpSpPr>
        <p:pic>
          <p:nvPicPr>
            <p:cNvPr id="465" name="Google Shape;465;g9a754bc2dd_0_17"/>
            <p:cNvPicPr preferRelativeResize="0"/>
            <p:nvPr/>
          </p:nvPicPr>
          <p:blipFill rotWithShape="1">
            <a:blip r:embed="rId3">
              <a:alphaModFix/>
            </a:blip>
            <a:srcRect b="57551"/>
            <a:stretch/>
          </p:blipFill>
          <p:spPr>
            <a:xfrm>
              <a:off x="1969825" y="549400"/>
              <a:ext cx="4848050" cy="1605575"/>
            </a:xfrm>
            <a:prstGeom prst="rect">
              <a:avLst/>
            </a:prstGeom>
            <a:noFill/>
            <a:ln>
              <a:noFill/>
            </a:ln>
          </p:spPr>
        </p:pic>
        <p:pic>
          <p:nvPicPr>
            <p:cNvPr id="466" name="Google Shape;466;g9a754bc2dd_0_17"/>
            <p:cNvPicPr preferRelativeResize="0"/>
            <p:nvPr/>
          </p:nvPicPr>
          <p:blipFill rotWithShape="1">
            <a:blip r:embed="rId3">
              <a:alphaModFix/>
            </a:blip>
            <a:srcRect t="49703" b="6760"/>
            <a:stretch/>
          </p:blipFill>
          <p:spPr>
            <a:xfrm>
              <a:off x="1969825" y="2154975"/>
              <a:ext cx="4848050" cy="1646725"/>
            </a:xfrm>
            <a:prstGeom prst="rect">
              <a:avLst/>
            </a:prstGeom>
            <a:noFill/>
            <a:ln>
              <a:noFill/>
            </a:ln>
          </p:spPr>
        </p:pic>
      </p:grpSp>
      <p:sp>
        <p:nvSpPr>
          <p:cNvPr id="467" name="Google Shape;467;g9a754bc2dd_0_17"/>
          <p:cNvSpPr txBox="1">
            <a:spLocks noGrp="1"/>
          </p:cNvSpPr>
          <p:nvPr>
            <p:ph type="title"/>
          </p:nvPr>
        </p:nvSpPr>
        <p:spPr>
          <a:xfrm>
            <a:off x="300125" y="2096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Guess Your Profile</a:t>
            </a:r>
            <a:endParaRPr dirty="0"/>
          </a:p>
        </p:txBody>
      </p:sp>
      <p:sp>
        <p:nvSpPr>
          <p:cNvPr id="468" name="Google Shape;468;g9a754bc2dd_0_17"/>
          <p:cNvSpPr txBox="1"/>
          <p:nvPr/>
        </p:nvSpPr>
        <p:spPr>
          <a:xfrm>
            <a:off x="1013051" y="843700"/>
            <a:ext cx="470700" cy="4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300" i="0">
                <a:solidFill>
                  <a:srgbClr val="2CC3F0"/>
                </a:solidFill>
                <a:latin typeface="Proxima Nova"/>
                <a:ea typeface="Proxima Nova"/>
                <a:cs typeface="Proxima Nova"/>
                <a:sym typeface="Proxima Nova"/>
              </a:rPr>
              <a:t>A</a:t>
            </a:r>
            <a:endParaRPr sz="1800" i="0">
              <a:solidFill>
                <a:srgbClr val="2CC3F0"/>
              </a:solidFill>
              <a:latin typeface="Proxima Nova"/>
              <a:ea typeface="Proxima Nova"/>
              <a:cs typeface="Proxima Nova"/>
              <a:sym typeface="Proxima Nova"/>
            </a:endParaRPr>
          </a:p>
        </p:txBody>
      </p:sp>
      <p:sp>
        <p:nvSpPr>
          <p:cNvPr id="469" name="Google Shape;469;g9a754bc2dd_0_17"/>
          <p:cNvSpPr txBox="1"/>
          <p:nvPr/>
        </p:nvSpPr>
        <p:spPr>
          <a:xfrm>
            <a:off x="1154301" y="3995650"/>
            <a:ext cx="470700" cy="4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300">
                <a:solidFill>
                  <a:schemeClr val="accent2"/>
                </a:solidFill>
                <a:latin typeface="Proxima Nova"/>
                <a:ea typeface="Proxima Nova"/>
                <a:cs typeface="Proxima Nova"/>
                <a:sym typeface="Proxima Nova"/>
              </a:rPr>
              <a:t>B</a:t>
            </a:r>
            <a:endParaRPr sz="1800" i="0">
              <a:solidFill>
                <a:schemeClr val="accent2"/>
              </a:solidFill>
              <a:latin typeface="Proxima Nova"/>
              <a:ea typeface="Proxima Nova"/>
              <a:cs typeface="Proxima Nova"/>
              <a:sym typeface="Proxima Nova"/>
            </a:endParaRPr>
          </a:p>
        </p:txBody>
      </p:sp>
      <p:sp>
        <p:nvSpPr>
          <p:cNvPr id="470" name="Google Shape;470;g9a754bc2dd_0_17"/>
          <p:cNvSpPr txBox="1"/>
          <p:nvPr/>
        </p:nvSpPr>
        <p:spPr>
          <a:xfrm>
            <a:off x="6929951" y="3995650"/>
            <a:ext cx="470700" cy="4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300">
                <a:solidFill>
                  <a:schemeClr val="accent3"/>
                </a:solidFill>
                <a:latin typeface="Proxima Nova"/>
                <a:ea typeface="Proxima Nova"/>
                <a:cs typeface="Proxima Nova"/>
                <a:sym typeface="Proxima Nova"/>
              </a:rPr>
              <a:t>C</a:t>
            </a:r>
            <a:endParaRPr sz="1800" i="0">
              <a:solidFill>
                <a:schemeClr val="accent3"/>
              </a:solidFill>
              <a:latin typeface="Proxima Nova"/>
              <a:ea typeface="Proxima Nova"/>
              <a:cs typeface="Proxima Nova"/>
              <a:sym typeface="Proxima Nova"/>
            </a:endParaRPr>
          </a:p>
        </p:txBody>
      </p:sp>
      <p:sp>
        <p:nvSpPr>
          <p:cNvPr id="471" name="Google Shape;471;g9a754bc2dd_0_17"/>
          <p:cNvSpPr txBox="1"/>
          <p:nvPr/>
        </p:nvSpPr>
        <p:spPr>
          <a:xfrm>
            <a:off x="6929951" y="843700"/>
            <a:ext cx="470700" cy="4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300">
                <a:solidFill>
                  <a:schemeClr val="accent4"/>
                </a:solidFill>
                <a:latin typeface="Proxima Nova"/>
                <a:ea typeface="Proxima Nova"/>
                <a:cs typeface="Proxima Nova"/>
                <a:sym typeface="Proxima Nova"/>
              </a:rPr>
              <a:t>D</a:t>
            </a:r>
            <a:endParaRPr sz="1800" i="0">
              <a:solidFill>
                <a:schemeClr val="accent4"/>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8"/>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lvl="0"/>
            <a:r>
              <a:rPr lang="en" dirty="0"/>
              <a:t>View Your HBDI</a:t>
            </a:r>
            <a:r>
              <a:rPr lang="en" b="1" baseline="30000" dirty="0">
                <a:latin typeface="Proxima Nova"/>
                <a:ea typeface="Proxima Nova"/>
                <a:cs typeface="Proxima Nova"/>
                <a:sym typeface="Proxima Nova"/>
              </a:rPr>
              <a:t>®</a:t>
            </a:r>
            <a:r>
              <a:rPr lang="en" dirty="0"/>
              <a:t> results</a:t>
            </a:r>
            <a:endParaRPr dirty="0"/>
          </a:p>
        </p:txBody>
      </p:sp>
      <p:sp>
        <p:nvSpPr>
          <p:cNvPr id="244" name="Google Shape;244;p8"/>
          <p:cNvSpPr txBox="1">
            <a:spLocks noGrp="1"/>
          </p:cNvSpPr>
          <p:nvPr>
            <p:ph type="body" idx="1"/>
          </p:nvPr>
        </p:nvSpPr>
        <p:spPr>
          <a:xfrm>
            <a:off x="628048" y="659101"/>
            <a:ext cx="7613164" cy="261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dirty="0">
                <a:solidFill>
                  <a:srgbClr val="000000"/>
                </a:solidFill>
              </a:rPr>
              <a:t>Open another browser window and go to:</a:t>
            </a:r>
            <a:endParaRPr sz="2100" dirty="0">
              <a:solidFill>
                <a:srgbClr val="000000"/>
              </a:solidFill>
            </a:endParaRPr>
          </a:p>
          <a:p>
            <a:pPr marL="0" lvl="0" indent="0" algn="l" rtl="0">
              <a:lnSpc>
                <a:spcPct val="90000"/>
              </a:lnSpc>
              <a:spcBef>
                <a:spcPts val="800"/>
              </a:spcBef>
              <a:spcAft>
                <a:spcPts val="0"/>
              </a:spcAft>
              <a:buNone/>
            </a:pPr>
            <a:r>
              <a:rPr lang="en" sz="2100" u="sng" dirty="0">
                <a:solidFill>
                  <a:schemeClr val="hlink"/>
                </a:solidFill>
                <a:hlinkClick r:id="rId3"/>
              </a:rPr>
              <a:t>https://journey.herrmannsolutions.net/thinker</a:t>
            </a:r>
            <a:br>
              <a:rPr lang="en" sz="2100" dirty="0">
                <a:solidFill>
                  <a:srgbClr val="000000"/>
                </a:solidFill>
              </a:rPr>
            </a:br>
            <a:endParaRPr sz="2100" dirty="0">
              <a:solidFill>
                <a:srgbClr val="000000"/>
              </a:solidFill>
            </a:endParaRPr>
          </a:p>
          <a:p>
            <a:pPr marL="0" lvl="0" indent="0">
              <a:lnSpc>
                <a:spcPct val="90000"/>
              </a:lnSpc>
              <a:buNone/>
            </a:pPr>
            <a:r>
              <a:rPr lang="en" sz="2100" dirty="0">
                <a:solidFill>
                  <a:srgbClr val="000000"/>
                </a:solidFill>
              </a:rPr>
              <a:t>Log in with same password used to complete the HBDI</a:t>
            </a:r>
            <a:r>
              <a:rPr lang="en" sz="2400" b="1" baseline="30000" dirty="0"/>
              <a:t>®</a:t>
            </a:r>
            <a:endParaRPr sz="2100" dirty="0">
              <a:solidFill>
                <a:srgbClr val="000000"/>
              </a:solidFill>
            </a:endParaRPr>
          </a:p>
          <a:p>
            <a:pPr marL="0" lvl="0" indent="0" algn="l" rtl="0">
              <a:lnSpc>
                <a:spcPct val="115000"/>
              </a:lnSpc>
              <a:spcBef>
                <a:spcPts val="0"/>
              </a:spcBef>
              <a:spcAft>
                <a:spcPts val="1600"/>
              </a:spcAft>
              <a:buSzPts val="1800"/>
              <a:buNone/>
            </a:pPr>
            <a:endParaRPr dirty="0">
              <a:solidFill>
                <a:srgbClr val="000000"/>
              </a:solidFill>
            </a:endParaRPr>
          </a:p>
        </p:txBody>
      </p:sp>
      <p:sp>
        <p:nvSpPr>
          <p:cNvPr id="245" name="Google Shape;245;p8"/>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11</a:t>
            </a:fld>
            <a:endParaRPr/>
          </a:p>
        </p:txBody>
      </p:sp>
      <p:pic>
        <p:nvPicPr>
          <p:cNvPr id="1026" name="Picture 2">
            <a:extLst>
              <a:ext uri="{FF2B5EF4-FFF2-40B4-BE49-F238E27FC236}">
                <a16:creationId xmlns:a16="http://schemas.microsoft.com/office/drawing/2014/main" id="{BF9A37F5-E171-9A49-9D01-BEF519060D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106"/>
          <a:stretch/>
        </p:blipFill>
        <p:spPr bwMode="auto">
          <a:xfrm>
            <a:off x="1819204" y="2204187"/>
            <a:ext cx="4591222" cy="2691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4" name="Picture 3">
            <a:extLst>
              <a:ext uri="{FF2B5EF4-FFF2-40B4-BE49-F238E27FC236}">
                <a16:creationId xmlns:a16="http://schemas.microsoft.com/office/drawing/2014/main" id="{E6999E3E-6476-6749-B668-52B8825DF057}"/>
              </a:ext>
            </a:extLst>
          </p:cNvPr>
          <p:cNvPicPr>
            <a:picLocks noChangeAspect="1"/>
          </p:cNvPicPr>
          <p:nvPr/>
        </p:nvPicPr>
        <p:blipFill>
          <a:blip r:embed="rId3"/>
          <a:stretch>
            <a:fillRect/>
          </a:stretch>
        </p:blipFill>
        <p:spPr>
          <a:xfrm>
            <a:off x="1572592" y="1447171"/>
            <a:ext cx="5762487" cy="3611845"/>
          </a:xfrm>
          <a:prstGeom prst="rect">
            <a:avLst/>
          </a:prstGeom>
        </p:spPr>
      </p:pic>
      <p:sp>
        <p:nvSpPr>
          <p:cNvPr id="251" name="Google Shape;251;g539667f157_0_21"/>
          <p:cNvSpPr txBox="1">
            <a:spLocks noGrp="1"/>
          </p:cNvSpPr>
          <p:nvPr>
            <p:ph type="body" idx="1"/>
          </p:nvPr>
        </p:nvSpPr>
        <p:spPr>
          <a:xfrm>
            <a:off x="353437" y="695870"/>
            <a:ext cx="7900500" cy="66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dirty="0"/>
              <a:t>Measures the degree of preference for each quadrant: 3, 2, 1</a:t>
            </a:r>
            <a:endParaRPr dirty="0"/>
          </a:p>
        </p:txBody>
      </p:sp>
      <p:sp>
        <p:nvSpPr>
          <p:cNvPr id="252" name="Google Shape;252;g539667f157_0_21"/>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12</a:t>
            </a:fld>
            <a:endParaRPr/>
          </a:p>
        </p:txBody>
      </p:sp>
      <p:pic>
        <p:nvPicPr>
          <p:cNvPr id="254" name="Google Shape;254;g539667f157_0_21"/>
          <p:cNvPicPr preferRelativeResize="0"/>
          <p:nvPr/>
        </p:nvPicPr>
        <p:blipFill rotWithShape="1">
          <a:blip r:embed="rId4">
            <a:alphaModFix/>
          </a:blip>
          <a:srcRect/>
          <a:stretch/>
        </p:blipFill>
        <p:spPr>
          <a:xfrm>
            <a:off x="4248800" y="3113600"/>
            <a:ext cx="3060650" cy="428625"/>
          </a:xfrm>
          <a:prstGeom prst="rect">
            <a:avLst/>
          </a:prstGeom>
          <a:noFill/>
          <a:ln>
            <a:noFill/>
          </a:ln>
        </p:spPr>
      </p:pic>
      <p:pic>
        <p:nvPicPr>
          <p:cNvPr id="255" name="Google Shape;255;g539667f157_0_21"/>
          <p:cNvPicPr preferRelativeResize="0"/>
          <p:nvPr/>
        </p:nvPicPr>
        <p:blipFill rotWithShape="1">
          <a:blip r:embed="rId5">
            <a:alphaModFix/>
          </a:blip>
          <a:srcRect/>
          <a:stretch/>
        </p:blipFill>
        <p:spPr>
          <a:xfrm>
            <a:off x="4715050" y="2787900"/>
            <a:ext cx="3543283" cy="428625"/>
          </a:xfrm>
          <a:prstGeom prst="rect">
            <a:avLst/>
          </a:prstGeom>
          <a:noFill/>
          <a:ln>
            <a:noFill/>
          </a:ln>
        </p:spPr>
      </p:pic>
      <p:pic>
        <p:nvPicPr>
          <p:cNvPr id="256" name="Google Shape;256;g539667f157_0_21"/>
          <p:cNvPicPr preferRelativeResize="0"/>
          <p:nvPr/>
        </p:nvPicPr>
        <p:blipFill rotWithShape="1">
          <a:blip r:embed="rId6">
            <a:alphaModFix/>
          </a:blip>
          <a:srcRect/>
          <a:stretch/>
        </p:blipFill>
        <p:spPr>
          <a:xfrm>
            <a:off x="4865050" y="2475600"/>
            <a:ext cx="2844514" cy="428625"/>
          </a:xfrm>
          <a:prstGeom prst="rect">
            <a:avLst/>
          </a:prstGeom>
          <a:noFill/>
          <a:ln>
            <a:noFill/>
          </a:ln>
        </p:spPr>
      </p:pic>
      <p:pic>
        <p:nvPicPr>
          <p:cNvPr id="257" name="Google Shape;257;g539667f157_0_21"/>
          <p:cNvPicPr preferRelativeResize="0"/>
          <p:nvPr/>
        </p:nvPicPr>
        <p:blipFill rotWithShape="1">
          <a:blip r:embed="rId7">
            <a:alphaModFix/>
          </a:blip>
          <a:srcRect/>
          <a:stretch/>
        </p:blipFill>
        <p:spPr>
          <a:xfrm>
            <a:off x="5150775" y="2143125"/>
            <a:ext cx="3107550" cy="428625"/>
          </a:xfrm>
          <a:prstGeom prst="rect">
            <a:avLst/>
          </a:prstGeom>
          <a:noFill/>
          <a:ln>
            <a:noFill/>
          </a:ln>
        </p:spPr>
      </p:pic>
      <p:sp>
        <p:nvSpPr>
          <p:cNvPr id="259" name="Google Shape;259;g539667f157_0_21"/>
          <p:cNvSpPr txBox="1"/>
          <p:nvPr/>
        </p:nvSpPr>
        <p:spPr>
          <a:xfrm>
            <a:off x="2186454" y="1707325"/>
            <a:ext cx="349200" cy="47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2100" b="1" i="0" u="none" strike="noStrike" cap="none" dirty="0">
              <a:solidFill>
                <a:srgbClr val="000000"/>
              </a:solidFill>
              <a:latin typeface="Proxima Nova"/>
              <a:ea typeface="Proxima Nova"/>
              <a:cs typeface="Proxima Nova"/>
              <a:sym typeface="Proxima Nova"/>
            </a:endParaRPr>
          </a:p>
        </p:txBody>
      </p:sp>
      <p:sp>
        <p:nvSpPr>
          <p:cNvPr id="8" name="Title 7">
            <a:extLst>
              <a:ext uri="{FF2B5EF4-FFF2-40B4-BE49-F238E27FC236}">
                <a16:creationId xmlns:a16="http://schemas.microsoft.com/office/drawing/2014/main" id="{46357ADC-9C82-A140-9952-87134FD03425}"/>
              </a:ext>
            </a:extLst>
          </p:cNvPr>
          <p:cNvSpPr>
            <a:spLocks noGrp="1"/>
          </p:cNvSpPr>
          <p:nvPr>
            <p:ph type="title"/>
          </p:nvPr>
        </p:nvSpPr>
        <p:spPr>
          <a:xfrm>
            <a:off x="288550" y="198098"/>
            <a:ext cx="8520600" cy="572700"/>
          </a:xfrm>
        </p:spPr>
        <p:txBody>
          <a:bodyPr/>
          <a:lstStyle/>
          <a:p>
            <a:r>
              <a:rPr lang="en-US" dirty="0"/>
              <a:t>Reading HBDI</a:t>
            </a:r>
            <a:r>
              <a:rPr lang="en" b="1" baseline="30000" dirty="0">
                <a:latin typeface="Proxima Nova"/>
                <a:ea typeface="Proxima Nova"/>
                <a:cs typeface="Proxima Nova"/>
                <a:sym typeface="Proxima Nova"/>
              </a:rPr>
              <a:t>®</a:t>
            </a:r>
            <a:r>
              <a:rPr lang="en-US" dirty="0"/>
              <a:t> Profile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1000"/>
                                        <p:tgtEl>
                                          <p:spTgt spid="2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
                                        </p:tgtEl>
                                        <p:attrNameLst>
                                          <p:attrName>style.visibility</p:attrName>
                                        </p:attrNameLst>
                                      </p:cBhvr>
                                      <p:to>
                                        <p:strVal val="visible"/>
                                      </p:to>
                                    </p:set>
                                    <p:animEffect transition="in" filter="fade">
                                      <p:cBhvr>
                                        <p:cTn id="17" dur="1000"/>
                                        <p:tgtEl>
                                          <p:spTgt spid="2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7"/>
                                        </p:tgtEl>
                                        <p:attrNameLst>
                                          <p:attrName>style.visibility</p:attrName>
                                        </p:attrNameLst>
                                      </p:cBhvr>
                                      <p:to>
                                        <p:strVal val="visible"/>
                                      </p:to>
                                    </p:set>
                                    <p:animEffect transition="in" filter="fade">
                                      <p:cBhvr>
                                        <p:cTn id="22" dur="1000"/>
                                        <p:tgtEl>
                                          <p:spTgt spid="2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9"/>
                                        </p:tgtEl>
                                        <p:attrNameLst>
                                          <p:attrName>style.visibility</p:attrName>
                                        </p:attrNameLst>
                                      </p:cBhvr>
                                      <p:to>
                                        <p:strVal val="visible"/>
                                      </p:to>
                                    </p:set>
                                    <p:animEffect transition="in" filter="fade">
                                      <p:cBhvr>
                                        <p:cTn id="27"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5393b1c786_0_32"/>
          <p:cNvSpPr txBox="1">
            <a:spLocks noGrp="1"/>
          </p:cNvSpPr>
          <p:nvPr>
            <p:ph type="title"/>
          </p:nvPr>
        </p:nvSpPr>
        <p:spPr>
          <a:xfrm>
            <a:off x="288551" y="19809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Key points</a:t>
            </a:r>
            <a:endParaRPr dirty="0"/>
          </a:p>
        </p:txBody>
      </p:sp>
      <p:sp>
        <p:nvSpPr>
          <p:cNvPr id="270" name="Google Shape;270;g5393b1c786_0_32"/>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13</a:t>
            </a:fld>
            <a:endParaRPr/>
          </a:p>
        </p:txBody>
      </p:sp>
      <p:sp>
        <p:nvSpPr>
          <p:cNvPr id="271" name="Google Shape;271;g5393b1c786_0_32"/>
          <p:cNvSpPr txBox="1">
            <a:spLocks noGrp="1"/>
          </p:cNvSpPr>
          <p:nvPr>
            <p:ph type="body" idx="1"/>
          </p:nvPr>
        </p:nvSpPr>
        <p:spPr>
          <a:xfrm>
            <a:off x="598050" y="918800"/>
            <a:ext cx="6975600" cy="527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Char char="●"/>
            </a:pPr>
            <a:r>
              <a:rPr lang="en" sz="2000" dirty="0">
                <a:solidFill>
                  <a:srgbClr val="000000"/>
                </a:solidFill>
              </a:rPr>
              <a:t>Shows your natural preferences and tendencies</a:t>
            </a:r>
            <a:endParaRPr sz="2000" dirty="0">
              <a:solidFill>
                <a:srgbClr val="000000"/>
              </a:solidFill>
            </a:endParaRPr>
          </a:p>
          <a:p>
            <a:pPr marL="0" lvl="0" indent="0" algn="l" rtl="0">
              <a:spcBef>
                <a:spcPts val="0"/>
              </a:spcBef>
              <a:spcAft>
                <a:spcPts val="0"/>
              </a:spcAft>
              <a:buNone/>
            </a:pPr>
            <a:endParaRPr dirty="0"/>
          </a:p>
        </p:txBody>
      </p:sp>
      <p:sp>
        <p:nvSpPr>
          <p:cNvPr id="272" name="Google Shape;272;g5393b1c786_0_32"/>
          <p:cNvSpPr txBox="1">
            <a:spLocks noGrp="1"/>
          </p:cNvSpPr>
          <p:nvPr>
            <p:ph type="body" idx="1"/>
          </p:nvPr>
        </p:nvSpPr>
        <p:spPr>
          <a:xfrm>
            <a:off x="598050" y="1495300"/>
            <a:ext cx="6975600" cy="527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Char char="●"/>
            </a:pPr>
            <a:r>
              <a:rPr lang="en" sz="2000" dirty="0">
                <a:solidFill>
                  <a:srgbClr val="000000"/>
                </a:solidFill>
              </a:rPr>
              <a:t>Your thinking is flexible - you can stretch!</a:t>
            </a:r>
            <a:endParaRPr sz="2000" dirty="0">
              <a:solidFill>
                <a:srgbClr val="000000"/>
              </a:solidFill>
            </a:endParaRPr>
          </a:p>
          <a:p>
            <a:pPr marL="457200" lvl="0" indent="0" algn="l" rtl="0">
              <a:lnSpc>
                <a:spcPct val="150000"/>
              </a:lnSpc>
              <a:spcBef>
                <a:spcPts val="0"/>
              </a:spcBef>
              <a:spcAft>
                <a:spcPts val="0"/>
              </a:spcAft>
              <a:buNone/>
            </a:pPr>
            <a:endParaRPr sz="2000" dirty="0">
              <a:solidFill>
                <a:srgbClr val="000000"/>
              </a:solidFill>
            </a:endParaRPr>
          </a:p>
          <a:p>
            <a:pPr marL="0" lvl="0" indent="0" algn="l" rtl="0">
              <a:spcBef>
                <a:spcPts val="0"/>
              </a:spcBef>
              <a:spcAft>
                <a:spcPts val="0"/>
              </a:spcAft>
              <a:buNone/>
            </a:pPr>
            <a:endParaRPr dirty="0"/>
          </a:p>
        </p:txBody>
      </p:sp>
      <p:sp>
        <p:nvSpPr>
          <p:cNvPr id="273" name="Google Shape;273;g5393b1c786_0_32"/>
          <p:cNvSpPr txBox="1">
            <a:spLocks noGrp="1"/>
          </p:cNvSpPr>
          <p:nvPr>
            <p:ph type="body" idx="1"/>
          </p:nvPr>
        </p:nvSpPr>
        <p:spPr>
          <a:xfrm>
            <a:off x="598050" y="2126175"/>
            <a:ext cx="6975600" cy="527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Char char="●"/>
            </a:pPr>
            <a:r>
              <a:rPr lang="en" sz="2000" dirty="0">
                <a:solidFill>
                  <a:srgbClr val="000000"/>
                </a:solidFill>
              </a:rPr>
              <a:t>No one is just “one” preference</a:t>
            </a:r>
            <a:endParaRPr sz="2000" dirty="0">
              <a:solidFill>
                <a:srgbClr val="000000"/>
              </a:solidFill>
            </a:endParaRPr>
          </a:p>
          <a:p>
            <a:pPr marL="457200" lvl="0" indent="0" algn="l" rtl="0">
              <a:lnSpc>
                <a:spcPct val="150000"/>
              </a:lnSpc>
              <a:spcBef>
                <a:spcPts val="0"/>
              </a:spcBef>
              <a:spcAft>
                <a:spcPts val="0"/>
              </a:spcAft>
              <a:buNone/>
            </a:pPr>
            <a:endParaRPr sz="2000" dirty="0">
              <a:solidFill>
                <a:srgbClr val="000000"/>
              </a:solidFill>
            </a:endParaRPr>
          </a:p>
          <a:p>
            <a:pPr marL="457200" lvl="0" indent="0" algn="l" rtl="0">
              <a:lnSpc>
                <a:spcPct val="150000"/>
              </a:lnSpc>
              <a:spcBef>
                <a:spcPts val="0"/>
              </a:spcBef>
              <a:spcAft>
                <a:spcPts val="0"/>
              </a:spcAft>
              <a:buNone/>
            </a:pPr>
            <a:endParaRPr sz="2000" dirty="0">
              <a:solidFill>
                <a:srgbClr val="000000"/>
              </a:solidFill>
            </a:endParaRPr>
          </a:p>
          <a:p>
            <a:pPr marL="0" lvl="0" indent="0" algn="l" rtl="0">
              <a:spcBef>
                <a:spcPts val="0"/>
              </a:spcBef>
              <a:spcAft>
                <a:spcPts val="0"/>
              </a:spcAft>
              <a:buNone/>
            </a:pPr>
            <a:endParaRPr dirty="0"/>
          </a:p>
        </p:txBody>
      </p:sp>
      <p:sp>
        <p:nvSpPr>
          <p:cNvPr id="274" name="Google Shape;274;g5393b1c786_0_32"/>
          <p:cNvSpPr txBox="1">
            <a:spLocks noGrp="1"/>
          </p:cNvSpPr>
          <p:nvPr>
            <p:ph type="body" idx="1"/>
          </p:nvPr>
        </p:nvSpPr>
        <p:spPr>
          <a:xfrm>
            <a:off x="598050" y="2757050"/>
            <a:ext cx="6975600" cy="527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Char char="●"/>
            </a:pPr>
            <a:r>
              <a:rPr lang="en" sz="2000">
                <a:solidFill>
                  <a:srgbClr val="000000"/>
                </a:solidFill>
              </a:rPr>
              <a:t>Preferences, not competencies</a:t>
            </a:r>
            <a:endParaRPr sz="2000">
              <a:solidFill>
                <a:srgbClr val="000000"/>
              </a:solidFill>
            </a:endParaRPr>
          </a:p>
          <a:p>
            <a:pPr marL="457200" lvl="0" indent="0" algn="l" rtl="0">
              <a:lnSpc>
                <a:spcPct val="150000"/>
              </a:lnSpc>
              <a:spcBef>
                <a:spcPts val="0"/>
              </a:spcBef>
              <a:spcAft>
                <a:spcPts val="0"/>
              </a:spcAft>
              <a:buNone/>
            </a:pPr>
            <a:endParaRPr sz="2000">
              <a:solidFill>
                <a:srgbClr val="000000"/>
              </a:solidFill>
              <a:latin typeface="Arial"/>
              <a:ea typeface="Arial"/>
              <a:cs typeface="Arial"/>
              <a:sym typeface="Arial"/>
            </a:endParaRPr>
          </a:p>
          <a:p>
            <a:pPr marL="457200" lvl="0" indent="0" algn="l" rtl="0">
              <a:lnSpc>
                <a:spcPct val="150000"/>
              </a:lnSpc>
              <a:spcBef>
                <a:spcPts val="0"/>
              </a:spcBef>
              <a:spcAft>
                <a:spcPts val="0"/>
              </a:spcAft>
              <a:buNone/>
            </a:pPr>
            <a:endParaRPr sz="2000">
              <a:solidFill>
                <a:srgbClr val="000000"/>
              </a:solidFill>
              <a:latin typeface="Arial"/>
              <a:ea typeface="Arial"/>
              <a:cs typeface="Arial"/>
              <a:sym typeface="Arial"/>
            </a:endParaRPr>
          </a:p>
          <a:p>
            <a:pPr marL="457200" lvl="0" indent="0" algn="l" rtl="0">
              <a:lnSpc>
                <a:spcPct val="150000"/>
              </a:lnSpc>
              <a:spcBef>
                <a:spcPts val="0"/>
              </a:spcBef>
              <a:spcAft>
                <a:spcPts val="0"/>
              </a:spcAft>
              <a:buNone/>
            </a:pP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457200" lvl="0" indent="0" algn="l" rtl="0">
              <a:lnSpc>
                <a:spcPct val="150000"/>
              </a:lnSpc>
              <a:spcBef>
                <a:spcPts val="0"/>
              </a:spcBef>
              <a:spcAft>
                <a:spcPts val="0"/>
              </a:spcAft>
              <a:buNone/>
            </a:pPr>
            <a:endParaRPr sz="2000">
              <a:solidFill>
                <a:srgbClr val="000000"/>
              </a:solidFill>
            </a:endParaRPr>
          </a:p>
          <a:p>
            <a:pPr marL="457200" lvl="0" indent="0" algn="l" rtl="0">
              <a:lnSpc>
                <a:spcPct val="150000"/>
              </a:lnSpc>
              <a:spcBef>
                <a:spcPts val="0"/>
              </a:spcBef>
              <a:spcAft>
                <a:spcPts val="0"/>
              </a:spcAft>
              <a:buNone/>
            </a:pPr>
            <a:endParaRPr sz="2000">
              <a:solidFill>
                <a:srgbClr val="000000"/>
              </a:solidFill>
            </a:endParaRPr>
          </a:p>
          <a:p>
            <a:pPr marL="457200" lvl="0" indent="0" algn="l" rtl="0">
              <a:lnSpc>
                <a:spcPct val="150000"/>
              </a:lnSpc>
              <a:spcBef>
                <a:spcPts val="0"/>
              </a:spcBef>
              <a:spcAft>
                <a:spcPts val="0"/>
              </a:spcAft>
              <a:buNone/>
            </a:pPr>
            <a:endParaRPr sz="2000">
              <a:solidFill>
                <a:srgbClr val="000000"/>
              </a:solidFill>
            </a:endParaRPr>
          </a:p>
          <a:p>
            <a:pPr marL="0" lvl="0" indent="0" algn="l" rtl="0">
              <a:spcBef>
                <a:spcPts val="0"/>
              </a:spcBef>
              <a:spcAft>
                <a:spcPts val="0"/>
              </a:spcAft>
              <a:buNone/>
            </a:pPr>
            <a:endParaRPr/>
          </a:p>
        </p:txBody>
      </p:sp>
      <p:sp>
        <p:nvSpPr>
          <p:cNvPr id="275" name="Google Shape;275;g5393b1c786_0_32"/>
          <p:cNvSpPr txBox="1">
            <a:spLocks noGrp="1"/>
          </p:cNvSpPr>
          <p:nvPr>
            <p:ph type="body" idx="1"/>
          </p:nvPr>
        </p:nvSpPr>
        <p:spPr>
          <a:xfrm>
            <a:off x="598050" y="3387925"/>
            <a:ext cx="6975600" cy="527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Char char="●"/>
            </a:pPr>
            <a:r>
              <a:rPr lang="en" sz="2000">
                <a:solidFill>
                  <a:srgbClr val="000000"/>
                </a:solidFill>
              </a:rPr>
              <a:t>Starts with self awareness</a:t>
            </a:r>
            <a:endParaRPr sz="2000">
              <a:solidFill>
                <a:srgbClr val="000000"/>
              </a:solidFill>
            </a:endParaRPr>
          </a:p>
          <a:p>
            <a:pPr marL="457200" lvl="0" indent="0" algn="l" rtl="0">
              <a:lnSpc>
                <a:spcPct val="150000"/>
              </a:lnSpc>
              <a:spcBef>
                <a:spcPts val="0"/>
              </a:spcBef>
              <a:spcAft>
                <a:spcPts val="0"/>
              </a:spcAft>
              <a:buNone/>
            </a:pPr>
            <a:endParaRPr sz="2000">
              <a:solidFill>
                <a:srgbClr val="000000"/>
              </a:solidFill>
              <a:latin typeface="Arial"/>
              <a:ea typeface="Arial"/>
              <a:cs typeface="Arial"/>
              <a:sym typeface="Arial"/>
            </a:endParaRPr>
          </a:p>
          <a:p>
            <a:pPr marL="457200" lvl="0" indent="0" algn="l" rtl="0">
              <a:lnSpc>
                <a:spcPct val="150000"/>
              </a:lnSpc>
              <a:spcBef>
                <a:spcPts val="0"/>
              </a:spcBef>
              <a:spcAft>
                <a:spcPts val="0"/>
              </a:spcAft>
              <a:buNone/>
            </a:pPr>
            <a:endParaRPr sz="2000">
              <a:solidFill>
                <a:srgbClr val="000000"/>
              </a:solidFill>
              <a:latin typeface="Arial"/>
              <a:ea typeface="Arial"/>
              <a:cs typeface="Arial"/>
              <a:sym typeface="Arial"/>
            </a:endParaRPr>
          </a:p>
          <a:p>
            <a:pPr marL="457200" lvl="0" indent="0" algn="l" rtl="0">
              <a:lnSpc>
                <a:spcPct val="150000"/>
              </a:lnSpc>
              <a:spcBef>
                <a:spcPts val="0"/>
              </a:spcBef>
              <a:spcAft>
                <a:spcPts val="0"/>
              </a:spcAft>
              <a:buNone/>
            </a:pP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457200" lvl="0" indent="0" algn="l" rtl="0">
              <a:lnSpc>
                <a:spcPct val="150000"/>
              </a:lnSpc>
              <a:spcBef>
                <a:spcPts val="0"/>
              </a:spcBef>
              <a:spcAft>
                <a:spcPts val="0"/>
              </a:spcAft>
              <a:buNone/>
            </a:pPr>
            <a:endParaRPr sz="2000">
              <a:solidFill>
                <a:srgbClr val="000000"/>
              </a:solidFill>
            </a:endParaRPr>
          </a:p>
          <a:p>
            <a:pPr marL="457200" lvl="0" indent="0" algn="l" rtl="0">
              <a:lnSpc>
                <a:spcPct val="150000"/>
              </a:lnSpc>
              <a:spcBef>
                <a:spcPts val="0"/>
              </a:spcBef>
              <a:spcAft>
                <a:spcPts val="0"/>
              </a:spcAft>
              <a:buNone/>
            </a:pPr>
            <a:endParaRPr sz="2000">
              <a:solidFill>
                <a:srgbClr val="000000"/>
              </a:solidFill>
            </a:endParaRPr>
          </a:p>
          <a:p>
            <a:pPr marL="457200" lvl="0" indent="0" algn="l" rtl="0">
              <a:lnSpc>
                <a:spcPct val="150000"/>
              </a:lnSpc>
              <a:spcBef>
                <a:spcPts val="0"/>
              </a:spcBef>
              <a:spcAft>
                <a:spcPts val="0"/>
              </a:spcAft>
              <a:buNone/>
            </a:pPr>
            <a:endParaRPr sz="2000">
              <a:solidFill>
                <a:srgbClr val="000000"/>
              </a:solidFill>
            </a:endParaRPr>
          </a:p>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F3EC8B31-B228-2B4E-9DD8-48C403688BD4}"/>
              </a:ext>
            </a:extLst>
          </p:cNvPr>
          <p:cNvPicPr>
            <a:picLocks noChangeAspect="1"/>
          </p:cNvPicPr>
          <p:nvPr/>
        </p:nvPicPr>
        <p:blipFill>
          <a:blip r:embed="rId3"/>
          <a:stretch>
            <a:fillRect/>
          </a:stretch>
        </p:blipFill>
        <p:spPr>
          <a:xfrm>
            <a:off x="2186587" y="369325"/>
            <a:ext cx="279400" cy="27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Effect transition="in" filter="fade">
                                      <p:cBhvr>
                                        <p:cTn id="12" dur="1000"/>
                                        <p:tgtEl>
                                          <p:spTgt spid="2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animEffect transition="in" filter="fade">
                                      <p:cBhvr>
                                        <p:cTn id="17" dur="1000"/>
                                        <p:tgtEl>
                                          <p:spTgt spid="2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
                                        </p:tgtEl>
                                        <p:attrNameLst>
                                          <p:attrName>style.visibility</p:attrName>
                                        </p:attrNameLst>
                                      </p:cBhvr>
                                      <p:to>
                                        <p:strVal val="visible"/>
                                      </p:to>
                                    </p:set>
                                    <p:animEffect transition="in" filter="fade">
                                      <p:cBhvr>
                                        <p:cTn id="22"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9"/>
          <p:cNvSpPr txBox="1">
            <a:spLocks noGrp="1"/>
          </p:cNvSpPr>
          <p:nvPr>
            <p:ph type="title"/>
          </p:nvPr>
        </p:nvSpPr>
        <p:spPr>
          <a:xfrm>
            <a:off x="288551" y="198099"/>
            <a:ext cx="8520600" cy="572700"/>
          </a:xfrm>
          <a:prstGeom prst="rect">
            <a:avLst/>
          </a:prstGeom>
          <a:noFill/>
          <a:ln>
            <a:noFill/>
          </a:ln>
        </p:spPr>
        <p:txBody>
          <a:bodyPr spcFirstLastPara="1" wrap="square" lIns="91425" tIns="91425" rIns="91425" bIns="91425" anchor="t" anchorCtr="0">
            <a:noAutofit/>
          </a:bodyPr>
          <a:lstStyle/>
          <a:p>
            <a:pPr lvl="0"/>
            <a:r>
              <a:rPr lang="en" dirty="0"/>
              <a:t>HBDI</a:t>
            </a:r>
            <a:r>
              <a:rPr lang="en" b="1" baseline="30000" dirty="0">
                <a:latin typeface="Proxima Nova"/>
                <a:ea typeface="Proxima Nova"/>
                <a:cs typeface="Proxima Nova"/>
                <a:sym typeface="Proxima Nova"/>
              </a:rPr>
              <a:t>®</a:t>
            </a:r>
            <a:r>
              <a:rPr lang="en" dirty="0"/>
              <a:t> results are not to be used as a ...</a:t>
            </a:r>
            <a:endParaRPr dirty="0"/>
          </a:p>
        </p:txBody>
      </p:sp>
      <p:sp>
        <p:nvSpPr>
          <p:cNvPr id="281" name="Google Shape;281;p9"/>
          <p:cNvSpPr txBox="1">
            <a:spLocks noGrp="1"/>
          </p:cNvSpPr>
          <p:nvPr>
            <p:ph type="body" idx="1"/>
          </p:nvPr>
        </p:nvSpPr>
        <p:spPr>
          <a:xfrm>
            <a:off x="4723575" y="1897800"/>
            <a:ext cx="3886800" cy="2595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Label</a:t>
            </a:r>
            <a:endParaRPr/>
          </a:p>
          <a:p>
            <a:pPr marL="457200" lvl="0" indent="-342900" algn="l" rtl="0">
              <a:lnSpc>
                <a:spcPct val="115000"/>
              </a:lnSpc>
              <a:spcBef>
                <a:spcPts val="0"/>
              </a:spcBef>
              <a:spcAft>
                <a:spcPts val="0"/>
              </a:spcAft>
              <a:buSzPts val="1800"/>
              <a:buChar char="●"/>
            </a:pPr>
            <a:r>
              <a:rPr lang="en"/>
              <a:t>Weapon</a:t>
            </a:r>
            <a:endParaRPr/>
          </a:p>
          <a:p>
            <a:pPr marL="457200" lvl="0" indent="-342900" algn="l" rtl="0">
              <a:lnSpc>
                <a:spcPct val="115000"/>
              </a:lnSpc>
              <a:spcBef>
                <a:spcPts val="0"/>
              </a:spcBef>
              <a:spcAft>
                <a:spcPts val="0"/>
              </a:spcAft>
              <a:buSzPts val="1800"/>
              <a:buChar char="●"/>
            </a:pPr>
            <a:r>
              <a:rPr lang="en"/>
              <a:t>“Box” to put people in</a:t>
            </a:r>
            <a:endParaRPr/>
          </a:p>
          <a:p>
            <a:pPr marL="457200" lvl="0" indent="-342900" algn="l" rtl="0">
              <a:lnSpc>
                <a:spcPct val="115000"/>
              </a:lnSpc>
              <a:spcBef>
                <a:spcPts val="0"/>
              </a:spcBef>
              <a:spcAft>
                <a:spcPts val="0"/>
              </a:spcAft>
              <a:buSzPts val="1800"/>
              <a:buChar char="●"/>
            </a:pPr>
            <a:r>
              <a:rPr lang="en"/>
              <a:t>Good or bad, right or wrong</a:t>
            </a:r>
            <a:endParaRPr/>
          </a:p>
        </p:txBody>
      </p:sp>
      <p:sp>
        <p:nvSpPr>
          <p:cNvPr id="282" name="Google Shape;282;p9"/>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14</a:t>
            </a:fld>
            <a:endParaRPr/>
          </a:p>
        </p:txBody>
      </p:sp>
      <p:pic>
        <p:nvPicPr>
          <p:cNvPr id="283" name="Google Shape;283;p9"/>
          <p:cNvPicPr preferRelativeResize="0"/>
          <p:nvPr/>
        </p:nvPicPr>
        <p:blipFill rotWithShape="1">
          <a:blip r:embed="rId3">
            <a:alphaModFix/>
          </a:blip>
          <a:srcRect/>
          <a:stretch/>
        </p:blipFill>
        <p:spPr>
          <a:xfrm>
            <a:off x="807650" y="892925"/>
            <a:ext cx="3525250" cy="35320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539667f157_0_65"/>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15</a:t>
            </a:fld>
            <a:endParaRPr/>
          </a:p>
        </p:txBody>
      </p:sp>
      <p:pic>
        <p:nvPicPr>
          <p:cNvPr id="289" name="Google Shape;289;g539667f157_0_65"/>
          <p:cNvPicPr preferRelativeResize="0"/>
          <p:nvPr/>
        </p:nvPicPr>
        <p:blipFill rotWithShape="1">
          <a:blip r:embed="rId3">
            <a:alphaModFix/>
          </a:blip>
          <a:srcRect/>
          <a:stretch/>
        </p:blipFill>
        <p:spPr>
          <a:xfrm>
            <a:off x="3350237" y="859100"/>
            <a:ext cx="2443531" cy="3210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9a754bc2dd_0_25"/>
          <p:cNvSpPr txBox="1">
            <a:spLocks noGrp="1"/>
          </p:cNvSpPr>
          <p:nvPr>
            <p:ph type="title"/>
          </p:nvPr>
        </p:nvSpPr>
        <p:spPr>
          <a:xfrm>
            <a:off x="300127" y="20967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Knowledge Check</a:t>
            </a:r>
            <a:endParaRPr dirty="0"/>
          </a:p>
        </p:txBody>
      </p:sp>
      <p:sp>
        <p:nvSpPr>
          <p:cNvPr id="295" name="Google Shape;295;g9a754bc2dd_0_25"/>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16</a:t>
            </a:fld>
            <a:endParaRPr/>
          </a:p>
        </p:txBody>
      </p:sp>
      <p:sp>
        <p:nvSpPr>
          <p:cNvPr id="296" name="Google Shape;296;g9a754bc2dd_0_25"/>
          <p:cNvSpPr txBox="1">
            <a:spLocks noGrp="1"/>
          </p:cNvSpPr>
          <p:nvPr>
            <p:ph type="body" idx="1"/>
          </p:nvPr>
        </p:nvSpPr>
        <p:spPr>
          <a:xfrm>
            <a:off x="885025" y="951900"/>
            <a:ext cx="6975600" cy="799898"/>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2000" dirty="0">
              <a:solidFill>
                <a:srgbClr val="000000"/>
              </a:solidFill>
            </a:endParaRPr>
          </a:p>
          <a:p>
            <a:pPr marL="0" lvl="0" indent="0" algn="l" rtl="0">
              <a:spcBef>
                <a:spcPts val="0"/>
              </a:spcBef>
              <a:spcAft>
                <a:spcPts val="0"/>
              </a:spcAft>
              <a:buNone/>
            </a:pPr>
            <a:endParaRPr dirty="0"/>
          </a:p>
        </p:txBody>
      </p:sp>
      <p:pic>
        <p:nvPicPr>
          <p:cNvPr id="3" name="Picture 2">
            <a:extLst>
              <a:ext uri="{FF2B5EF4-FFF2-40B4-BE49-F238E27FC236}">
                <a16:creationId xmlns:a16="http://schemas.microsoft.com/office/drawing/2014/main" id="{D855553E-9C92-4C44-86E5-EACE90E23162}"/>
              </a:ext>
            </a:extLst>
          </p:cNvPr>
          <p:cNvPicPr>
            <a:picLocks noChangeAspect="1"/>
          </p:cNvPicPr>
          <p:nvPr/>
        </p:nvPicPr>
        <p:blipFill>
          <a:blip r:embed="rId3"/>
          <a:stretch>
            <a:fillRect/>
          </a:stretch>
        </p:blipFill>
        <p:spPr>
          <a:xfrm>
            <a:off x="3989983" y="285610"/>
            <a:ext cx="1034403" cy="1080720"/>
          </a:xfrm>
          <a:prstGeom prst="rect">
            <a:avLst/>
          </a:prstGeom>
        </p:spPr>
      </p:pic>
      <p:sp>
        <p:nvSpPr>
          <p:cNvPr id="4" name="TextBox 3">
            <a:extLst>
              <a:ext uri="{FF2B5EF4-FFF2-40B4-BE49-F238E27FC236}">
                <a16:creationId xmlns:a16="http://schemas.microsoft.com/office/drawing/2014/main" id="{BAC1A5E7-0652-8548-AAA9-54A23EE60E5C}"/>
              </a:ext>
            </a:extLst>
          </p:cNvPr>
          <p:cNvSpPr txBox="1"/>
          <p:nvPr/>
        </p:nvSpPr>
        <p:spPr>
          <a:xfrm>
            <a:off x="908314" y="3438059"/>
            <a:ext cx="6766560" cy="1138773"/>
          </a:xfrm>
          <a:prstGeom prst="rect">
            <a:avLst/>
          </a:prstGeom>
          <a:noFill/>
        </p:spPr>
        <p:txBody>
          <a:bodyPr wrap="square" rtlCol="0">
            <a:spAutoFit/>
          </a:bodyPr>
          <a:lstStyle/>
          <a:p>
            <a:pPr algn="ctr">
              <a:lnSpc>
                <a:spcPct val="150000"/>
              </a:lnSpc>
            </a:pPr>
            <a:r>
              <a:rPr lang="en-US" sz="1800" dirty="0">
                <a:latin typeface="Proxima Nova" panose="02000506030000020004" pitchFamily="2" charset="0"/>
              </a:rPr>
              <a:t>The four thinking preferences are the same things </a:t>
            </a:r>
            <a:br>
              <a:rPr lang="en-US" sz="1800" dirty="0">
                <a:latin typeface="Proxima Nova" panose="02000506030000020004" pitchFamily="2" charset="0"/>
              </a:rPr>
            </a:br>
            <a:r>
              <a:rPr lang="en-US" sz="1800" dirty="0">
                <a:latin typeface="Proxima Nova" panose="02000506030000020004" pitchFamily="2" charset="0"/>
              </a:rPr>
              <a:t>as skills and competence? </a:t>
            </a:r>
          </a:p>
          <a:p>
            <a:endParaRPr lang="en-US" dirty="0"/>
          </a:p>
        </p:txBody>
      </p:sp>
      <p:sp>
        <p:nvSpPr>
          <p:cNvPr id="8" name="TextBox 7">
            <a:extLst>
              <a:ext uri="{FF2B5EF4-FFF2-40B4-BE49-F238E27FC236}">
                <a16:creationId xmlns:a16="http://schemas.microsoft.com/office/drawing/2014/main" id="{CDC7BDEC-9530-0348-A44C-0CF4EDA14DCB}"/>
              </a:ext>
            </a:extLst>
          </p:cNvPr>
          <p:cNvSpPr txBox="1"/>
          <p:nvPr/>
        </p:nvSpPr>
        <p:spPr>
          <a:xfrm>
            <a:off x="818383" y="1760103"/>
            <a:ext cx="6766560" cy="584775"/>
          </a:xfrm>
          <a:prstGeom prst="rect">
            <a:avLst/>
          </a:prstGeom>
          <a:noFill/>
        </p:spPr>
        <p:txBody>
          <a:bodyPr wrap="square" rtlCol="0">
            <a:spAutoFit/>
          </a:bodyPr>
          <a:lstStyle/>
          <a:p>
            <a:pPr lvl="0" algn="ctr"/>
            <a:r>
              <a:rPr lang="en-US" sz="1800" dirty="0">
                <a:latin typeface="Proxima Nova" panose="02000506030000020004" pitchFamily="2" charset="0"/>
              </a:rPr>
              <a:t>A profile code of 1, 1, 1, 1 is </a:t>
            </a:r>
            <a:r>
              <a:rPr lang="en-US" sz="1800" b="1" dirty="0">
                <a:latin typeface="Proxima Nova" panose="02000506030000020004" pitchFamily="2" charset="0"/>
              </a:rPr>
              <a:t>not possible</a:t>
            </a:r>
            <a:r>
              <a:rPr lang="en-US" sz="1800" dirty="0">
                <a:latin typeface="Proxima Nova" panose="02000506030000020004" pitchFamily="2" charset="0"/>
              </a:rPr>
              <a:t>?</a:t>
            </a:r>
          </a:p>
          <a:p>
            <a:endParaRPr lang="en-US" dirty="0"/>
          </a:p>
        </p:txBody>
      </p:sp>
      <p:sp>
        <p:nvSpPr>
          <p:cNvPr id="9" name="TextBox 8">
            <a:extLst>
              <a:ext uri="{FF2B5EF4-FFF2-40B4-BE49-F238E27FC236}">
                <a16:creationId xmlns:a16="http://schemas.microsoft.com/office/drawing/2014/main" id="{CFD5CBB0-11D8-644C-B8F6-058CFE4570B8}"/>
              </a:ext>
            </a:extLst>
          </p:cNvPr>
          <p:cNvSpPr txBox="1"/>
          <p:nvPr/>
        </p:nvSpPr>
        <p:spPr>
          <a:xfrm>
            <a:off x="690094" y="2626611"/>
            <a:ext cx="6766560" cy="584775"/>
          </a:xfrm>
          <a:prstGeom prst="rect">
            <a:avLst/>
          </a:prstGeom>
          <a:noFill/>
        </p:spPr>
        <p:txBody>
          <a:bodyPr wrap="square" rtlCol="0">
            <a:spAutoFit/>
          </a:bodyPr>
          <a:lstStyle/>
          <a:p>
            <a:pPr lvl="0" algn="ctr"/>
            <a:r>
              <a:rPr lang="en-US" sz="1800" dirty="0">
                <a:latin typeface="Proxima Nova" panose="02000506030000020004" pitchFamily="2" charset="0"/>
              </a:rPr>
              <a:t>A profile can change over time?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g5393b1c786_0_38"/>
          <p:cNvPicPr preferRelativeResize="0"/>
          <p:nvPr/>
        </p:nvPicPr>
        <p:blipFill>
          <a:blip r:embed="rId3">
            <a:alphaModFix/>
          </a:blip>
          <a:stretch>
            <a:fillRect/>
          </a:stretch>
        </p:blipFill>
        <p:spPr>
          <a:xfrm>
            <a:off x="581525" y="1159250"/>
            <a:ext cx="8250775" cy="3300300"/>
          </a:xfrm>
          <a:prstGeom prst="rect">
            <a:avLst/>
          </a:prstGeom>
          <a:noFill/>
          <a:ln>
            <a:noFill/>
          </a:ln>
        </p:spPr>
      </p:pic>
      <p:sp>
        <p:nvSpPr>
          <p:cNvPr id="302" name="Google Shape;302;g5393b1c786_0_38"/>
          <p:cNvSpPr txBox="1"/>
          <p:nvPr/>
        </p:nvSpPr>
        <p:spPr>
          <a:xfrm>
            <a:off x="381425" y="3755400"/>
            <a:ext cx="547800" cy="3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You</a:t>
            </a:r>
            <a:endParaRPr>
              <a:latin typeface="Proxima Nova"/>
              <a:ea typeface="Proxima Nova"/>
              <a:cs typeface="Proxima Nova"/>
              <a:sym typeface="Proxima Nova"/>
            </a:endParaRPr>
          </a:p>
        </p:txBody>
      </p:sp>
      <p:sp>
        <p:nvSpPr>
          <p:cNvPr id="303" name="Google Shape;303;g5393b1c786_0_38"/>
          <p:cNvSpPr txBox="1">
            <a:spLocks noGrp="1"/>
          </p:cNvSpPr>
          <p:nvPr>
            <p:ph type="title"/>
          </p:nvPr>
        </p:nvSpPr>
        <p:spPr>
          <a:xfrm>
            <a:off x="300125" y="198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journey continues...</a:t>
            </a:r>
            <a:endParaRPr dirty="0"/>
          </a:p>
        </p:txBody>
      </p:sp>
      <p:sp>
        <p:nvSpPr>
          <p:cNvPr id="304" name="Google Shape;304;g5393b1c786_0_38"/>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17</a:t>
            </a:fld>
            <a:endParaRPr/>
          </a:p>
        </p:txBody>
      </p:sp>
      <p:sp>
        <p:nvSpPr>
          <p:cNvPr id="305" name="Google Shape;305;g5393b1c786_0_38"/>
          <p:cNvSpPr txBox="1"/>
          <p:nvPr/>
        </p:nvSpPr>
        <p:spPr>
          <a:xfrm>
            <a:off x="2255050" y="3966500"/>
            <a:ext cx="2928300" cy="3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Proxima Nova"/>
                <a:ea typeface="Proxima Nova"/>
                <a:cs typeface="Proxima Nova"/>
                <a:sym typeface="Proxima Nova"/>
              </a:rPr>
              <a:t>You &amp; your colleagues</a:t>
            </a:r>
            <a:endParaRPr dirty="0">
              <a:latin typeface="Proxima Nova"/>
              <a:ea typeface="Proxima Nova"/>
              <a:cs typeface="Proxima Nova"/>
              <a:sym typeface="Proxima Nova"/>
            </a:endParaRPr>
          </a:p>
        </p:txBody>
      </p:sp>
      <p:sp>
        <p:nvSpPr>
          <p:cNvPr id="306" name="Google Shape;306;g5393b1c786_0_38"/>
          <p:cNvSpPr txBox="1"/>
          <p:nvPr/>
        </p:nvSpPr>
        <p:spPr>
          <a:xfrm>
            <a:off x="1276881" y="2819734"/>
            <a:ext cx="1709700" cy="3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Proxima Nova"/>
                <a:ea typeface="Proxima Nova"/>
                <a:cs typeface="Proxima Nova"/>
                <a:sym typeface="Proxima Nova"/>
              </a:rPr>
              <a:t>You &amp; your team</a:t>
            </a:r>
            <a:endParaRPr dirty="0">
              <a:latin typeface="Proxima Nova"/>
              <a:ea typeface="Proxima Nova"/>
              <a:cs typeface="Proxima Nova"/>
              <a:sym typeface="Proxima Nova"/>
            </a:endParaRPr>
          </a:p>
        </p:txBody>
      </p:sp>
      <p:sp>
        <p:nvSpPr>
          <p:cNvPr id="307" name="Google Shape;307;g5393b1c786_0_38"/>
          <p:cNvSpPr txBox="1"/>
          <p:nvPr/>
        </p:nvSpPr>
        <p:spPr>
          <a:xfrm>
            <a:off x="4672225" y="2555700"/>
            <a:ext cx="2725500" cy="3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You &amp; your organization</a:t>
            </a:r>
            <a:endParaRPr>
              <a:latin typeface="Proxima Nova"/>
              <a:ea typeface="Proxima Nova"/>
              <a:cs typeface="Proxima Nova"/>
              <a:sym typeface="Proxima Nova"/>
            </a:endParaRPr>
          </a:p>
        </p:txBody>
      </p:sp>
      <p:sp>
        <p:nvSpPr>
          <p:cNvPr id="308" name="Google Shape;308;g5393b1c786_0_38"/>
          <p:cNvSpPr txBox="1"/>
          <p:nvPr/>
        </p:nvSpPr>
        <p:spPr>
          <a:xfrm>
            <a:off x="5897125" y="1159250"/>
            <a:ext cx="1925700" cy="3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You &amp; your world</a:t>
            </a:r>
            <a:endParaRPr>
              <a:latin typeface="Proxima Nova"/>
              <a:ea typeface="Proxima Nova"/>
              <a:cs typeface="Proxima Nova"/>
              <a:sym typeface="Proxima Nova"/>
            </a:endParaRPr>
          </a:p>
        </p:txBody>
      </p:sp>
      <p:pic>
        <p:nvPicPr>
          <p:cNvPr id="309" name="Google Shape;309;g5393b1c786_0_38"/>
          <p:cNvPicPr preferRelativeResize="0"/>
          <p:nvPr/>
        </p:nvPicPr>
        <p:blipFill>
          <a:blip r:embed="rId4">
            <a:alphaModFix/>
          </a:blip>
          <a:stretch>
            <a:fillRect/>
          </a:stretch>
        </p:blipFill>
        <p:spPr>
          <a:xfrm>
            <a:off x="2739975" y="2256539"/>
            <a:ext cx="548700" cy="6304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5393b1c786_0_2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your opinion, which of the following is </a:t>
            </a:r>
            <a:br>
              <a:rPr lang="en" dirty="0"/>
            </a:br>
            <a:r>
              <a:rPr lang="en" dirty="0"/>
              <a:t>MOST IMPORTANT for team success?</a:t>
            </a:r>
            <a:endParaRPr dirty="0"/>
          </a:p>
        </p:txBody>
      </p:sp>
      <p:sp>
        <p:nvSpPr>
          <p:cNvPr id="316" name="Google Shape;316;g5393b1c786_0_26"/>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18</a:t>
            </a:fld>
            <a:endParaRPr/>
          </a:p>
        </p:txBody>
      </p:sp>
      <p:sp>
        <p:nvSpPr>
          <p:cNvPr id="317" name="Google Shape;317;g5393b1c786_0_26"/>
          <p:cNvSpPr txBox="1">
            <a:spLocks noGrp="1"/>
          </p:cNvSpPr>
          <p:nvPr>
            <p:ph type="body" idx="1"/>
          </p:nvPr>
        </p:nvSpPr>
        <p:spPr>
          <a:xfrm>
            <a:off x="1084200" y="1455700"/>
            <a:ext cx="6975600" cy="30369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AutoNum type="alphaUcPeriod"/>
            </a:pPr>
            <a:r>
              <a:rPr lang="en" sz="2000" dirty="0">
                <a:solidFill>
                  <a:srgbClr val="000000"/>
                </a:solidFill>
              </a:rPr>
              <a:t>Focus, role clarity, data, and results</a:t>
            </a:r>
            <a:endParaRPr sz="2000" dirty="0">
              <a:solidFill>
                <a:srgbClr val="000000"/>
              </a:solidFill>
            </a:endParaRPr>
          </a:p>
          <a:p>
            <a:pPr marL="457200" lvl="0" indent="-355600" algn="l" rtl="0">
              <a:lnSpc>
                <a:spcPct val="150000"/>
              </a:lnSpc>
              <a:spcBef>
                <a:spcPts val="0"/>
              </a:spcBef>
              <a:spcAft>
                <a:spcPts val="0"/>
              </a:spcAft>
              <a:buClr>
                <a:srgbClr val="000000"/>
              </a:buClr>
              <a:buSzPts val="2000"/>
              <a:buAutoNum type="alphaUcPeriod"/>
            </a:pPr>
            <a:r>
              <a:rPr lang="en" sz="2000" dirty="0">
                <a:solidFill>
                  <a:srgbClr val="000000"/>
                </a:solidFill>
              </a:rPr>
              <a:t>Commitment, accountability, execution</a:t>
            </a:r>
            <a:endParaRPr sz="2000" dirty="0">
              <a:solidFill>
                <a:srgbClr val="000000"/>
              </a:solidFill>
            </a:endParaRPr>
          </a:p>
          <a:p>
            <a:pPr marL="457200" lvl="0" indent="-355600" algn="l" rtl="0">
              <a:lnSpc>
                <a:spcPct val="150000"/>
              </a:lnSpc>
              <a:spcBef>
                <a:spcPts val="0"/>
              </a:spcBef>
              <a:spcAft>
                <a:spcPts val="0"/>
              </a:spcAft>
              <a:buClr>
                <a:srgbClr val="000000"/>
              </a:buClr>
              <a:buSzPts val="2000"/>
              <a:buAutoNum type="alphaUcPeriod"/>
            </a:pPr>
            <a:r>
              <a:rPr lang="en" sz="2000" dirty="0">
                <a:solidFill>
                  <a:srgbClr val="000000"/>
                </a:solidFill>
              </a:rPr>
              <a:t>Trust, communication, balanced participation, diversity, collaboration</a:t>
            </a:r>
            <a:endParaRPr sz="2000" dirty="0">
              <a:solidFill>
                <a:srgbClr val="000000"/>
              </a:solidFill>
            </a:endParaRPr>
          </a:p>
          <a:p>
            <a:pPr marL="457200" lvl="0" indent="-355600" algn="l" rtl="0">
              <a:lnSpc>
                <a:spcPct val="150000"/>
              </a:lnSpc>
              <a:spcBef>
                <a:spcPts val="0"/>
              </a:spcBef>
              <a:spcAft>
                <a:spcPts val="0"/>
              </a:spcAft>
              <a:buClr>
                <a:srgbClr val="000000"/>
              </a:buClr>
              <a:buSzPts val="2000"/>
              <a:buAutoNum type="alphaUcPeriod"/>
            </a:pPr>
            <a:r>
              <a:rPr lang="en" sz="2000" dirty="0">
                <a:solidFill>
                  <a:srgbClr val="000000"/>
                </a:solidFill>
              </a:rPr>
              <a:t>Creative contention, innovation, vision, flexibility, big picture orientation</a:t>
            </a:r>
            <a:endParaRPr sz="2000" dirty="0">
              <a:solidFill>
                <a:srgbClr val="000000"/>
              </a:solidFill>
            </a:endParaRPr>
          </a:p>
          <a:p>
            <a:pPr marL="0" lvl="0" indent="0" algn="l" rtl="0">
              <a:spcBef>
                <a:spcPts val="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9a754bc2dd_0_3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your opinion, which of the following is </a:t>
            </a:r>
            <a:br>
              <a:rPr lang="en" dirty="0"/>
            </a:br>
            <a:r>
              <a:rPr lang="en" dirty="0"/>
              <a:t>MOST IMPORTANT for team success?</a:t>
            </a:r>
            <a:endParaRPr dirty="0"/>
          </a:p>
        </p:txBody>
      </p:sp>
      <p:sp>
        <p:nvSpPr>
          <p:cNvPr id="323" name="Google Shape;323;g9a754bc2dd_0_33"/>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324" name="Google Shape;324;g9a754bc2dd_0_33"/>
          <p:cNvSpPr txBox="1">
            <a:spLocks noGrp="1"/>
          </p:cNvSpPr>
          <p:nvPr>
            <p:ph type="body" idx="1"/>
          </p:nvPr>
        </p:nvSpPr>
        <p:spPr>
          <a:xfrm>
            <a:off x="1084200" y="1455700"/>
            <a:ext cx="6975600" cy="30369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AutoNum type="alphaUcPeriod"/>
            </a:pPr>
            <a:r>
              <a:rPr lang="en" sz="2000" dirty="0">
                <a:solidFill>
                  <a:srgbClr val="000000"/>
                </a:solidFill>
              </a:rPr>
              <a:t>Focus, clarity of roles, data and results orientation</a:t>
            </a:r>
            <a:endParaRPr sz="2000" dirty="0">
              <a:solidFill>
                <a:srgbClr val="000000"/>
              </a:solidFill>
            </a:endParaRPr>
          </a:p>
          <a:p>
            <a:pPr marL="457200" lvl="0" indent="-355600" algn="l" rtl="0">
              <a:lnSpc>
                <a:spcPct val="150000"/>
              </a:lnSpc>
              <a:spcBef>
                <a:spcPts val="0"/>
              </a:spcBef>
              <a:spcAft>
                <a:spcPts val="0"/>
              </a:spcAft>
              <a:buClr>
                <a:srgbClr val="000000"/>
              </a:buClr>
              <a:buSzPts val="2000"/>
              <a:buAutoNum type="alphaUcPeriod"/>
            </a:pPr>
            <a:r>
              <a:rPr lang="en" sz="2000" dirty="0">
                <a:solidFill>
                  <a:srgbClr val="000000"/>
                </a:solidFill>
              </a:rPr>
              <a:t>Commitment, clear accountabilities, execution orientation</a:t>
            </a:r>
            <a:endParaRPr sz="2000" dirty="0">
              <a:solidFill>
                <a:srgbClr val="000000"/>
              </a:solidFill>
            </a:endParaRPr>
          </a:p>
          <a:p>
            <a:pPr marL="457200" lvl="0" indent="-355600" algn="l" rtl="0">
              <a:lnSpc>
                <a:spcPct val="150000"/>
              </a:lnSpc>
              <a:spcBef>
                <a:spcPts val="0"/>
              </a:spcBef>
              <a:spcAft>
                <a:spcPts val="0"/>
              </a:spcAft>
              <a:buClr>
                <a:srgbClr val="000000"/>
              </a:buClr>
              <a:buSzPts val="2000"/>
              <a:buAutoNum type="alphaUcPeriod"/>
            </a:pPr>
            <a:r>
              <a:rPr lang="en" sz="2000" dirty="0">
                <a:solidFill>
                  <a:srgbClr val="000000"/>
                </a:solidFill>
              </a:rPr>
              <a:t>Trust, communication, balanced participation, embracing diversity, collaboration orientation</a:t>
            </a:r>
            <a:endParaRPr sz="2000" dirty="0">
              <a:solidFill>
                <a:srgbClr val="000000"/>
              </a:solidFill>
            </a:endParaRPr>
          </a:p>
          <a:p>
            <a:pPr marL="457200" lvl="0" indent="-355600" algn="l" rtl="0">
              <a:lnSpc>
                <a:spcPct val="150000"/>
              </a:lnSpc>
              <a:spcBef>
                <a:spcPts val="0"/>
              </a:spcBef>
              <a:spcAft>
                <a:spcPts val="0"/>
              </a:spcAft>
              <a:buClr>
                <a:srgbClr val="000000"/>
              </a:buClr>
              <a:buSzPts val="2000"/>
              <a:buAutoNum type="alphaUcPeriod"/>
            </a:pPr>
            <a:r>
              <a:rPr lang="en" sz="2000" dirty="0">
                <a:solidFill>
                  <a:srgbClr val="000000"/>
                </a:solidFill>
              </a:rPr>
              <a:t>Creative contention, innovation, vision, flexibility, big picture orientation</a:t>
            </a:r>
            <a:endParaRPr sz="2000" dirty="0">
              <a:solidFill>
                <a:srgbClr val="000000"/>
              </a:solidFill>
            </a:endParaRPr>
          </a:p>
          <a:p>
            <a:pPr marL="0" lvl="0" indent="0" algn="l" rtl="0">
              <a:spcBef>
                <a:spcPts val="0"/>
              </a:spcBef>
              <a:spcAft>
                <a:spcPts val="0"/>
              </a:spcAft>
              <a:buNone/>
            </a:pPr>
            <a:endParaRPr dirty="0"/>
          </a:p>
        </p:txBody>
      </p:sp>
      <p:pic>
        <p:nvPicPr>
          <p:cNvPr id="325" name="Google Shape;325;g9a754bc2dd_0_33"/>
          <p:cNvPicPr preferRelativeResize="0"/>
          <p:nvPr/>
        </p:nvPicPr>
        <p:blipFill>
          <a:blip r:embed="rId3">
            <a:alphaModFix/>
          </a:blip>
          <a:stretch>
            <a:fillRect/>
          </a:stretch>
        </p:blipFill>
        <p:spPr>
          <a:xfrm>
            <a:off x="448882" y="1506564"/>
            <a:ext cx="569375" cy="442017"/>
          </a:xfrm>
          <a:prstGeom prst="rect">
            <a:avLst/>
          </a:prstGeom>
          <a:noFill/>
          <a:ln>
            <a:noFill/>
          </a:ln>
        </p:spPr>
      </p:pic>
      <p:pic>
        <p:nvPicPr>
          <p:cNvPr id="326" name="Google Shape;326;g9a754bc2dd_0_33"/>
          <p:cNvPicPr preferRelativeResize="0"/>
          <p:nvPr/>
        </p:nvPicPr>
        <p:blipFill>
          <a:blip r:embed="rId4">
            <a:alphaModFix/>
          </a:blip>
          <a:stretch>
            <a:fillRect/>
          </a:stretch>
        </p:blipFill>
        <p:spPr>
          <a:xfrm>
            <a:off x="437996" y="2126901"/>
            <a:ext cx="569367" cy="437975"/>
          </a:xfrm>
          <a:prstGeom prst="rect">
            <a:avLst/>
          </a:prstGeom>
          <a:noFill/>
          <a:ln>
            <a:noFill/>
          </a:ln>
        </p:spPr>
      </p:pic>
      <p:pic>
        <p:nvPicPr>
          <p:cNvPr id="327" name="Google Shape;327;g9a754bc2dd_0_33"/>
          <p:cNvPicPr preferRelativeResize="0"/>
          <p:nvPr/>
        </p:nvPicPr>
        <p:blipFill>
          <a:blip r:embed="rId5">
            <a:alphaModFix/>
          </a:blip>
          <a:stretch>
            <a:fillRect/>
          </a:stretch>
        </p:blipFill>
        <p:spPr>
          <a:xfrm>
            <a:off x="456182" y="3010666"/>
            <a:ext cx="554768" cy="437975"/>
          </a:xfrm>
          <a:prstGeom prst="rect">
            <a:avLst/>
          </a:prstGeom>
          <a:noFill/>
          <a:ln>
            <a:noFill/>
          </a:ln>
        </p:spPr>
      </p:pic>
      <p:pic>
        <p:nvPicPr>
          <p:cNvPr id="328" name="Google Shape;328;g9a754bc2dd_0_33"/>
          <p:cNvPicPr preferRelativeResize="0"/>
          <p:nvPr/>
        </p:nvPicPr>
        <p:blipFill>
          <a:blip r:embed="rId6">
            <a:alphaModFix/>
          </a:blip>
          <a:stretch>
            <a:fillRect/>
          </a:stretch>
        </p:blipFill>
        <p:spPr>
          <a:xfrm>
            <a:off x="456182" y="3905318"/>
            <a:ext cx="554768" cy="437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539667f157_0_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lvl="0" algn="l" rtl="0">
              <a:spcBef>
                <a:spcPts val="0"/>
              </a:spcBef>
              <a:spcAft>
                <a:spcPts val="0"/>
              </a:spcAft>
            </a:pPr>
            <a:r>
              <a:rPr lang="en" dirty="0">
                <a:solidFill>
                  <a:schemeClr val="accent2"/>
                </a:solidFill>
              </a:rPr>
              <a:t>Team Profile Overview</a:t>
            </a:r>
            <a:br>
              <a:rPr lang="en" dirty="0">
                <a:solidFill>
                  <a:schemeClr val="accent2"/>
                </a:solidFill>
              </a:rPr>
            </a:br>
            <a:endParaRPr sz="1400" dirty="0">
              <a:solidFill>
                <a:schemeClr val="tx1"/>
              </a:solidFill>
            </a:endParaRPr>
          </a:p>
        </p:txBody>
      </p:sp>
      <p:sp>
        <p:nvSpPr>
          <p:cNvPr id="213" name="Google Shape;213;g539667f157_0_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a:t>
            </a:fld>
            <a:endParaRPr/>
          </a:p>
        </p:txBody>
      </p:sp>
      <p:sp>
        <p:nvSpPr>
          <p:cNvPr id="2" name="TextBox 1">
            <a:extLst>
              <a:ext uri="{FF2B5EF4-FFF2-40B4-BE49-F238E27FC236}">
                <a16:creationId xmlns:a16="http://schemas.microsoft.com/office/drawing/2014/main" id="{2AEF8CCC-7634-8F45-A75A-52F714C8668B}"/>
              </a:ext>
            </a:extLst>
          </p:cNvPr>
          <p:cNvSpPr txBox="1"/>
          <p:nvPr/>
        </p:nvSpPr>
        <p:spPr>
          <a:xfrm>
            <a:off x="457200" y="890337"/>
            <a:ext cx="8145379" cy="2637710"/>
          </a:xfrm>
          <a:prstGeom prst="rect">
            <a:avLst/>
          </a:prstGeom>
          <a:noFill/>
        </p:spPr>
        <p:txBody>
          <a:bodyPr wrap="square" rtlCol="0">
            <a:spAutoFit/>
          </a:bodyPr>
          <a:lstStyle/>
          <a:p>
            <a:pPr>
              <a:lnSpc>
                <a:spcPct val="150000"/>
              </a:lnSpc>
            </a:pPr>
            <a:r>
              <a:rPr lang="en-US" dirty="0">
                <a:latin typeface="Proxima Nova" panose="02000506030000020004" pitchFamily="2" charset="0"/>
              </a:rPr>
              <a:t>The HBDI</a:t>
            </a:r>
            <a:r>
              <a:rPr lang="en-US" baseline="30000" dirty="0">
                <a:latin typeface="Proxima Nova" panose="02000506030000020004" pitchFamily="2" charset="0"/>
              </a:rPr>
              <a:t>®</a:t>
            </a:r>
            <a:r>
              <a:rPr lang="en-US" dirty="0">
                <a:latin typeface="Proxima Nova" panose="02000506030000020004" pitchFamily="2" charset="0"/>
              </a:rPr>
              <a:t> Team Profile is a set of reports that help you develop more productive and cohesive teams based on an in-depth analysis of team members’ HBDI data. </a:t>
            </a:r>
          </a:p>
          <a:p>
            <a:pPr>
              <a:lnSpc>
                <a:spcPct val="150000"/>
              </a:lnSpc>
            </a:pPr>
            <a:endParaRPr lang="en-US" dirty="0">
              <a:latin typeface="Proxima Nova" panose="02000506030000020004" pitchFamily="2" charset="0"/>
            </a:endParaRPr>
          </a:p>
          <a:p>
            <a:pPr>
              <a:lnSpc>
                <a:spcPct val="150000"/>
              </a:lnSpc>
            </a:pPr>
            <a:r>
              <a:rPr lang="en-US" dirty="0">
                <a:latin typeface="Proxima Nova" panose="02000506030000020004" pitchFamily="2" charset="0"/>
              </a:rPr>
              <a:t>The HBDI® Team Profile leverages a view of their cognitive diversity that: </a:t>
            </a:r>
          </a:p>
          <a:p>
            <a:pPr marL="285750" indent="-285750">
              <a:lnSpc>
                <a:spcPct val="150000"/>
              </a:lnSpc>
              <a:buFont typeface="Arial" panose="020B0604020202020204" pitchFamily="34" charset="0"/>
              <a:buChar char="•"/>
            </a:pPr>
            <a:r>
              <a:rPr lang="en-US" dirty="0">
                <a:latin typeface="Proxima Nova" panose="02000506030000020004" pitchFamily="2" charset="0"/>
              </a:rPr>
              <a:t>enables alignment between the way the team thinks and how they approach their work</a:t>
            </a:r>
          </a:p>
          <a:p>
            <a:pPr marL="285750" indent="-285750">
              <a:lnSpc>
                <a:spcPct val="150000"/>
              </a:lnSpc>
              <a:buFont typeface="Arial" panose="020B0604020202020204" pitchFamily="34" charset="0"/>
              <a:buChar char="•"/>
            </a:pPr>
            <a:r>
              <a:rPr lang="en-US" dirty="0">
                <a:latin typeface="Proxima Nova" panose="02000506030000020004" pitchFamily="2" charset="0"/>
              </a:rPr>
              <a:t>reduces the stress and conflict that impedes group interactions by providing shared awareness of team dynamics using a common language</a:t>
            </a:r>
          </a:p>
          <a:p>
            <a:pPr marL="285750" indent="-285750">
              <a:lnSpc>
                <a:spcPct val="150000"/>
              </a:lnSpc>
              <a:buFont typeface="Arial" panose="020B0604020202020204" pitchFamily="34" charset="0"/>
              <a:buChar char="•"/>
            </a:pPr>
            <a:r>
              <a:rPr lang="en-US" dirty="0">
                <a:latin typeface="Proxima Nova" panose="02000506030000020004" pitchFamily="2" charset="0"/>
              </a:rPr>
              <a:t>facilitates better, faster decisions, and outcomes from every team engagement </a:t>
            </a:r>
          </a:p>
        </p:txBody>
      </p:sp>
    </p:spTree>
    <p:extLst>
      <p:ext uri="{BB962C8B-B14F-4D97-AF65-F5344CB8AC3E}">
        <p14:creationId xmlns:p14="http://schemas.microsoft.com/office/powerpoint/2010/main" val="962414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9a754bc2dd_0_47"/>
          <p:cNvSpPr txBox="1">
            <a:spLocks noGrp="1"/>
          </p:cNvSpPr>
          <p:nvPr>
            <p:ph type="title"/>
          </p:nvPr>
        </p:nvSpPr>
        <p:spPr>
          <a:xfrm>
            <a:off x="300125" y="20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Characteristics of High Performing Teams</a:t>
            </a:r>
            <a:endParaRPr dirty="0"/>
          </a:p>
        </p:txBody>
      </p:sp>
      <p:sp>
        <p:nvSpPr>
          <p:cNvPr id="404" name="Google Shape;404;g9a754bc2dd_0_47"/>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20</a:t>
            </a:fld>
            <a:endParaRPr/>
          </a:p>
        </p:txBody>
      </p:sp>
      <p:pic>
        <p:nvPicPr>
          <p:cNvPr id="405" name="Google Shape;405;g9a754bc2dd_0_47"/>
          <p:cNvPicPr preferRelativeResize="0"/>
          <p:nvPr/>
        </p:nvPicPr>
        <p:blipFill>
          <a:blip r:embed="rId3">
            <a:alphaModFix/>
          </a:blip>
          <a:stretch>
            <a:fillRect/>
          </a:stretch>
        </p:blipFill>
        <p:spPr>
          <a:xfrm>
            <a:off x="1025850" y="712925"/>
            <a:ext cx="7011450" cy="3980625"/>
          </a:xfrm>
          <a:prstGeom prst="rect">
            <a:avLst/>
          </a:prstGeom>
          <a:noFill/>
          <a:ln>
            <a:noFill/>
          </a:ln>
        </p:spPr>
      </p:pic>
      <p:sp>
        <p:nvSpPr>
          <p:cNvPr id="406" name="Google Shape;406;g9a754bc2dd_0_47"/>
          <p:cNvSpPr txBox="1"/>
          <p:nvPr/>
        </p:nvSpPr>
        <p:spPr>
          <a:xfrm>
            <a:off x="1139900" y="1102850"/>
            <a:ext cx="3150900" cy="1353000"/>
          </a:xfrm>
          <a:prstGeom prst="rect">
            <a:avLst/>
          </a:prstGeom>
          <a:noFill/>
          <a:ln>
            <a:noFill/>
          </a:ln>
        </p:spPr>
        <p:txBody>
          <a:bodyPr spcFirstLastPara="1" wrap="square" lIns="91425" tIns="91425" rIns="91425" bIns="91425" anchor="t" anchorCtr="0">
            <a:noAutofit/>
          </a:bodyPr>
          <a:lstStyle/>
          <a:p>
            <a:pPr marL="228600" lvl="0" indent="-203200" algn="l" rtl="0">
              <a:lnSpc>
                <a:spcPct val="110000"/>
              </a:lnSpc>
              <a:spcBef>
                <a:spcPts val="0"/>
              </a:spcBef>
              <a:spcAft>
                <a:spcPts val="0"/>
              </a:spcAft>
              <a:buSzPts val="1400"/>
              <a:buFont typeface="Proxima Nova"/>
              <a:buChar char="●"/>
            </a:pPr>
            <a:r>
              <a:rPr lang="en" dirty="0">
                <a:latin typeface="Proxima Nova"/>
                <a:ea typeface="Proxima Nova"/>
                <a:cs typeface="Proxima Nova"/>
                <a:sym typeface="Proxima Nova"/>
              </a:rPr>
              <a:t>Attention to Results</a:t>
            </a:r>
            <a:endParaRPr dirty="0">
              <a:latin typeface="Proxima Nova"/>
              <a:ea typeface="Proxima Nova"/>
              <a:cs typeface="Proxima Nova"/>
              <a:sym typeface="Proxima Nova"/>
            </a:endParaRPr>
          </a:p>
          <a:p>
            <a:pPr marL="228600" lvl="0" indent="-203200" algn="l" rtl="0">
              <a:lnSpc>
                <a:spcPct val="110000"/>
              </a:lnSpc>
              <a:spcBef>
                <a:spcPts val="0"/>
              </a:spcBef>
              <a:spcAft>
                <a:spcPts val="0"/>
              </a:spcAft>
              <a:buSzPts val="1400"/>
              <a:buFont typeface="Proxima Nova"/>
              <a:buChar char="●"/>
            </a:pPr>
            <a:r>
              <a:rPr lang="en" dirty="0">
                <a:latin typeface="Proxima Nova"/>
                <a:ea typeface="Proxima Nova"/>
                <a:cs typeface="Proxima Nova"/>
                <a:sym typeface="Proxima Nova"/>
              </a:rPr>
              <a:t>Clear Roles and Goals</a:t>
            </a:r>
            <a:endParaRPr dirty="0">
              <a:latin typeface="Proxima Nova"/>
              <a:ea typeface="Proxima Nova"/>
              <a:cs typeface="Proxima Nova"/>
              <a:sym typeface="Proxima Nova"/>
            </a:endParaRPr>
          </a:p>
          <a:p>
            <a:pPr marL="228600" lvl="0" indent="-203200" algn="l" rtl="0">
              <a:lnSpc>
                <a:spcPct val="70000"/>
              </a:lnSpc>
              <a:spcBef>
                <a:spcPts val="0"/>
              </a:spcBef>
              <a:spcAft>
                <a:spcPts val="0"/>
              </a:spcAft>
              <a:buSzPts val="1400"/>
              <a:buFont typeface="Proxima Nova"/>
              <a:buChar char="●"/>
            </a:pPr>
            <a:r>
              <a:rPr lang="en" dirty="0">
                <a:latin typeface="Proxima Nova"/>
                <a:ea typeface="Proxima Nova"/>
                <a:cs typeface="Proxima Nova"/>
                <a:sym typeface="Proxima Nova"/>
              </a:rPr>
              <a:t>Specific Purpose</a:t>
            </a:r>
            <a:endParaRPr dirty="0">
              <a:latin typeface="Proxima Nova"/>
              <a:ea typeface="Proxima Nova"/>
              <a:cs typeface="Proxima Nova"/>
              <a:sym typeface="Proxima Nova"/>
            </a:endParaRPr>
          </a:p>
          <a:p>
            <a:pPr marL="228600" lvl="0" indent="-203200" algn="l" rtl="0">
              <a:lnSpc>
                <a:spcPct val="110000"/>
              </a:lnSpc>
              <a:spcBef>
                <a:spcPts val="0"/>
              </a:spcBef>
              <a:spcAft>
                <a:spcPts val="0"/>
              </a:spcAft>
              <a:buSzPts val="1400"/>
              <a:buFont typeface="Proxima Nova"/>
              <a:buChar char="●"/>
            </a:pPr>
            <a:r>
              <a:rPr lang="en" dirty="0">
                <a:latin typeface="Proxima Nova"/>
                <a:ea typeface="Proxima Nova"/>
                <a:cs typeface="Proxima Nova"/>
                <a:sym typeface="Proxima Nova"/>
              </a:rPr>
              <a:t>Confronts Reality</a:t>
            </a:r>
            <a:endParaRPr dirty="0">
              <a:latin typeface="Proxima Nova"/>
              <a:ea typeface="Proxima Nova"/>
              <a:cs typeface="Proxima Nova"/>
              <a:sym typeface="Proxima Nova"/>
            </a:endParaRPr>
          </a:p>
          <a:p>
            <a:pPr marL="228600" lvl="0" indent="-203200" algn="l" rtl="0">
              <a:lnSpc>
                <a:spcPct val="80000"/>
              </a:lnSpc>
              <a:spcBef>
                <a:spcPts val="0"/>
              </a:spcBef>
              <a:spcAft>
                <a:spcPts val="0"/>
              </a:spcAft>
              <a:buSzPts val="1400"/>
              <a:buFont typeface="Proxima Nova"/>
              <a:buChar char="●"/>
            </a:pPr>
            <a:r>
              <a:rPr lang="en" dirty="0">
                <a:latin typeface="Proxima Nova"/>
                <a:ea typeface="Proxima Nova"/>
                <a:cs typeface="Proxima Nova"/>
                <a:sym typeface="Proxima Nova"/>
              </a:rPr>
              <a:t>Effective Use of Technology</a:t>
            </a:r>
            <a:endParaRPr dirty="0">
              <a:latin typeface="Proxima Nova"/>
              <a:ea typeface="Proxima Nova"/>
              <a:cs typeface="Proxima Nova"/>
              <a:sym typeface="Proxima Nova"/>
            </a:endParaRPr>
          </a:p>
          <a:p>
            <a:pPr marL="0" lvl="0" indent="0" algn="l" rtl="0">
              <a:spcBef>
                <a:spcPts val="0"/>
              </a:spcBef>
              <a:spcAft>
                <a:spcPts val="0"/>
              </a:spcAft>
              <a:buNone/>
            </a:pPr>
            <a:endParaRPr dirty="0">
              <a:latin typeface="Proxima Nova"/>
              <a:ea typeface="Proxima Nova"/>
              <a:cs typeface="Proxima Nova"/>
              <a:sym typeface="Proxima Nova"/>
            </a:endParaRPr>
          </a:p>
        </p:txBody>
      </p:sp>
      <p:sp>
        <p:nvSpPr>
          <p:cNvPr id="407" name="Google Shape;407;g9a754bc2dd_0_47"/>
          <p:cNvSpPr txBox="1"/>
          <p:nvPr/>
        </p:nvSpPr>
        <p:spPr>
          <a:xfrm>
            <a:off x="1139925" y="2765875"/>
            <a:ext cx="3280800" cy="1353000"/>
          </a:xfrm>
          <a:prstGeom prst="rect">
            <a:avLst/>
          </a:prstGeom>
          <a:noFill/>
          <a:ln>
            <a:noFill/>
          </a:ln>
        </p:spPr>
        <p:txBody>
          <a:bodyPr spcFirstLastPara="1" wrap="square" lIns="91425" tIns="91425" rIns="91425" bIns="91425" anchor="t" anchorCtr="0">
            <a:noAutofit/>
          </a:bodyPr>
          <a:lstStyle/>
          <a:p>
            <a:pPr marL="228600" lvl="0" indent="-203200" algn="l" rtl="0">
              <a:lnSpc>
                <a:spcPct val="115000"/>
              </a:lnSpc>
              <a:spcBef>
                <a:spcPts val="0"/>
              </a:spcBef>
              <a:spcAft>
                <a:spcPts val="0"/>
              </a:spcAft>
              <a:buSzPts val="1400"/>
              <a:buFont typeface="Proxima Nova"/>
              <a:buChar char="●"/>
            </a:pPr>
            <a:r>
              <a:rPr lang="en" dirty="0">
                <a:latin typeface="Proxima Nova"/>
                <a:ea typeface="Proxima Nova"/>
                <a:cs typeface="Proxima Nova"/>
                <a:sym typeface="Proxima Nova"/>
              </a:rPr>
              <a:t>Individual &amp; Team  Accountability</a:t>
            </a:r>
            <a:endParaRPr dirty="0">
              <a:latin typeface="Proxima Nova"/>
              <a:ea typeface="Proxima Nova"/>
              <a:cs typeface="Proxima Nova"/>
              <a:sym typeface="Proxima Nova"/>
            </a:endParaRPr>
          </a:p>
          <a:p>
            <a:pPr marL="228600" lvl="0" indent="-203200" algn="l" rtl="0">
              <a:lnSpc>
                <a:spcPct val="115000"/>
              </a:lnSpc>
              <a:spcBef>
                <a:spcPts val="0"/>
              </a:spcBef>
              <a:spcAft>
                <a:spcPts val="0"/>
              </a:spcAft>
              <a:buSzPts val="1400"/>
              <a:buFont typeface="Proxima Nova"/>
              <a:buChar char="●"/>
            </a:pPr>
            <a:r>
              <a:rPr lang="en" dirty="0">
                <a:latin typeface="Proxima Nova"/>
                <a:ea typeface="Proxima Nova"/>
                <a:cs typeface="Proxima Nova"/>
                <a:sym typeface="Proxima Nova"/>
              </a:rPr>
              <a:t>Alignment Around Process</a:t>
            </a:r>
            <a:endParaRPr dirty="0">
              <a:latin typeface="Proxima Nova"/>
              <a:ea typeface="Proxima Nova"/>
              <a:cs typeface="Proxima Nova"/>
              <a:sym typeface="Proxima Nova"/>
            </a:endParaRPr>
          </a:p>
          <a:p>
            <a:pPr marL="228600" lvl="0" indent="-203200" algn="l" rtl="0">
              <a:lnSpc>
                <a:spcPct val="115000"/>
              </a:lnSpc>
              <a:spcBef>
                <a:spcPts val="0"/>
              </a:spcBef>
              <a:spcAft>
                <a:spcPts val="0"/>
              </a:spcAft>
              <a:buSzPts val="1400"/>
              <a:buFont typeface="Proxima Nova"/>
              <a:buChar char="●"/>
            </a:pPr>
            <a:r>
              <a:rPr lang="en" dirty="0">
                <a:latin typeface="Proxima Nova"/>
                <a:ea typeface="Proxima Nova"/>
                <a:cs typeface="Proxima Nova"/>
                <a:sym typeface="Proxima Nova"/>
              </a:rPr>
              <a:t>Decides &amp; Does Real Work Together</a:t>
            </a:r>
            <a:endParaRPr dirty="0">
              <a:latin typeface="Proxima Nova"/>
              <a:ea typeface="Proxima Nova"/>
              <a:cs typeface="Proxima Nova"/>
              <a:sym typeface="Proxima Nova"/>
            </a:endParaRPr>
          </a:p>
          <a:p>
            <a:pPr marL="228600" lvl="0" indent="-203200" algn="l" rtl="0">
              <a:lnSpc>
                <a:spcPct val="115000"/>
              </a:lnSpc>
              <a:spcBef>
                <a:spcPts val="0"/>
              </a:spcBef>
              <a:spcAft>
                <a:spcPts val="0"/>
              </a:spcAft>
              <a:buSzPts val="1400"/>
              <a:buFont typeface="Proxima Nova"/>
              <a:buChar char="●"/>
            </a:pPr>
            <a:r>
              <a:rPr lang="en" dirty="0">
                <a:latin typeface="Proxima Nova"/>
                <a:ea typeface="Proxima Nova"/>
                <a:cs typeface="Proxima Nova"/>
                <a:sym typeface="Proxima Nova"/>
              </a:rPr>
              <a:t>Closure and execution</a:t>
            </a:r>
            <a:endParaRPr dirty="0">
              <a:latin typeface="Proxima Nova"/>
              <a:ea typeface="Proxima Nova"/>
              <a:cs typeface="Proxima Nova"/>
              <a:sym typeface="Proxima Nova"/>
            </a:endParaRPr>
          </a:p>
          <a:p>
            <a:pPr marL="228600" lvl="0" indent="-203200" algn="l" rtl="0">
              <a:lnSpc>
                <a:spcPct val="115000"/>
              </a:lnSpc>
              <a:spcBef>
                <a:spcPts val="0"/>
              </a:spcBef>
              <a:spcAft>
                <a:spcPts val="0"/>
              </a:spcAft>
              <a:buSzPts val="1400"/>
              <a:buFont typeface="Proxima Nova"/>
              <a:buChar char="●"/>
            </a:pPr>
            <a:r>
              <a:rPr lang="en" dirty="0">
                <a:latin typeface="Proxima Nova"/>
                <a:ea typeface="Proxima Nova"/>
                <a:cs typeface="Proxima Nova"/>
                <a:sym typeface="Proxima Nova"/>
              </a:rPr>
              <a:t>Commitment</a:t>
            </a:r>
            <a:endParaRPr dirty="0">
              <a:latin typeface="Proxima Nova"/>
              <a:ea typeface="Proxima Nova"/>
              <a:cs typeface="Proxima Nova"/>
              <a:sym typeface="Proxima Nova"/>
            </a:endParaRPr>
          </a:p>
          <a:p>
            <a:pPr marL="0" lvl="0" indent="0" algn="l" rtl="0">
              <a:lnSpc>
                <a:spcPct val="110000"/>
              </a:lnSpc>
              <a:spcBef>
                <a:spcPts val="0"/>
              </a:spcBef>
              <a:spcAft>
                <a:spcPts val="0"/>
              </a:spcAft>
              <a:buNone/>
            </a:pPr>
            <a:endParaRPr sz="1500" dirty="0">
              <a:latin typeface="Proxima Nova"/>
              <a:ea typeface="Proxima Nova"/>
              <a:cs typeface="Proxima Nova"/>
              <a:sym typeface="Proxima Nova"/>
            </a:endParaRPr>
          </a:p>
          <a:p>
            <a:pPr marL="0" lvl="0" indent="0" algn="l" rtl="0">
              <a:spcBef>
                <a:spcPts val="0"/>
              </a:spcBef>
              <a:spcAft>
                <a:spcPts val="0"/>
              </a:spcAft>
              <a:buNone/>
            </a:pPr>
            <a:endParaRPr dirty="0">
              <a:latin typeface="Proxima Nova"/>
              <a:ea typeface="Proxima Nova"/>
              <a:cs typeface="Proxima Nova"/>
              <a:sym typeface="Proxima Nova"/>
            </a:endParaRPr>
          </a:p>
        </p:txBody>
      </p:sp>
      <p:sp>
        <p:nvSpPr>
          <p:cNvPr id="408" name="Google Shape;408;g9a754bc2dd_0_47"/>
          <p:cNvSpPr txBox="1"/>
          <p:nvPr/>
        </p:nvSpPr>
        <p:spPr>
          <a:xfrm>
            <a:off x="4480375" y="2765875"/>
            <a:ext cx="3280800" cy="1353000"/>
          </a:xfrm>
          <a:prstGeom prst="rect">
            <a:avLst/>
          </a:prstGeom>
          <a:noFill/>
          <a:ln>
            <a:noFill/>
          </a:ln>
        </p:spPr>
        <p:txBody>
          <a:bodyPr spcFirstLastPara="1" wrap="square" lIns="91425" tIns="91425" rIns="91425" bIns="91425" anchor="t" anchorCtr="0">
            <a:noAutofit/>
          </a:bodyPr>
          <a:lstStyle/>
          <a:p>
            <a:pPr marL="228600" lvl="0" indent="-203200" algn="l" rtl="0">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Knowledge about Each Other</a:t>
            </a:r>
            <a:endParaRPr>
              <a:latin typeface="Proxima Nova"/>
              <a:ea typeface="Proxima Nova"/>
              <a:cs typeface="Proxima Nova"/>
              <a:sym typeface="Proxima Nova"/>
            </a:endParaRPr>
          </a:p>
          <a:p>
            <a:pPr marL="228600" lvl="0" indent="-203200" algn="l" rtl="0">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Trust</a:t>
            </a:r>
            <a:endParaRPr>
              <a:latin typeface="Proxima Nova"/>
              <a:ea typeface="Proxima Nova"/>
              <a:cs typeface="Proxima Nova"/>
              <a:sym typeface="Proxima Nova"/>
            </a:endParaRPr>
          </a:p>
          <a:p>
            <a:pPr marL="228600" lvl="0" indent="-203200" algn="l" rtl="0">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Shared Leadership Roles</a:t>
            </a:r>
            <a:endParaRPr>
              <a:latin typeface="Proxima Nova"/>
              <a:ea typeface="Proxima Nova"/>
              <a:cs typeface="Proxima Nova"/>
              <a:sym typeface="Proxima Nova"/>
            </a:endParaRPr>
          </a:p>
          <a:p>
            <a:pPr marL="228600" lvl="0" indent="-203200" algn="l" rtl="0">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Balanced Participation</a:t>
            </a:r>
            <a:endParaRPr>
              <a:latin typeface="Proxima Nova"/>
              <a:ea typeface="Proxima Nova"/>
              <a:cs typeface="Proxima Nova"/>
              <a:sym typeface="Proxima Nova"/>
            </a:endParaRPr>
          </a:p>
          <a:p>
            <a:pPr marL="228600" lvl="0" indent="-203200" algn="l" rtl="0">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Good Meeting Environment</a:t>
            </a:r>
            <a:endParaRPr>
              <a:latin typeface="Proxima Nova"/>
              <a:ea typeface="Proxima Nova"/>
              <a:cs typeface="Proxima Nova"/>
              <a:sym typeface="Proxima Nova"/>
            </a:endParaRPr>
          </a:p>
          <a:p>
            <a:pPr marL="0" lvl="0" indent="0" algn="l" rtl="0">
              <a:lnSpc>
                <a:spcPct val="110000"/>
              </a:lnSpc>
              <a:spcBef>
                <a:spcPts val="0"/>
              </a:spcBef>
              <a:spcAft>
                <a:spcPts val="0"/>
              </a:spcAft>
              <a:buNone/>
            </a:pPr>
            <a:endParaRPr sz="1500">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
        <p:nvSpPr>
          <p:cNvPr id="409" name="Google Shape;409;g9a754bc2dd_0_47"/>
          <p:cNvSpPr txBox="1"/>
          <p:nvPr/>
        </p:nvSpPr>
        <p:spPr>
          <a:xfrm>
            <a:off x="4480375" y="1102850"/>
            <a:ext cx="3221100" cy="1353000"/>
          </a:xfrm>
          <a:prstGeom prst="rect">
            <a:avLst/>
          </a:prstGeom>
          <a:noFill/>
          <a:ln>
            <a:noFill/>
          </a:ln>
        </p:spPr>
        <p:txBody>
          <a:bodyPr spcFirstLastPara="1" wrap="square" lIns="91425" tIns="91425" rIns="91425" bIns="91425" anchor="t" anchorCtr="0">
            <a:noAutofit/>
          </a:bodyPr>
          <a:lstStyle/>
          <a:p>
            <a:pPr marL="228600" lvl="0" indent="-203200" algn="l" rtl="0">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Agreement on Future Outcomes</a:t>
            </a:r>
            <a:endParaRPr>
              <a:latin typeface="Proxima Nova"/>
              <a:ea typeface="Proxima Nova"/>
              <a:cs typeface="Proxima Nova"/>
              <a:sym typeface="Proxima Nova"/>
            </a:endParaRPr>
          </a:p>
          <a:p>
            <a:pPr marL="228600" lvl="0" indent="-203200" algn="l" rtl="0">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Flexible, Open to Different Ideas</a:t>
            </a:r>
            <a:endParaRPr>
              <a:latin typeface="Proxima Nova"/>
              <a:ea typeface="Proxima Nova"/>
              <a:cs typeface="Proxima Nova"/>
              <a:sym typeface="Proxima Nova"/>
            </a:endParaRPr>
          </a:p>
          <a:p>
            <a:pPr marL="228600" lvl="0" indent="-203200" algn="l" rtl="0">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Creative Contention</a:t>
            </a:r>
            <a:endParaRPr>
              <a:latin typeface="Proxima Nova"/>
              <a:ea typeface="Proxima Nova"/>
              <a:cs typeface="Proxima Nova"/>
              <a:sym typeface="Proxima Nova"/>
            </a:endParaRPr>
          </a:p>
          <a:p>
            <a:pPr marL="228600" lvl="0" indent="-203200" algn="l" rtl="0">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Synergy</a:t>
            </a:r>
            <a:endParaRPr>
              <a:latin typeface="Proxima Nova"/>
              <a:ea typeface="Proxima Nova"/>
              <a:cs typeface="Proxima Nova"/>
              <a:sym typeface="Proxima Nova"/>
            </a:endParaRPr>
          </a:p>
          <a:p>
            <a:pPr marL="228600" lvl="0" indent="-203200" algn="l" rtl="0">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Open-ended Discussions</a:t>
            </a:r>
            <a:endParaRPr>
              <a:latin typeface="Proxima Nova"/>
              <a:ea typeface="Proxima Nova"/>
              <a:cs typeface="Proxima Nova"/>
              <a:sym typeface="Proxima Nova"/>
            </a:endParaRPr>
          </a:p>
          <a:p>
            <a:pPr marL="0" lvl="0" indent="0" algn="l" rtl="0">
              <a:lnSpc>
                <a:spcPct val="110000"/>
              </a:lnSpc>
              <a:spcBef>
                <a:spcPts val="0"/>
              </a:spcBef>
              <a:spcAft>
                <a:spcPts val="0"/>
              </a:spcAft>
              <a:buNone/>
            </a:pPr>
            <a:endParaRPr sz="1500">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9a754bc2dd_0_69"/>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21</a:t>
            </a:fld>
            <a:endParaRPr/>
          </a:p>
        </p:txBody>
      </p:sp>
      <p:pic>
        <p:nvPicPr>
          <p:cNvPr id="334" name="Google Shape;334;g9a754bc2dd_0_69"/>
          <p:cNvPicPr preferRelativeResize="0"/>
          <p:nvPr/>
        </p:nvPicPr>
        <p:blipFill>
          <a:blip r:embed="rId3">
            <a:alphaModFix/>
          </a:blip>
          <a:stretch>
            <a:fillRect/>
          </a:stretch>
        </p:blipFill>
        <p:spPr>
          <a:xfrm>
            <a:off x="1900515" y="744070"/>
            <a:ext cx="4233099" cy="4230422"/>
          </a:xfrm>
          <a:prstGeom prst="rect">
            <a:avLst/>
          </a:prstGeom>
          <a:noFill/>
          <a:ln>
            <a:noFill/>
          </a:ln>
        </p:spPr>
      </p:pic>
      <p:sp>
        <p:nvSpPr>
          <p:cNvPr id="5" name="Google Shape;322;g9a754bc2dd_0_33">
            <a:extLst>
              <a:ext uri="{FF2B5EF4-FFF2-40B4-BE49-F238E27FC236}">
                <a16:creationId xmlns:a16="http://schemas.microsoft.com/office/drawing/2014/main" id="{24F052A1-DF7C-904D-A21A-F92CA7BC756D}"/>
              </a:ext>
            </a:extLst>
          </p:cNvPr>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Leveraging Your Team’s Cognitive </a:t>
            </a:r>
            <a:r>
              <a:rPr lang="en-US" dirty="0"/>
              <a:t>Diversity</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9a754bc2dd_0_87"/>
          <p:cNvSpPr txBox="1">
            <a:spLocks noGrp="1"/>
          </p:cNvSpPr>
          <p:nvPr>
            <p:ph type="title"/>
          </p:nvPr>
        </p:nvSpPr>
        <p:spPr>
          <a:xfrm>
            <a:off x="311700" y="198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HBDI</a:t>
            </a:r>
            <a:r>
              <a:rPr lang="en" baseline="30000" dirty="0">
                <a:solidFill>
                  <a:srgbClr val="000000"/>
                </a:solidFill>
              </a:rPr>
              <a:t>® </a:t>
            </a:r>
            <a:r>
              <a:rPr lang="en" dirty="0"/>
              <a:t>Team Average Profile</a:t>
            </a:r>
            <a:endParaRPr dirty="0"/>
          </a:p>
        </p:txBody>
      </p:sp>
      <p:sp>
        <p:nvSpPr>
          <p:cNvPr id="341" name="Google Shape;341;g9a754bc2dd_0_87"/>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342" name="Google Shape;342;g9a754bc2dd_0_87"/>
          <p:cNvPicPr preferRelativeResize="0"/>
          <p:nvPr/>
        </p:nvPicPr>
        <p:blipFill>
          <a:blip r:embed="rId3">
            <a:alphaModFix/>
          </a:blip>
          <a:stretch>
            <a:fillRect/>
          </a:stretch>
        </p:blipFill>
        <p:spPr>
          <a:xfrm>
            <a:off x="1531488" y="925625"/>
            <a:ext cx="6595984" cy="4125775"/>
          </a:xfrm>
          <a:prstGeom prst="rect">
            <a:avLst/>
          </a:prstGeom>
          <a:noFill/>
          <a:ln>
            <a:noFill/>
          </a:ln>
        </p:spPr>
      </p:pic>
      <p:sp>
        <p:nvSpPr>
          <p:cNvPr id="343" name="Google Shape;343;g9a754bc2dd_0_87"/>
          <p:cNvSpPr/>
          <p:nvPr/>
        </p:nvSpPr>
        <p:spPr>
          <a:xfrm>
            <a:off x="3659638" y="4739425"/>
            <a:ext cx="23397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g9a754bc2dd_0_87"/>
          <p:cNvSpPr/>
          <p:nvPr/>
        </p:nvSpPr>
        <p:spPr>
          <a:xfrm>
            <a:off x="8056636" y="4739425"/>
            <a:ext cx="6258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5" name="Google Shape;345;g9a754bc2dd_0_87"/>
          <p:cNvPicPr preferRelativeResize="0"/>
          <p:nvPr/>
        </p:nvPicPr>
        <p:blipFill>
          <a:blip r:embed="rId4">
            <a:alphaModFix/>
          </a:blip>
          <a:stretch>
            <a:fillRect/>
          </a:stretch>
        </p:blipFill>
        <p:spPr>
          <a:xfrm>
            <a:off x="4759076" y="2433725"/>
            <a:ext cx="2915175" cy="1109575"/>
          </a:xfrm>
          <a:prstGeom prst="rect">
            <a:avLst/>
          </a:prstGeom>
          <a:noFill/>
          <a:ln>
            <a:noFill/>
          </a:ln>
        </p:spPr>
      </p:pic>
      <p:sp>
        <p:nvSpPr>
          <p:cNvPr id="2" name="TextBox 1">
            <a:extLst>
              <a:ext uri="{FF2B5EF4-FFF2-40B4-BE49-F238E27FC236}">
                <a16:creationId xmlns:a16="http://schemas.microsoft.com/office/drawing/2014/main" id="{A2DBAB00-ECB3-4F49-B695-487DCB876673}"/>
              </a:ext>
            </a:extLst>
          </p:cNvPr>
          <p:cNvSpPr txBox="1"/>
          <p:nvPr/>
        </p:nvSpPr>
        <p:spPr>
          <a:xfrm rot="20638679">
            <a:off x="703385" y="1582615"/>
            <a:ext cx="6084276" cy="1323439"/>
          </a:xfrm>
          <a:prstGeom prst="rect">
            <a:avLst/>
          </a:prstGeom>
          <a:noFill/>
        </p:spPr>
        <p:txBody>
          <a:bodyPr wrap="square" rtlCol="0">
            <a:spAutoFit/>
          </a:bodyPr>
          <a:lstStyle/>
          <a:p>
            <a:pPr algn="ctr"/>
            <a:r>
              <a:rPr lang="en-US" sz="4000" dirty="0">
                <a:solidFill>
                  <a:srgbClr val="FF0000"/>
                </a:solidFill>
              </a:rPr>
              <a:t>REPLACE WITH YOUR </a:t>
            </a:r>
            <a:br>
              <a:rPr lang="en-US" sz="4000" dirty="0">
                <a:solidFill>
                  <a:srgbClr val="FF0000"/>
                </a:solidFill>
              </a:rPr>
            </a:br>
            <a:r>
              <a:rPr lang="en-US" sz="4000" dirty="0">
                <a:solidFill>
                  <a:srgbClr val="FF0000"/>
                </a:solidFill>
              </a:rPr>
              <a:t>TEAM IMAGE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9a754bc2dd_0_80"/>
          <p:cNvSpPr txBox="1">
            <a:spLocks noGrp="1"/>
          </p:cNvSpPr>
          <p:nvPr>
            <p:ph type="title"/>
          </p:nvPr>
        </p:nvSpPr>
        <p:spPr>
          <a:xfrm>
            <a:off x="311700" y="20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HBDI</a:t>
            </a:r>
            <a:r>
              <a:rPr lang="en" baseline="30000" dirty="0">
                <a:solidFill>
                  <a:srgbClr val="000000"/>
                </a:solidFill>
              </a:rPr>
              <a:t>® </a:t>
            </a:r>
            <a:r>
              <a:rPr lang="en" dirty="0"/>
              <a:t>Group Composite Profile</a:t>
            </a:r>
            <a:endParaRPr dirty="0"/>
          </a:p>
        </p:txBody>
      </p:sp>
      <p:sp>
        <p:nvSpPr>
          <p:cNvPr id="351" name="Google Shape;351;g9a754bc2dd_0_8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23</a:t>
            </a:fld>
            <a:endParaRPr/>
          </a:p>
        </p:txBody>
      </p:sp>
      <p:pic>
        <p:nvPicPr>
          <p:cNvPr id="352" name="Google Shape;352;g9a754bc2dd_0_80"/>
          <p:cNvPicPr preferRelativeResize="0"/>
          <p:nvPr/>
        </p:nvPicPr>
        <p:blipFill rotWithShape="1">
          <a:blip r:embed="rId3">
            <a:alphaModFix/>
          </a:blip>
          <a:srcRect t="3566" b="2324"/>
          <a:stretch/>
        </p:blipFill>
        <p:spPr>
          <a:xfrm>
            <a:off x="1443375" y="802550"/>
            <a:ext cx="7217224" cy="4241800"/>
          </a:xfrm>
          <a:prstGeom prst="rect">
            <a:avLst/>
          </a:prstGeom>
          <a:noFill/>
          <a:ln>
            <a:noFill/>
          </a:ln>
        </p:spPr>
      </p:pic>
      <p:sp>
        <p:nvSpPr>
          <p:cNvPr id="5" name="TextBox 4">
            <a:extLst>
              <a:ext uri="{FF2B5EF4-FFF2-40B4-BE49-F238E27FC236}">
                <a16:creationId xmlns:a16="http://schemas.microsoft.com/office/drawing/2014/main" id="{B993A0B9-DDEF-0A4D-9D10-3E4E83218E41}"/>
              </a:ext>
            </a:extLst>
          </p:cNvPr>
          <p:cNvSpPr txBox="1"/>
          <p:nvPr/>
        </p:nvSpPr>
        <p:spPr>
          <a:xfrm rot="20638679">
            <a:off x="703385" y="1582615"/>
            <a:ext cx="6084276" cy="1323439"/>
          </a:xfrm>
          <a:prstGeom prst="rect">
            <a:avLst/>
          </a:prstGeom>
          <a:noFill/>
        </p:spPr>
        <p:txBody>
          <a:bodyPr wrap="square" rtlCol="0">
            <a:spAutoFit/>
          </a:bodyPr>
          <a:lstStyle/>
          <a:p>
            <a:pPr algn="ctr"/>
            <a:r>
              <a:rPr lang="en-US" sz="4000" dirty="0">
                <a:solidFill>
                  <a:srgbClr val="FF0000"/>
                </a:solidFill>
              </a:rPr>
              <a:t>REPLACE WITH YOUR </a:t>
            </a:r>
            <a:br>
              <a:rPr lang="en-US" sz="4000" dirty="0">
                <a:solidFill>
                  <a:srgbClr val="FF0000"/>
                </a:solidFill>
              </a:rPr>
            </a:br>
            <a:r>
              <a:rPr lang="en-US" sz="4000" dirty="0">
                <a:solidFill>
                  <a:srgbClr val="FF0000"/>
                </a:solidFill>
              </a:rPr>
              <a:t>TEAM IMAGE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 name="Picture 2">
            <a:extLst>
              <a:ext uri="{FF2B5EF4-FFF2-40B4-BE49-F238E27FC236}">
                <a16:creationId xmlns:a16="http://schemas.microsoft.com/office/drawing/2014/main" id="{9D9CBA20-6142-0A40-9186-D555906D1B1C}"/>
              </a:ext>
            </a:extLst>
          </p:cNvPr>
          <p:cNvPicPr>
            <a:picLocks noChangeAspect="1"/>
          </p:cNvPicPr>
          <p:nvPr/>
        </p:nvPicPr>
        <p:blipFill rotWithShape="1">
          <a:blip r:embed="rId3"/>
          <a:srcRect t="13253"/>
          <a:stretch/>
        </p:blipFill>
        <p:spPr>
          <a:xfrm>
            <a:off x="1479550" y="996461"/>
            <a:ext cx="5310366" cy="3739661"/>
          </a:xfrm>
          <a:prstGeom prst="rect">
            <a:avLst/>
          </a:prstGeom>
        </p:spPr>
      </p:pic>
      <p:sp>
        <p:nvSpPr>
          <p:cNvPr id="350" name="Google Shape;350;g9a754bc2dd_0_80"/>
          <p:cNvSpPr txBox="1">
            <a:spLocks noGrp="1"/>
          </p:cNvSpPr>
          <p:nvPr>
            <p:ph type="title"/>
          </p:nvPr>
        </p:nvSpPr>
        <p:spPr>
          <a:xfrm>
            <a:off x="311700" y="20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HBDI</a:t>
            </a:r>
            <a:r>
              <a:rPr lang="en" baseline="30000" dirty="0">
                <a:solidFill>
                  <a:srgbClr val="000000"/>
                </a:solidFill>
              </a:rPr>
              <a:t>® </a:t>
            </a:r>
            <a:r>
              <a:rPr lang="en" dirty="0"/>
              <a:t>Group Rank Order of Preferences</a:t>
            </a:r>
            <a:endParaRPr dirty="0"/>
          </a:p>
        </p:txBody>
      </p:sp>
      <p:sp>
        <p:nvSpPr>
          <p:cNvPr id="351" name="Google Shape;351;g9a754bc2dd_0_8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24</a:t>
            </a:fld>
            <a:endParaRPr/>
          </a:p>
        </p:txBody>
      </p:sp>
      <p:sp>
        <p:nvSpPr>
          <p:cNvPr id="5" name="TextBox 4">
            <a:extLst>
              <a:ext uri="{FF2B5EF4-FFF2-40B4-BE49-F238E27FC236}">
                <a16:creationId xmlns:a16="http://schemas.microsoft.com/office/drawing/2014/main" id="{B993A0B9-DDEF-0A4D-9D10-3E4E83218E41}"/>
              </a:ext>
            </a:extLst>
          </p:cNvPr>
          <p:cNvSpPr txBox="1"/>
          <p:nvPr/>
        </p:nvSpPr>
        <p:spPr>
          <a:xfrm rot="20638679">
            <a:off x="703385" y="1582615"/>
            <a:ext cx="6084276" cy="1323439"/>
          </a:xfrm>
          <a:prstGeom prst="rect">
            <a:avLst/>
          </a:prstGeom>
          <a:noFill/>
        </p:spPr>
        <p:txBody>
          <a:bodyPr wrap="square" rtlCol="0">
            <a:spAutoFit/>
          </a:bodyPr>
          <a:lstStyle/>
          <a:p>
            <a:pPr algn="ctr"/>
            <a:r>
              <a:rPr lang="en-US" sz="4000" dirty="0">
                <a:solidFill>
                  <a:srgbClr val="FF0000"/>
                </a:solidFill>
              </a:rPr>
              <a:t>REPLACE WITH YOUR </a:t>
            </a:r>
            <a:br>
              <a:rPr lang="en-US" sz="4000" dirty="0">
                <a:solidFill>
                  <a:srgbClr val="FF0000"/>
                </a:solidFill>
              </a:rPr>
            </a:br>
            <a:r>
              <a:rPr lang="en-US" sz="4000" dirty="0">
                <a:solidFill>
                  <a:srgbClr val="FF0000"/>
                </a:solidFill>
              </a:rPr>
              <a:t>TEAM IMAGE</a:t>
            </a:r>
          </a:p>
        </p:txBody>
      </p:sp>
    </p:spTree>
    <p:extLst>
      <p:ext uri="{BB962C8B-B14F-4D97-AF65-F5344CB8AC3E}">
        <p14:creationId xmlns:p14="http://schemas.microsoft.com/office/powerpoint/2010/main" val="366840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9a754bc2dd_0_168"/>
          <p:cNvSpPr txBox="1">
            <a:spLocks noGrp="1"/>
          </p:cNvSpPr>
          <p:nvPr>
            <p:ph type="title"/>
          </p:nvPr>
        </p:nvSpPr>
        <p:spPr>
          <a:xfrm>
            <a:off x="311700" y="20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HBDI</a:t>
            </a:r>
            <a:r>
              <a:rPr lang="en" baseline="30000" dirty="0">
                <a:solidFill>
                  <a:srgbClr val="000000"/>
                </a:solidFill>
              </a:rPr>
              <a:t>®</a:t>
            </a:r>
            <a:r>
              <a:rPr lang="en" dirty="0"/>
              <a:t> Team Process Flow</a:t>
            </a:r>
            <a:endParaRPr dirty="0"/>
          </a:p>
        </p:txBody>
      </p:sp>
      <p:sp>
        <p:nvSpPr>
          <p:cNvPr id="381" name="Google Shape;381;g9a754bc2dd_0_168"/>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382" name="Google Shape;382;g9a754bc2dd_0_168"/>
          <p:cNvPicPr preferRelativeResize="0"/>
          <p:nvPr/>
        </p:nvPicPr>
        <p:blipFill rotWithShape="1">
          <a:blip r:embed="rId3">
            <a:alphaModFix/>
          </a:blip>
          <a:srcRect r="51334"/>
          <a:stretch/>
        </p:blipFill>
        <p:spPr>
          <a:xfrm>
            <a:off x="669351" y="1160610"/>
            <a:ext cx="3798478" cy="3380908"/>
          </a:xfrm>
          <a:prstGeom prst="rect">
            <a:avLst/>
          </a:prstGeom>
          <a:noFill/>
          <a:ln>
            <a:noFill/>
          </a:ln>
        </p:spPr>
      </p:pic>
      <p:pic>
        <p:nvPicPr>
          <p:cNvPr id="5" name="Google Shape;382;g9a754bc2dd_0_168">
            <a:extLst>
              <a:ext uri="{FF2B5EF4-FFF2-40B4-BE49-F238E27FC236}">
                <a16:creationId xmlns:a16="http://schemas.microsoft.com/office/drawing/2014/main" id="{B0B032BF-BBF6-D74D-9835-D84C9569949E}"/>
              </a:ext>
            </a:extLst>
          </p:cNvPr>
          <p:cNvPicPr preferRelativeResize="0"/>
          <p:nvPr/>
        </p:nvPicPr>
        <p:blipFill rotWithShape="1">
          <a:blip r:embed="rId3">
            <a:alphaModFix/>
          </a:blip>
          <a:srcRect l="49384" r="-843"/>
          <a:stretch/>
        </p:blipFill>
        <p:spPr>
          <a:xfrm>
            <a:off x="4618299" y="1162539"/>
            <a:ext cx="4016415" cy="3380908"/>
          </a:xfrm>
          <a:prstGeom prst="rect">
            <a:avLst/>
          </a:prstGeom>
          <a:noFill/>
          <a:ln>
            <a:noFill/>
          </a:ln>
        </p:spPr>
      </p:pic>
      <p:sp>
        <p:nvSpPr>
          <p:cNvPr id="6" name="TextBox 5">
            <a:extLst>
              <a:ext uri="{FF2B5EF4-FFF2-40B4-BE49-F238E27FC236}">
                <a16:creationId xmlns:a16="http://schemas.microsoft.com/office/drawing/2014/main" id="{B87B4605-2382-1046-870A-1DCBADF09EC0}"/>
              </a:ext>
            </a:extLst>
          </p:cNvPr>
          <p:cNvSpPr txBox="1"/>
          <p:nvPr/>
        </p:nvSpPr>
        <p:spPr>
          <a:xfrm rot="20638679">
            <a:off x="703385" y="1582615"/>
            <a:ext cx="6084276" cy="1323439"/>
          </a:xfrm>
          <a:prstGeom prst="rect">
            <a:avLst/>
          </a:prstGeom>
          <a:noFill/>
        </p:spPr>
        <p:txBody>
          <a:bodyPr wrap="square" rtlCol="0">
            <a:spAutoFit/>
          </a:bodyPr>
          <a:lstStyle/>
          <a:p>
            <a:pPr algn="ctr"/>
            <a:r>
              <a:rPr lang="en-US" sz="4000" dirty="0">
                <a:solidFill>
                  <a:srgbClr val="FF0000"/>
                </a:solidFill>
              </a:rPr>
              <a:t>REPLACE WITH YOUR </a:t>
            </a:r>
            <a:br>
              <a:rPr lang="en-US" sz="4000" dirty="0">
                <a:solidFill>
                  <a:srgbClr val="FF0000"/>
                </a:solidFill>
              </a:rPr>
            </a:br>
            <a:r>
              <a:rPr lang="en-US" sz="4000" dirty="0">
                <a:solidFill>
                  <a:srgbClr val="FF0000"/>
                </a:solidFill>
              </a:rPr>
              <a:t>TEAM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 name="Picture 2">
            <a:extLst>
              <a:ext uri="{FF2B5EF4-FFF2-40B4-BE49-F238E27FC236}">
                <a16:creationId xmlns:a16="http://schemas.microsoft.com/office/drawing/2014/main" id="{884B60EE-8B9D-1C4A-9FD4-91D1E377A518}"/>
              </a:ext>
            </a:extLst>
          </p:cNvPr>
          <p:cNvPicPr>
            <a:picLocks noChangeAspect="1"/>
          </p:cNvPicPr>
          <p:nvPr/>
        </p:nvPicPr>
        <p:blipFill>
          <a:blip r:embed="rId3"/>
          <a:stretch>
            <a:fillRect/>
          </a:stretch>
        </p:blipFill>
        <p:spPr>
          <a:xfrm>
            <a:off x="744415" y="760047"/>
            <a:ext cx="7190437" cy="3987800"/>
          </a:xfrm>
          <a:prstGeom prst="rect">
            <a:avLst/>
          </a:prstGeom>
        </p:spPr>
      </p:pic>
      <p:sp>
        <p:nvSpPr>
          <p:cNvPr id="357" name="Google Shape;357;g5393b1c786_0_10"/>
          <p:cNvSpPr txBox="1">
            <a:spLocks noGrp="1"/>
          </p:cNvSpPr>
          <p:nvPr>
            <p:ph type="title"/>
          </p:nvPr>
        </p:nvSpPr>
        <p:spPr>
          <a:xfrm>
            <a:off x="300125" y="20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HBDI</a:t>
            </a:r>
            <a:r>
              <a:rPr lang="en" baseline="30000" dirty="0">
                <a:solidFill>
                  <a:srgbClr val="000000"/>
                </a:solidFill>
              </a:rPr>
              <a:t>® </a:t>
            </a:r>
            <a:r>
              <a:rPr lang="en" dirty="0"/>
              <a:t>List of Scores</a:t>
            </a:r>
            <a:endParaRPr dirty="0"/>
          </a:p>
        </p:txBody>
      </p:sp>
      <p:sp>
        <p:nvSpPr>
          <p:cNvPr id="358" name="Google Shape;358;g5393b1c786_0_1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26</a:t>
            </a:fld>
            <a:endParaRPr/>
          </a:p>
        </p:txBody>
      </p:sp>
      <p:sp>
        <p:nvSpPr>
          <p:cNvPr id="7" name="TextBox 6">
            <a:extLst>
              <a:ext uri="{FF2B5EF4-FFF2-40B4-BE49-F238E27FC236}">
                <a16:creationId xmlns:a16="http://schemas.microsoft.com/office/drawing/2014/main" id="{7BB0300E-D39D-B84B-BDEF-2E5E4847059C}"/>
              </a:ext>
            </a:extLst>
          </p:cNvPr>
          <p:cNvSpPr txBox="1"/>
          <p:nvPr/>
        </p:nvSpPr>
        <p:spPr>
          <a:xfrm rot="20638679">
            <a:off x="703385" y="1582615"/>
            <a:ext cx="6084276" cy="1323439"/>
          </a:xfrm>
          <a:prstGeom prst="rect">
            <a:avLst/>
          </a:prstGeom>
          <a:noFill/>
        </p:spPr>
        <p:txBody>
          <a:bodyPr wrap="square" rtlCol="0">
            <a:spAutoFit/>
          </a:bodyPr>
          <a:lstStyle/>
          <a:p>
            <a:pPr algn="ctr"/>
            <a:r>
              <a:rPr lang="en-US" sz="4000" dirty="0">
                <a:solidFill>
                  <a:srgbClr val="FF0000"/>
                </a:solidFill>
              </a:rPr>
              <a:t>REPLACE WITH YOUR </a:t>
            </a:r>
            <a:br>
              <a:rPr lang="en-US" sz="4000" dirty="0">
                <a:solidFill>
                  <a:srgbClr val="FF0000"/>
                </a:solidFill>
              </a:rPr>
            </a:br>
            <a:r>
              <a:rPr lang="en-US" sz="4000" dirty="0">
                <a:solidFill>
                  <a:srgbClr val="FF0000"/>
                </a:solidFill>
              </a:rPr>
              <a:t>TEAM IMAGE</a:t>
            </a:r>
          </a:p>
        </p:txBody>
      </p:sp>
    </p:spTree>
    <p:extLst>
      <p:ext uri="{BB962C8B-B14F-4D97-AF65-F5344CB8AC3E}">
        <p14:creationId xmlns:p14="http://schemas.microsoft.com/office/powerpoint/2010/main" val="1373984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5393b1c786_0_10"/>
          <p:cNvSpPr txBox="1">
            <a:spLocks noGrp="1"/>
          </p:cNvSpPr>
          <p:nvPr>
            <p:ph type="title"/>
          </p:nvPr>
        </p:nvSpPr>
        <p:spPr>
          <a:xfrm>
            <a:off x="300125" y="20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HBDI</a:t>
            </a:r>
            <a:r>
              <a:rPr lang="en" baseline="30000" dirty="0">
                <a:solidFill>
                  <a:srgbClr val="000000"/>
                </a:solidFill>
              </a:rPr>
              <a:t>® </a:t>
            </a:r>
            <a:r>
              <a:rPr lang="en" dirty="0"/>
              <a:t>Preference Map - Normal vs Under Pressure</a:t>
            </a:r>
            <a:endParaRPr dirty="0"/>
          </a:p>
        </p:txBody>
      </p:sp>
      <p:sp>
        <p:nvSpPr>
          <p:cNvPr id="358" name="Google Shape;358;g5393b1c786_0_1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27</a:t>
            </a:fld>
            <a:endParaRPr/>
          </a:p>
        </p:txBody>
      </p:sp>
      <p:pic>
        <p:nvPicPr>
          <p:cNvPr id="359" name="Google Shape;359;g5393b1c786_0_10"/>
          <p:cNvPicPr preferRelativeResize="0"/>
          <p:nvPr/>
        </p:nvPicPr>
        <p:blipFill rotWithShape="1">
          <a:blip r:embed="rId3">
            <a:alphaModFix/>
          </a:blip>
          <a:srcRect r="50931"/>
          <a:stretch/>
        </p:blipFill>
        <p:spPr>
          <a:xfrm>
            <a:off x="411850" y="941525"/>
            <a:ext cx="4007750" cy="3569295"/>
          </a:xfrm>
          <a:prstGeom prst="rect">
            <a:avLst/>
          </a:prstGeom>
          <a:noFill/>
          <a:ln>
            <a:noFill/>
          </a:ln>
        </p:spPr>
      </p:pic>
      <p:pic>
        <p:nvPicPr>
          <p:cNvPr id="6" name="Google Shape;359;g5393b1c786_0_10">
            <a:extLst>
              <a:ext uri="{FF2B5EF4-FFF2-40B4-BE49-F238E27FC236}">
                <a16:creationId xmlns:a16="http://schemas.microsoft.com/office/drawing/2014/main" id="{72DDB5DD-0846-964D-9342-7BB4F2D38156}"/>
              </a:ext>
            </a:extLst>
          </p:cNvPr>
          <p:cNvPicPr preferRelativeResize="0"/>
          <p:nvPr/>
        </p:nvPicPr>
        <p:blipFill rotWithShape="1">
          <a:blip r:embed="rId3">
            <a:alphaModFix/>
          </a:blip>
          <a:srcRect l="49468" r="-115"/>
          <a:stretch/>
        </p:blipFill>
        <p:spPr>
          <a:xfrm>
            <a:off x="4386942" y="974182"/>
            <a:ext cx="4136571" cy="3569295"/>
          </a:xfrm>
          <a:prstGeom prst="rect">
            <a:avLst/>
          </a:prstGeom>
          <a:noFill/>
          <a:ln>
            <a:noFill/>
          </a:ln>
        </p:spPr>
      </p:pic>
      <p:sp>
        <p:nvSpPr>
          <p:cNvPr id="7" name="TextBox 6">
            <a:extLst>
              <a:ext uri="{FF2B5EF4-FFF2-40B4-BE49-F238E27FC236}">
                <a16:creationId xmlns:a16="http://schemas.microsoft.com/office/drawing/2014/main" id="{7BB0300E-D39D-B84B-BDEF-2E5E4847059C}"/>
              </a:ext>
            </a:extLst>
          </p:cNvPr>
          <p:cNvSpPr txBox="1"/>
          <p:nvPr/>
        </p:nvSpPr>
        <p:spPr>
          <a:xfrm rot="20638679">
            <a:off x="703385" y="1582615"/>
            <a:ext cx="6084276" cy="1323439"/>
          </a:xfrm>
          <a:prstGeom prst="rect">
            <a:avLst/>
          </a:prstGeom>
          <a:noFill/>
        </p:spPr>
        <p:txBody>
          <a:bodyPr wrap="square" rtlCol="0">
            <a:spAutoFit/>
          </a:bodyPr>
          <a:lstStyle/>
          <a:p>
            <a:pPr algn="ctr"/>
            <a:r>
              <a:rPr lang="en-US" sz="4000" dirty="0">
                <a:solidFill>
                  <a:srgbClr val="FF0000"/>
                </a:solidFill>
              </a:rPr>
              <a:t>REPLACE WITH YOUR </a:t>
            </a:r>
            <a:br>
              <a:rPr lang="en-US" sz="4000" dirty="0">
                <a:solidFill>
                  <a:srgbClr val="FF0000"/>
                </a:solidFill>
              </a:rPr>
            </a:br>
            <a:r>
              <a:rPr lang="en-US" sz="4000" dirty="0">
                <a:solidFill>
                  <a:srgbClr val="FF0000"/>
                </a:solidFill>
              </a:rPr>
              <a:t>TEAM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 name="Picture 2">
            <a:extLst>
              <a:ext uri="{FF2B5EF4-FFF2-40B4-BE49-F238E27FC236}">
                <a16:creationId xmlns:a16="http://schemas.microsoft.com/office/drawing/2014/main" id="{69BB8A82-7748-8846-BD85-99D614EF7299}"/>
              </a:ext>
            </a:extLst>
          </p:cNvPr>
          <p:cNvPicPr>
            <a:picLocks noChangeAspect="1"/>
          </p:cNvPicPr>
          <p:nvPr/>
        </p:nvPicPr>
        <p:blipFill>
          <a:blip r:embed="rId3"/>
          <a:stretch>
            <a:fillRect/>
          </a:stretch>
        </p:blipFill>
        <p:spPr>
          <a:xfrm>
            <a:off x="901210" y="804983"/>
            <a:ext cx="6156081" cy="4021973"/>
          </a:xfrm>
          <a:prstGeom prst="rect">
            <a:avLst/>
          </a:prstGeom>
        </p:spPr>
      </p:pic>
      <p:sp>
        <p:nvSpPr>
          <p:cNvPr id="357" name="Google Shape;357;g5393b1c786_0_10"/>
          <p:cNvSpPr txBox="1">
            <a:spLocks noGrp="1"/>
          </p:cNvSpPr>
          <p:nvPr>
            <p:ph type="title"/>
          </p:nvPr>
        </p:nvSpPr>
        <p:spPr>
          <a:xfrm>
            <a:off x="300125" y="20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HBDI Works Elements by Quadrant</a:t>
            </a:r>
            <a:endParaRPr dirty="0"/>
          </a:p>
        </p:txBody>
      </p:sp>
      <p:sp>
        <p:nvSpPr>
          <p:cNvPr id="358" name="Google Shape;358;g5393b1c786_0_1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28</a:t>
            </a:fld>
            <a:endParaRPr/>
          </a:p>
        </p:txBody>
      </p:sp>
      <p:sp>
        <p:nvSpPr>
          <p:cNvPr id="7" name="TextBox 6">
            <a:extLst>
              <a:ext uri="{FF2B5EF4-FFF2-40B4-BE49-F238E27FC236}">
                <a16:creationId xmlns:a16="http://schemas.microsoft.com/office/drawing/2014/main" id="{7BB0300E-D39D-B84B-BDEF-2E5E4847059C}"/>
              </a:ext>
            </a:extLst>
          </p:cNvPr>
          <p:cNvSpPr txBox="1"/>
          <p:nvPr/>
        </p:nvSpPr>
        <p:spPr>
          <a:xfrm rot="20638679">
            <a:off x="703385" y="1582615"/>
            <a:ext cx="6084276" cy="1323439"/>
          </a:xfrm>
          <a:prstGeom prst="rect">
            <a:avLst/>
          </a:prstGeom>
          <a:noFill/>
        </p:spPr>
        <p:txBody>
          <a:bodyPr wrap="square" rtlCol="0">
            <a:spAutoFit/>
          </a:bodyPr>
          <a:lstStyle/>
          <a:p>
            <a:pPr algn="ctr"/>
            <a:r>
              <a:rPr lang="en-US" sz="4000" dirty="0">
                <a:solidFill>
                  <a:srgbClr val="FF0000"/>
                </a:solidFill>
              </a:rPr>
              <a:t>REPLACE WITH YOUR </a:t>
            </a:r>
            <a:br>
              <a:rPr lang="en-US" sz="4000" dirty="0">
                <a:solidFill>
                  <a:srgbClr val="FF0000"/>
                </a:solidFill>
              </a:rPr>
            </a:br>
            <a:r>
              <a:rPr lang="en-US" sz="4000" dirty="0">
                <a:solidFill>
                  <a:srgbClr val="FF0000"/>
                </a:solidFill>
              </a:rPr>
              <a:t>TEAM IMAGE</a:t>
            </a:r>
          </a:p>
        </p:txBody>
      </p:sp>
    </p:spTree>
    <p:extLst>
      <p:ext uri="{BB962C8B-B14F-4D97-AF65-F5344CB8AC3E}">
        <p14:creationId xmlns:p14="http://schemas.microsoft.com/office/powerpoint/2010/main" val="155363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5393b1c786_0_10"/>
          <p:cNvSpPr txBox="1">
            <a:spLocks noGrp="1"/>
          </p:cNvSpPr>
          <p:nvPr>
            <p:ph type="title"/>
          </p:nvPr>
        </p:nvSpPr>
        <p:spPr>
          <a:xfrm>
            <a:off x="300125" y="20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HBDI</a:t>
            </a:r>
            <a:r>
              <a:rPr lang="en" baseline="30000" dirty="0">
                <a:solidFill>
                  <a:srgbClr val="000000"/>
                </a:solidFill>
              </a:rPr>
              <a:t>® </a:t>
            </a:r>
            <a:r>
              <a:rPr lang="en" dirty="0"/>
              <a:t>Rank Order of Work Elements</a:t>
            </a:r>
            <a:endParaRPr dirty="0"/>
          </a:p>
        </p:txBody>
      </p:sp>
      <p:sp>
        <p:nvSpPr>
          <p:cNvPr id="358" name="Google Shape;358;g5393b1c786_0_1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29</a:t>
            </a:fld>
            <a:endParaRPr/>
          </a:p>
        </p:txBody>
      </p:sp>
      <p:pic>
        <p:nvPicPr>
          <p:cNvPr id="3" name="Picture 2">
            <a:extLst>
              <a:ext uri="{FF2B5EF4-FFF2-40B4-BE49-F238E27FC236}">
                <a16:creationId xmlns:a16="http://schemas.microsoft.com/office/drawing/2014/main" id="{FB4EF7F6-E22D-E94B-87B4-4FB13D9BBF23}"/>
              </a:ext>
            </a:extLst>
          </p:cNvPr>
          <p:cNvPicPr>
            <a:picLocks noChangeAspect="1"/>
          </p:cNvPicPr>
          <p:nvPr/>
        </p:nvPicPr>
        <p:blipFill>
          <a:blip r:embed="rId3"/>
          <a:stretch>
            <a:fillRect/>
          </a:stretch>
        </p:blipFill>
        <p:spPr>
          <a:xfrm>
            <a:off x="1012580" y="811334"/>
            <a:ext cx="4567604" cy="4206591"/>
          </a:xfrm>
          <a:prstGeom prst="rect">
            <a:avLst/>
          </a:prstGeom>
        </p:spPr>
      </p:pic>
      <p:sp>
        <p:nvSpPr>
          <p:cNvPr id="7" name="TextBox 6">
            <a:extLst>
              <a:ext uri="{FF2B5EF4-FFF2-40B4-BE49-F238E27FC236}">
                <a16:creationId xmlns:a16="http://schemas.microsoft.com/office/drawing/2014/main" id="{7BB0300E-D39D-B84B-BDEF-2E5E4847059C}"/>
              </a:ext>
            </a:extLst>
          </p:cNvPr>
          <p:cNvSpPr txBox="1"/>
          <p:nvPr/>
        </p:nvSpPr>
        <p:spPr>
          <a:xfrm rot="20638679">
            <a:off x="703385" y="1582615"/>
            <a:ext cx="6084276" cy="1323439"/>
          </a:xfrm>
          <a:prstGeom prst="rect">
            <a:avLst/>
          </a:prstGeom>
          <a:noFill/>
        </p:spPr>
        <p:txBody>
          <a:bodyPr wrap="square" rtlCol="0">
            <a:spAutoFit/>
          </a:bodyPr>
          <a:lstStyle/>
          <a:p>
            <a:pPr algn="ctr"/>
            <a:r>
              <a:rPr lang="en-US" sz="4000" dirty="0">
                <a:solidFill>
                  <a:srgbClr val="FF0000"/>
                </a:solidFill>
              </a:rPr>
              <a:t>REPLACE WITH YOUR </a:t>
            </a:r>
            <a:br>
              <a:rPr lang="en-US" sz="4000" dirty="0">
                <a:solidFill>
                  <a:srgbClr val="FF0000"/>
                </a:solidFill>
              </a:rPr>
            </a:br>
            <a:r>
              <a:rPr lang="en-US" sz="4000" dirty="0">
                <a:solidFill>
                  <a:srgbClr val="FF0000"/>
                </a:solidFill>
              </a:rPr>
              <a:t>TEAM IMAGE</a:t>
            </a:r>
          </a:p>
        </p:txBody>
      </p:sp>
    </p:spTree>
    <p:extLst>
      <p:ext uri="{BB962C8B-B14F-4D97-AF65-F5344CB8AC3E}">
        <p14:creationId xmlns:p14="http://schemas.microsoft.com/office/powerpoint/2010/main" val="421204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539667f157_0_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lvl="0" algn="l" rtl="0">
              <a:spcBef>
                <a:spcPts val="0"/>
              </a:spcBef>
              <a:spcAft>
                <a:spcPts val="0"/>
              </a:spcAft>
            </a:pPr>
            <a:r>
              <a:rPr lang="en" dirty="0">
                <a:solidFill>
                  <a:schemeClr val="accent2"/>
                </a:solidFill>
              </a:rPr>
              <a:t>Privacy</a:t>
            </a:r>
            <a:br>
              <a:rPr lang="en" dirty="0">
                <a:solidFill>
                  <a:schemeClr val="accent2"/>
                </a:solidFill>
              </a:rPr>
            </a:br>
            <a:endParaRPr sz="1400" dirty="0">
              <a:solidFill>
                <a:schemeClr val="tx1"/>
              </a:solidFill>
            </a:endParaRPr>
          </a:p>
        </p:txBody>
      </p:sp>
      <p:sp>
        <p:nvSpPr>
          <p:cNvPr id="213" name="Google Shape;213;g539667f157_0_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3</a:t>
            </a:fld>
            <a:endParaRPr/>
          </a:p>
        </p:txBody>
      </p:sp>
      <p:sp>
        <p:nvSpPr>
          <p:cNvPr id="2" name="TextBox 1">
            <a:extLst>
              <a:ext uri="{FF2B5EF4-FFF2-40B4-BE49-F238E27FC236}">
                <a16:creationId xmlns:a16="http://schemas.microsoft.com/office/drawing/2014/main" id="{2AEF8CCC-7634-8F45-A75A-52F714C8668B}"/>
              </a:ext>
            </a:extLst>
          </p:cNvPr>
          <p:cNvSpPr txBox="1"/>
          <p:nvPr/>
        </p:nvSpPr>
        <p:spPr>
          <a:xfrm>
            <a:off x="480646" y="624137"/>
            <a:ext cx="8384574" cy="3988400"/>
          </a:xfrm>
          <a:prstGeom prst="rect">
            <a:avLst/>
          </a:prstGeom>
          <a:noFill/>
        </p:spPr>
        <p:txBody>
          <a:bodyPr wrap="square" rtlCol="0">
            <a:spAutoFit/>
          </a:bodyPr>
          <a:lstStyle/>
          <a:p>
            <a:pPr>
              <a:lnSpc>
                <a:spcPct val="150000"/>
              </a:lnSpc>
            </a:pPr>
            <a:r>
              <a:rPr lang="en-US" dirty="0">
                <a:latin typeface="Proxima Nova" panose="02000506030000020004" pitchFamily="2" charset="0"/>
              </a:rPr>
              <a:t>The value of these reports is that they are data driven. The data often helps to remove the emotion from sensitive areas.  However, as you go through the reports watch for sensitive or potentially challenging topics. </a:t>
            </a:r>
          </a:p>
          <a:p>
            <a:pPr>
              <a:lnSpc>
                <a:spcPct val="150000"/>
              </a:lnSpc>
            </a:pPr>
            <a:endParaRPr lang="en-US" sz="800" dirty="0">
              <a:latin typeface="Proxima Nova" panose="02000506030000020004" pitchFamily="2" charset="0"/>
            </a:endParaRPr>
          </a:p>
          <a:p>
            <a:pPr>
              <a:lnSpc>
                <a:spcPct val="150000"/>
              </a:lnSpc>
            </a:pPr>
            <a:r>
              <a:rPr lang="en-US" dirty="0">
                <a:latin typeface="Proxima Nova" panose="02000506030000020004" pitchFamily="2" charset="0"/>
              </a:rPr>
              <a:t>The report is created solely for the use of these participants in order to help them develop efficiency as they operate as an intact team. Since the individual information is treated as confidential, care needs to be taken to maintain the confidentiality of the information of individuals. As a consequence, individual profiles in the report are represented anonymously and in random order to prevent any inappropriate inferences about participants. </a:t>
            </a:r>
          </a:p>
          <a:p>
            <a:pPr>
              <a:lnSpc>
                <a:spcPct val="150000"/>
              </a:lnSpc>
            </a:pPr>
            <a:endParaRPr lang="en-US" sz="800" dirty="0">
              <a:latin typeface="Proxima Nova" panose="02000506030000020004" pitchFamily="2" charset="0"/>
            </a:endParaRPr>
          </a:p>
          <a:p>
            <a:pPr>
              <a:lnSpc>
                <a:spcPct val="150000"/>
              </a:lnSpc>
            </a:pPr>
            <a:r>
              <a:rPr lang="en-US" dirty="0">
                <a:latin typeface="Proxima Nova" panose="02000506030000020004" pitchFamily="2" charset="0"/>
              </a:rPr>
              <a:t>You, as Certified Practitioner are not to share the content of this report with anyone other than the immediate participants. The participants may share the information as they deem appropriate and when consent is given from all participants. </a:t>
            </a:r>
          </a:p>
        </p:txBody>
      </p:sp>
    </p:spTree>
    <p:extLst>
      <p:ext uri="{BB962C8B-B14F-4D97-AF65-F5344CB8AC3E}">
        <p14:creationId xmlns:p14="http://schemas.microsoft.com/office/powerpoint/2010/main" val="3908198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 name="Picture 2">
            <a:extLst>
              <a:ext uri="{FF2B5EF4-FFF2-40B4-BE49-F238E27FC236}">
                <a16:creationId xmlns:a16="http://schemas.microsoft.com/office/drawing/2014/main" id="{7330D252-0CB9-1441-BFFB-4286A2D98A33}"/>
              </a:ext>
            </a:extLst>
          </p:cNvPr>
          <p:cNvPicPr>
            <a:picLocks noChangeAspect="1"/>
          </p:cNvPicPr>
          <p:nvPr/>
        </p:nvPicPr>
        <p:blipFill>
          <a:blip r:embed="rId3"/>
          <a:stretch>
            <a:fillRect/>
          </a:stretch>
        </p:blipFill>
        <p:spPr>
          <a:xfrm>
            <a:off x="888023" y="773235"/>
            <a:ext cx="5653453" cy="3861648"/>
          </a:xfrm>
          <a:prstGeom prst="rect">
            <a:avLst/>
          </a:prstGeom>
        </p:spPr>
      </p:pic>
      <p:sp>
        <p:nvSpPr>
          <p:cNvPr id="357" name="Google Shape;357;g5393b1c786_0_10"/>
          <p:cNvSpPr txBox="1">
            <a:spLocks noGrp="1"/>
          </p:cNvSpPr>
          <p:nvPr>
            <p:ph type="title"/>
          </p:nvPr>
        </p:nvSpPr>
        <p:spPr>
          <a:xfrm>
            <a:off x="300125" y="20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HBDI</a:t>
            </a:r>
            <a:r>
              <a:rPr lang="en" baseline="30000" dirty="0">
                <a:solidFill>
                  <a:srgbClr val="000000"/>
                </a:solidFill>
              </a:rPr>
              <a:t>® </a:t>
            </a:r>
            <a:r>
              <a:rPr lang="en" dirty="0"/>
              <a:t>Key Descriptors by Quadrant</a:t>
            </a:r>
            <a:endParaRPr dirty="0"/>
          </a:p>
        </p:txBody>
      </p:sp>
      <p:sp>
        <p:nvSpPr>
          <p:cNvPr id="358" name="Google Shape;358;g5393b1c786_0_1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30</a:t>
            </a:fld>
            <a:endParaRPr/>
          </a:p>
        </p:txBody>
      </p:sp>
      <p:sp>
        <p:nvSpPr>
          <p:cNvPr id="7" name="TextBox 6">
            <a:extLst>
              <a:ext uri="{FF2B5EF4-FFF2-40B4-BE49-F238E27FC236}">
                <a16:creationId xmlns:a16="http://schemas.microsoft.com/office/drawing/2014/main" id="{7BB0300E-D39D-B84B-BDEF-2E5E4847059C}"/>
              </a:ext>
            </a:extLst>
          </p:cNvPr>
          <p:cNvSpPr txBox="1"/>
          <p:nvPr/>
        </p:nvSpPr>
        <p:spPr>
          <a:xfrm rot="20638679">
            <a:off x="703385" y="1582615"/>
            <a:ext cx="6084276" cy="1323439"/>
          </a:xfrm>
          <a:prstGeom prst="rect">
            <a:avLst/>
          </a:prstGeom>
          <a:noFill/>
        </p:spPr>
        <p:txBody>
          <a:bodyPr wrap="square" rtlCol="0">
            <a:spAutoFit/>
          </a:bodyPr>
          <a:lstStyle/>
          <a:p>
            <a:pPr algn="ctr"/>
            <a:r>
              <a:rPr lang="en-US" sz="4000" dirty="0">
                <a:solidFill>
                  <a:srgbClr val="FF0000"/>
                </a:solidFill>
              </a:rPr>
              <a:t>REPLACE WITH YOUR </a:t>
            </a:r>
            <a:br>
              <a:rPr lang="en-US" sz="4000" dirty="0">
                <a:solidFill>
                  <a:srgbClr val="FF0000"/>
                </a:solidFill>
              </a:rPr>
            </a:br>
            <a:r>
              <a:rPr lang="en-US" sz="4000" dirty="0">
                <a:solidFill>
                  <a:srgbClr val="FF0000"/>
                </a:solidFill>
              </a:rPr>
              <a:t>TEAM IMAGE</a:t>
            </a:r>
          </a:p>
        </p:txBody>
      </p:sp>
    </p:spTree>
    <p:extLst>
      <p:ext uri="{BB962C8B-B14F-4D97-AF65-F5344CB8AC3E}">
        <p14:creationId xmlns:p14="http://schemas.microsoft.com/office/powerpoint/2010/main" val="3131205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 name="Picture 2">
            <a:extLst>
              <a:ext uri="{FF2B5EF4-FFF2-40B4-BE49-F238E27FC236}">
                <a16:creationId xmlns:a16="http://schemas.microsoft.com/office/drawing/2014/main" id="{76CA4265-FB2D-4F4F-9744-38DD2AC96F29}"/>
              </a:ext>
            </a:extLst>
          </p:cNvPr>
          <p:cNvPicPr>
            <a:picLocks noChangeAspect="1"/>
          </p:cNvPicPr>
          <p:nvPr/>
        </p:nvPicPr>
        <p:blipFill rotWithShape="1">
          <a:blip r:embed="rId3"/>
          <a:srcRect b="1741"/>
          <a:stretch/>
        </p:blipFill>
        <p:spPr>
          <a:xfrm>
            <a:off x="899257" y="790818"/>
            <a:ext cx="5553621" cy="4027367"/>
          </a:xfrm>
          <a:prstGeom prst="rect">
            <a:avLst/>
          </a:prstGeom>
        </p:spPr>
      </p:pic>
      <p:sp>
        <p:nvSpPr>
          <p:cNvPr id="357" name="Google Shape;357;g5393b1c786_0_10"/>
          <p:cNvSpPr txBox="1">
            <a:spLocks noGrp="1"/>
          </p:cNvSpPr>
          <p:nvPr>
            <p:ph type="title"/>
          </p:nvPr>
        </p:nvSpPr>
        <p:spPr>
          <a:xfrm>
            <a:off x="300125" y="20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HBDI</a:t>
            </a:r>
            <a:r>
              <a:rPr lang="en" baseline="30000" dirty="0">
                <a:solidFill>
                  <a:srgbClr val="000000"/>
                </a:solidFill>
              </a:rPr>
              <a:t>® </a:t>
            </a:r>
            <a:r>
              <a:rPr lang="en" dirty="0"/>
              <a:t>Rank Order of Key Descriptors</a:t>
            </a:r>
            <a:endParaRPr dirty="0"/>
          </a:p>
        </p:txBody>
      </p:sp>
      <p:sp>
        <p:nvSpPr>
          <p:cNvPr id="358" name="Google Shape;358;g5393b1c786_0_1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31</a:t>
            </a:fld>
            <a:endParaRPr/>
          </a:p>
        </p:txBody>
      </p:sp>
      <p:sp>
        <p:nvSpPr>
          <p:cNvPr id="7" name="TextBox 6">
            <a:extLst>
              <a:ext uri="{FF2B5EF4-FFF2-40B4-BE49-F238E27FC236}">
                <a16:creationId xmlns:a16="http://schemas.microsoft.com/office/drawing/2014/main" id="{7BB0300E-D39D-B84B-BDEF-2E5E4847059C}"/>
              </a:ext>
            </a:extLst>
          </p:cNvPr>
          <p:cNvSpPr txBox="1"/>
          <p:nvPr/>
        </p:nvSpPr>
        <p:spPr>
          <a:xfrm rot="20638679">
            <a:off x="703385" y="1582615"/>
            <a:ext cx="6084276" cy="1323439"/>
          </a:xfrm>
          <a:prstGeom prst="rect">
            <a:avLst/>
          </a:prstGeom>
          <a:noFill/>
        </p:spPr>
        <p:txBody>
          <a:bodyPr wrap="square" rtlCol="0">
            <a:spAutoFit/>
          </a:bodyPr>
          <a:lstStyle/>
          <a:p>
            <a:pPr algn="ctr"/>
            <a:r>
              <a:rPr lang="en-US" sz="4000" dirty="0">
                <a:solidFill>
                  <a:srgbClr val="FF0000"/>
                </a:solidFill>
              </a:rPr>
              <a:t>REPLACE WITH YOUR </a:t>
            </a:r>
            <a:br>
              <a:rPr lang="en-US" sz="4000" dirty="0">
                <a:solidFill>
                  <a:srgbClr val="FF0000"/>
                </a:solidFill>
              </a:rPr>
            </a:br>
            <a:r>
              <a:rPr lang="en-US" sz="4000" dirty="0">
                <a:solidFill>
                  <a:srgbClr val="FF0000"/>
                </a:solidFill>
              </a:rPr>
              <a:t>TEAM IMAGE</a:t>
            </a:r>
          </a:p>
        </p:txBody>
      </p:sp>
    </p:spTree>
    <p:extLst>
      <p:ext uri="{BB962C8B-B14F-4D97-AF65-F5344CB8AC3E}">
        <p14:creationId xmlns:p14="http://schemas.microsoft.com/office/powerpoint/2010/main" val="1107426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 name="Picture 2">
            <a:extLst>
              <a:ext uri="{FF2B5EF4-FFF2-40B4-BE49-F238E27FC236}">
                <a16:creationId xmlns:a16="http://schemas.microsoft.com/office/drawing/2014/main" id="{C2E0A0A8-C242-8C4D-B0D5-0F1B9AA862C4}"/>
              </a:ext>
            </a:extLst>
          </p:cNvPr>
          <p:cNvPicPr>
            <a:picLocks noChangeAspect="1"/>
          </p:cNvPicPr>
          <p:nvPr/>
        </p:nvPicPr>
        <p:blipFill>
          <a:blip r:embed="rId3"/>
          <a:stretch>
            <a:fillRect/>
          </a:stretch>
        </p:blipFill>
        <p:spPr>
          <a:xfrm>
            <a:off x="1386253" y="781049"/>
            <a:ext cx="5331070" cy="4167927"/>
          </a:xfrm>
          <a:prstGeom prst="rect">
            <a:avLst/>
          </a:prstGeom>
        </p:spPr>
      </p:pic>
      <p:sp>
        <p:nvSpPr>
          <p:cNvPr id="357" name="Google Shape;357;g5393b1c786_0_10"/>
          <p:cNvSpPr txBox="1">
            <a:spLocks noGrp="1"/>
          </p:cNvSpPr>
          <p:nvPr>
            <p:ph type="title"/>
          </p:nvPr>
        </p:nvSpPr>
        <p:spPr>
          <a:xfrm>
            <a:off x="300125" y="20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HBDI</a:t>
            </a:r>
            <a:r>
              <a:rPr lang="en" baseline="30000" dirty="0">
                <a:solidFill>
                  <a:srgbClr val="000000"/>
                </a:solidFill>
              </a:rPr>
              <a:t>® </a:t>
            </a:r>
            <a:r>
              <a:rPr lang="en" dirty="0"/>
              <a:t>Adjective Pairs Comparison</a:t>
            </a:r>
            <a:endParaRPr dirty="0"/>
          </a:p>
        </p:txBody>
      </p:sp>
      <p:sp>
        <p:nvSpPr>
          <p:cNvPr id="358" name="Google Shape;358;g5393b1c786_0_1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32</a:t>
            </a:fld>
            <a:endParaRPr/>
          </a:p>
        </p:txBody>
      </p:sp>
      <p:sp>
        <p:nvSpPr>
          <p:cNvPr id="7" name="TextBox 6">
            <a:extLst>
              <a:ext uri="{FF2B5EF4-FFF2-40B4-BE49-F238E27FC236}">
                <a16:creationId xmlns:a16="http://schemas.microsoft.com/office/drawing/2014/main" id="{7BB0300E-D39D-B84B-BDEF-2E5E4847059C}"/>
              </a:ext>
            </a:extLst>
          </p:cNvPr>
          <p:cNvSpPr txBox="1"/>
          <p:nvPr/>
        </p:nvSpPr>
        <p:spPr>
          <a:xfrm rot="20638679">
            <a:off x="703385" y="1582615"/>
            <a:ext cx="6084276" cy="1323439"/>
          </a:xfrm>
          <a:prstGeom prst="rect">
            <a:avLst/>
          </a:prstGeom>
          <a:noFill/>
        </p:spPr>
        <p:txBody>
          <a:bodyPr wrap="square" rtlCol="0">
            <a:spAutoFit/>
          </a:bodyPr>
          <a:lstStyle/>
          <a:p>
            <a:pPr algn="ctr"/>
            <a:r>
              <a:rPr lang="en-US" sz="4000" dirty="0">
                <a:solidFill>
                  <a:srgbClr val="FF0000"/>
                </a:solidFill>
              </a:rPr>
              <a:t>REPLACE WITH YOUR </a:t>
            </a:r>
            <a:br>
              <a:rPr lang="en-US" sz="4000" dirty="0">
                <a:solidFill>
                  <a:srgbClr val="FF0000"/>
                </a:solidFill>
              </a:rPr>
            </a:br>
            <a:r>
              <a:rPr lang="en-US" sz="4000" dirty="0">
                <a:solidFill>
                  <a:srgbClr val="FF0000"/>
                </a:solidFill>
              </a:rPr>
              <a:t>TEAM IMAGE</a:t>
            </a:r>
          </a:p>
        </p:txBody>
      </p:sp>
    </p:spTree>
    <p:extLst>
      <p:ext uri="{BB962C8B-B14F-4D97-AF65-F5344CB8AC3E}">
        <p14:creationId xmlns:p14="http://schemas.microsoft.com/office/powerpoint/2010/main" val="1461705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 name="Picture 2">
            <a:extLst>
              <a:ext uri="{FF2B5EF4-FFF2-40B4-BE49-F238E27FC236}">
                <a16:creationId xmlns:a16="http://schemas.microsoft.com/office/drawing/2014/main" id="{E4D7B3B0-6F6E-844E-8A5D-F37666B63CAB}"/>
              </a:ext>
            </a:extLst>
          </p:cNvPr>
          <p:cNvPicPr>
            <a:picLocks noChangeAspect="1"/>
          </p:cNvPicPr>
          <p:nvPr/>
        </p:nvPicPr>
        <p:blipFill>
          <a:blip r:embed="rId3"/>
          <a:stretch>
            <a:fillRect/>
          </a:stretch>
        </p:blipFill>
        <p:spPr>
          <a:xfrm>
            <a:off x="1158797" y="738129"/>
            <a:ext cx="6044890" cy="3910226"/>
          </a:xfrm>
          <a:prstGeom prst="rect">
            <a:avLst/>
          </a:prstGeom>
        </p:spPr>
      </p:pic>
      <p:sp>
        <p:nvSpPr>
          <p:cNvPr id="357" name="Google Shape;357;g5393b1c786_0_10"/>
          <p:cNvSpPr txBox="1">
            <a:spLocks noGrp="1"/>
          </p:cNvSpPr>
          <p:nvPr>
            <p:ph type="title"/>
          </p:nvPr>
        </p:nvSpPr>
        <p:spPr>
          <a:xfrm>
            <a:off x="300125" y="20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HBDI</a:t>
            </a:r>
            <a:r>
              <a:rPr lang="en" baseline="30000" dirty="0">
                <a:solidFill>
                  <a:srgbClr val="000000"/>
                </a:solidFill>
              </a:rPr>
              <a:t>® </a:t>
            </a:r>
            <a:r>
              <a:rPr lang="en" dirty="0"/>
              <a:t>20 Questions</a:t>
            </a:r>
            <a:endParaRPr dirty="0"/>
          </a:p>
        </p:txBody>
      </p:sp>
      <p:sp>
        <p:nvSpPr>
          <p:cNvPr id="358" name="Google Shape;358;g5393b1c786_0_1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33</a:t>
            </a:fld>
            <a:endParaRPr/>
          </a:p>
        </p:txBody>
      </p:sp>
      <p:sp>
        <p:nvSpPr>
          <p:cNvPr id="7" name="TextBox 6">
            <a:extLst>
              <a:ext uri="{FF2B5EF4-FFF2-40B4-BE49-F238E27FC236}">
                <a16:creationId xmlns:a16="http://schemas.microsoft.com/office/drawing/2014/main" id="{7BB0300E-D39D-B84B-BDEF-2E5E4847059C}"/>
              </a:ext>
            </a:extLst>
          </p:cNvPr>
          <p:cNvSpPr txBox="1"/>
          <p:nvPr/>
        </p:nvSpPr>
        <p:spPr>
          <a:xfrm rot="20638679">
            <a:off x="703385" y="1582615"/>
            <a:ext cx="6084276" cy="1323439"/>
          </a:xfrm>
          <a:prstGeom prst="rect">
            <a:avLst/>
          </a:prstGeom>
          <a:noFill/>
        </p:spPr>
        <p:txBody>
          <a:bodyPr wrap="square" rtlCol="0">
            <a:spAutoFit/>
          </a:bodyPr>
          <a:lstStyle/>
          <a:p>
            <a:pPr algn="ctr"/>
            <a:r>
              <a:rPr lang="en-US" sz="4000" dirty="0">
                <a:solidFill>
                  <a:srgbClr val="FF0000"/>
                </a:solidFill>
              </a:rPr>
              <a:t>REPLACE WITH YOUR </a:t>
            </a:r>
            <a:br>
              <a:rPr lang="en-US" sz="4000" dirty="0">
                <a:solidFill>
                  <a:srgbClr val="FF0000"/>
                </a:solidFill>
              </a:rPr>
            </a:br>
            <a:r>
              <a:rPr lang="en-US" sz="4000" dirty="0">
                <a:solidFill>
                  <a:srgbClr val="FF0000"/>
                </a:solidFill>
              </a:rPr>
              <a:t>TEAM IMAGE</a:t>
            </a:r>
          </a:p>
        </p:txBody>
      </p:sp>
    </p:spTree>
    <p:extLst>
      <p:ext uri="{BB962C8B-B14F-4D97-AF65-F5344CB8AC3E}">
        <p14:creationId xmlns:p14="http://schemas.microsoft.com/office/powerpoint/2010/main" val="3765425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9a754bc2dd_0_95"/>
          <p:cNvSpPr txBox="1">
            <a:spLocks noGrp="1"/>
          </p:cNvSpPr>
          <p:nvPr>
            <p:ph type="title"/>
          </p:nvPr>
        </p:nvSpPr>
        <p:spPr>
          <a:xfrm>
            <a:off x="300125" y="198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Team Productivity</a:t>
            </a:r>
            <a:endParaRPr dirty="0"/>
          </a:p>
        </p:txBody>
      </p:sp>
      <p:sp>
        <p:nvSpPr>
          <p:cNvPr id="365" name="Google Shape;365;g9a754bc2dd_0_95"/>
          <p:cNvSpPr txBox="1">
            <a:spLocks noGrp="1"/>
          </p:cNvSpPr>
          <p:nvPr>
            <p:ph type="body" idx="1"/>
          </p:nvPr>
        </p:nvSpPr>
        <p:spPr>
          <a:xfrm>
            <a:off x="496895" y="1239827"/>
            <a:ext cx="5452500" cy="31719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000000"/>
              </a:buClr>
              <a:buSzPts val="1900"/>
              <a:buChar char="●"/>
            </a:pPr>
            <a:r>
              <a:rPr lang="en" sz="1900" dirty="0">
                <a:solidFill>
                  <a:srgbClr val="000000"/>
                </a:solidFill>
              </a:rPr>
              <a:t>Thinking balanced teams are more effective</a:t>
            </a:r>
            <a:endParaRPr sz="1900" dirty="0">
              <a:solidFill>
                <a:srgbClr val="000000"/>
              </a:solidFill>
            </a:endParaRPr>
          </a:p>
          <a:p>
            <a:pPr marL="0" lvl="0" indent="0" algn="l" rtl="0">
              <a:lnSpc>
                <a:spcPct val="115000"/>
              </a:lnSpc>
              <a:spcBef>
                <a:spcPts val="0"/>
              </a:spcBef>
              <a:spcAft>
                <a:spcPts val="0"/>
              </a:spcAft>
              <a:buNone/>
            </a:pPr>
            <a:endParaRPr sz="1900" dirty="0">
              <a:solidFill>
                <a:srgbClr val="000000"/>
              </a:solidFill>
            </a:endParaRPr>
          </a:p>
          <a:p>
            <a:pPr marL="457200" lvl="0" indent="-349250" algn="l" rtl="0">
              <a:lnSpc>
                <a:spcPct val="115000"/>
              </a:lnSpc>
              <a:spcBef>
                <a:spcPts val="0"/>
              </a:spcBef>
              <a:spcAft>
                <a:spcPts val="0"/>
              </a:spcAft>
              <a:buClr>
                <a:srgbClr val="000000"/>
              </a:buClr>
              <a:buSzPts val="1900"/>
              <a:buChar char="●"/>
            </a:pPr>
            <a:r>
              <a:rPr lang="en" sz="1900" dirty="0">
                <a:solidFill>
                  <a:srgbClr val="000000"/>
                </a:solidFill>
              </a:rPr>
              <a:t>Whole Brain</a:t>
            </a:r>
            <a:r>
              <a:rPr lang="en" sz="1900" baseline="30000" dirty="0">
                <a:solidFill>
                  <a:srgbClr val="000000"/>
                </a:solidFill>
              </a:rPr>
              <a:t>®</a:t>
            </a:r>
            <a:r>
              <a:rPr lang="en" sz="1900" dirty="0">
                <a:solidFill>
                  <a:srgbClr val="000000"/>
                </a:solidFill>
              </a:rPr>
              <a:t> Teams were 66% more efficient</a:t>
            </a:r>
            <a:endParaRPr sz="1900" dirty="0">
              <a:solidFill>
                <a:srgbClr val="000000"/>
              </a:solidFill>
            </a:endParaRPr>
          </a:p>
          <a:p>
            <a:pPr marL="0" lvl="0" indent="0" algn="l" rtl="0">
              <a:lnSpc>
                <a:spcPct val="115000"/>
              </a:lnSpc>
              <a:spcBef>
                <a:spcPts val="0"/>
              </a:spcBef>
              <a:spcAft>
                <a:spcPts val="0"/>
              </a:spcAft>
              <a:buNone/>
            </a:pPr>
            <a:endParaRPr sz="1900" dirty="0">
              <a:solidFill>
                <a:srgbClr val="000000"/>
              </a:solidFill>
            </a:endParaRPr>
          </a:p>
          <a:p>
            <a:pPr marL="457200" lvl="0" indent="-349250" algn="l" rtl="0">
              <a:lnSpc>
                <a:spcPct val="115000"/>
              </a:lnSpc>
              <a:spcBef>
                <a:spcPts val="0"/>
              </a:spcBef>
              <a:spcAft>
                <a:spcPts val="0"/>
              </a:spcAft>
              <a:buClr>
                <a:srgbClr val="000000"/>
              </a:buClr>
              <a:buSzPts val="1900"/>
              <a:buChar char="●"/>
            </a:pPr>
            <a:r>
              <a:rPr lang="en" sz="1900" dirty="0">
                <a:solidFill>
                  <a:srgbClr val="000000"/>
                </a:solidFill>
              </a:rPr>
              <a:t>70% or more of the whole brained teams were successful (versus not whole-brained teams).</a:t>
            </a:r>
            <a:endParaRPr sz="1900" dirty="0">
              <a:solidFill>
                <a:srgbClr val="000000"/>
              </a:solidFill>
            </a:endParaRPr>
          </a:p>
        </p:txBody>
      </p:sp>
      <p:sp>
        <p:nvSpPr>
          <p:cNvPr id="366" name="Google Shape;366;g9a754bc2dd_0_95"/>
          <p:cNvSpPr txBox="1">
            <a:spLocks noGrp="1"/>
          </p:cNvSpPr>
          <p:nvPr>
            <p:ph type="title" idx="2"/>
          </p:nvPr>
        </p:nvSpPr>
        <p:spPr>
          <a:xfrm>
            <a:off x="311700" y="58518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six-year study</a:t>
            </a:r>
            <a:endParaRPr dirty="0">
              <a:highlight>
                <a:srgbClr val="FFFF00"/>
              </a:highlight>
            </a:endParaRPr>
          </a:p>
        </p:txBody>
      </p:sp>
      <p:sp>
        <p:nvSpPr>
          <p:cNvPr id="367" name="Google Shape;367;g9a754bc2dd_0_95"/>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pic>
        <p:nvPicPr>
          <p:cNvPr id="368" name="Google Shape;368;g9a754bc2dd_0_95"/>
          <p:cNvPicPr preferRelativeResize="0"/>
          <p:nvPr/>
        </p:nvPicPr>
        <p:blipFill rotWithShape="1">
          <a:blip r:embed="rId3">
            <a:alphaModFix/>
          </a:blip>
          <a:srcRect r="45211"/>
          <a:stretch/>
        </p:blipFill>
        <p:spPr>
          <a:xfrm>
            <a:off x="6403362" y="1065274"/>
            <a:ext cx="1972650" cy="31718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5"/>
          <p:cNvSpPr txBox="1">
            <a:spLocks noGrp="1"/>
          </p:cNvSpPr>
          <p:nvPr>
            <p:ph type="title"/>
          </p:nvPr>
        </p:nvSpPr>
        <p:spPr>
          <a:xfrm>
            <a:off x="300125" y="2096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Optimize your “Thinking Operating System”</a:t>
            </a:r>
            <a:endParaRPr dirty="0"/>
          </a:p>
        </p:txBody>
      </p:sp>
      <p:sp>
        <p:nvSpPr>
          <p:cNvPr id="415" name="Google Shape;415;p35"/>
          <p:cNvSpPr txBox="1">
            <a:spLocks noGrp="1"/>
          </p:cNvSpPr>
          <p:nvPr>
            <p:ph type="body" idx="1"/>
          </p:nvPr>
        </p:nvSpPr>
        <p:spPr>
          <a:xfrm>
            <a:off x="463200" y="1284789"/>
            <a:ext cx="7093800" cy="3207885"/>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dirty="0">
                <a:solidFill>
                  <a:srgbClr val="000000"/>
                </a:solidFill>
              </a:rPr>
              <a:t>Own your own preferences and their impact</a:t>
            </a:r>
            <a:endParaRPr dirty="0">
              <a:solidFill>
                <a:srgbClr val="000000"/>
              </a:solidFill>
            </a:endParaRPr>
          </a:p>
          <a:p>
            <a:pPr marL="457200" lvl="0" indent="-349250" algn="l" rtl="0">
              <a:spcBef>
                <a:spcPts val="0"/>
              </a:spcBef>
              <a:spcAft>
                <a:spcPts val="0"/>
              </a:spcAft>
              <a:buSzPts val="1900"/>
              <a:buChar char="●"/>
            </a:pPr>
            <a:r>
              <a:rPr lang="en" dirty="0">
                <a:solidFill>
                  <a:srgbClr val="000000"/>
                </a:solidFill>
              </a:rPr>
              <a:t>Know your teammate’s preferences and how they </a:t>
            </a:r>
            <a:br>
              <a:rPr lang="en" dirty="0">
                <a:solidFill>
                  <a:srgbClr val="000000"/>
                </a:solidFill>
              </a:rPr>
            </a:br>
            <a:r>
              <a:rPr lang="en" dirty="0">
                <a:solidFill>
                  <a:srgbClr val="000000"/>
                </a:solidFill>
              </a:rPr>
              <a:t>process under pressure.</a:t>
            </a:r>
            <a:endParaRPr dirty="0">
              <a:solidFill>
                <a:srgbClr val="000000"/>
              </a:solidFill>
            </a:endParaRPr>
          </a:p>
          <a:p>
            <a:pPr marL="457200" lvl="0" indent="-349250" algn="l" rtl="0">
              <a:spcBef>
                <a:spcPts val="0"/>
              </a:spcBef>
              <a:spcAft>
                <a:spcPts val="0"/>
              </a:spcAft>
              <a:buSzPts val="1900"/>
              <a:buChar char="●"/>
            </a:pPr>
            <a:r>
              <a:rPr lang="en" dirty="0">
                <a:solidFill>
                  <a:srgbClr val="000000"/>
                </a:solidFill>
              </a:rPr>
              <a:t>Commit to stretching your thinking to meet the </a:t>
            </a:r>
            <a:br>
              <a:rPr lang="en" dirty="0">
                <a:solidFill>
                  <a:srgbClr val="000000"/>
                </a:solidFill>
              </a:rPr>
            </a:br>
            <a:r>
              <a:rPr lang="en" dirty="0">
                <a:solidFill>
                  <a:srgbClr val="000000"/>
                </a:solidFill>
              </a:rPr>
              <a:t>needs of the team, customers, and the situation.</a:t>
            </a:r>
            <a:endParaRPr dirty="0">
              <a:solidFill>
                <a:srgbClr val="000000"/>
              </a:solidFill>
            </a:endParaRPr>
          </a:p>
          <a:p>
            <a:pPr lvl="0" indent="-349250">
              <a:buSzPts val="1900"/>
            </a:pPr>
            <a:r>
              <a:rPr lang="en" dirty="0">
                <a:solidFill>
                  <a:srgbClr val="000000"/>
                </a:solidFill>
              </a:rPr>
              <a:t>Use the language of Whole Brain</a:t>
            </a:r>
            <a:r>
              <a:rPr lang="en" baseline="30000" dirty="0">
                <a:solidFill>
                  <a:srgbClr val="000000"/>
                </a:solidFill>
              </a:rPr>
              <a:t>®</a:t>
            </a:r>
            <a:r>
              <a:rPr lang="en" dirty="0">
                <a:solidFill>
                  <a:srgbClr val="000000"/>
                </a:solidFill>
              </a:rPr>
              <a:t> Thinking </a:t>
            </a:r>
            <a:br>
              <a:rPr lang="en" dirty="0">
                <a:solidFill>
                  <a:srgbClr val="000000"/>
                </a:solidFill>
              </a:rPr>
            </a:br>
            <a:r>
              <a:rPr lang="en" dirty="0">
                <a:solidFill>
                  <a:srgbClr val="000000"/>
                </a:solidFill>
              </a:rPr>
              <a:t>to accelerate understanding and clarity.</a:t>
            </a:r>
            <a:endParaRPr dirty="0">
              <a:solidFill>
                <a:srgbClr val="000000"/>
              </a:solidFill>
            </a:endParaRPr>
          </a:p>
          <a:p>
            <a:pPr marL="457200" lvl="0" indent="0" algn="l" rtl="0">
              <a:lnSpc>
                <a:spcPct val="115000"/>
              </a:lnSpc>
              <a:spcBef>
                <a:spcPts val="0"/>
              </a:spcBef>
              <a:spcAft>
                <a:spcPts val="0"/>
              </a:spcAft>
              <a:buNone/>
            </a:pPr>
            <a:endParaRPr sz="1900" dirty="0"/>
          </a:p>
          <a:p>
            <a:pPr marL="0" lvl="0" indent="0" algn="l" rtl="0">
              <a:lnSpc>
                <a:spcPct val="115000"/>
              </a:lnSpc>
              <a:spcBef>
                <a:spcPts val="0"/>
              </a:spcBef>
              <a:spcAft>
                <a:spcPts val="0"/>
              </a:spcAft>
              <a:buNone/>
            </a:pPr>
            <a:endParaRPr sz="2200" dirty="0">
              <a:latin typeface="Arial"/>
              <a:ea typeface="Arial"/>
              <a:cs typeface="Arial"/>
              <a:sym typeface="Arial"/>
            </a:endParaRPr>
          </a:p>
        </p:txBody>
      </p:sp>
      <p:sp>
        <p:nvSpPr>
          <p:cNvPr id="416" name="Google Shape;416;p35"/>
          <p:cNvSpPr txBox="1">
            <a:spLocks noGrp="1"/>
          </p:cNvSpPr>
          <p:nvPr>
            <p:ph type="title" idx="2"/>
          </p:nvPr>
        </p:nvSpPr>
        <p:spPr>
          <a:xfrm>
            <a:off x="311700" y="631485"/>
            <a:ext cx="8520600" cy="572700"/>
          </a:xfrm>
          <a:prstGeom prst="rect">
            <a:avLst/>
          </a:prstGeom>
          <a:noFill/>
          <a:ln>
            <a:noFill/>
          </a:ln>
        </p:spPr>
        <p:txBody>
          <a:bodyPr spcFirstLastPara="1" wrap="square" lIns="91425" tIns="91425" rIns="91425" bIns="91425" anchor="t" anchorCtr="0">
            <a:noAutofit/>
          </a:bodyPr>
          <a:lstStyle/>
          <a:p>
            <a:pPr lvl="0"/>
            <a:r>
              <a:rPr lang="en" dirty="0"/>
              <a:t>How to apply Whole Brain</a:t>
            </a:r>
            <a:r>
              <a:rPr lang="en" baseline="30000" dirty="0">
                <a:solidFill>
                  <a:schemeClr val="bg2"/>
                </a:solidFill>
              </a:rPr>
              <a:t>®</a:t>
            </a:r>
            <a:r>
              <a:rPr lang="en" dirty="0"/>
              <a:t> Thinking</a:t>
            </a:r>
            <a:endParaRPr dirty="0"/>
          </a:p>
        </p:txBody>
      </p:sp>
      <p:sp>
        <p:nvSpPr>
          <p:cNvPr id="417" name="Google Shape;417;p35"/>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35</a:t>
            </a:fld>
            <a:endParaRPr/>
          </a:p>
        </p:txBody>
      </p:sp>
      <p:pic>
        <p:nvPicPr>
          <p:cNvPr id="418" name="Google Shape;418;p35"/>
          <p:cNvPicPr preferRelativeResize="0"/>
          <p:nvPr/>
        </p:nvPicPr>
        <p:blipFill>
          <a:blip r:embed="rId3">
            <a:alphaModFix/>
          </a:blip>
          <a:stretch>
            <a:fillRect/>
          </a:stretch>
        </p:blipFill>
        <p:spPr>
          <a:xfrm>
            <a:off x="6212727" y="1993125"/>
            <a:ext cx="2751200" cy="31503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4"/>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36</a:t>
            </a:fld>
            <a:endParaRPr/>
          </a:p>
        </p:txBody>
      </p:sp>
      <p:pic>
        <p:nvPicPr>
          <p:cNvPr id="395" name="Google Shape;395;p34"/>
          <p:cNvPicPr preferRelativeResize="0"/>
          <p:nvPr/>
        </p:nvPicPr>
        <p:blipFill rotWithShape="1">
          <a:blip r:embed="rId3">
            <a:alphaModFix/>
          </a:blip>
          <a:srcRect/>
          <a:stretch/>
        </p:blipFill>
        <p:spPr>
          <a:xfrm>
            <a:off x="1129475" y="494075"/>
            <a:ext cx="6772491" cy="4838700"/>
          </a:xfrm>
          <a:prstGeom prst="rect">
            <a:avLst/>
          </a:prstGeom>
          <a:noFill/>
          <a:ln>
            <a:noFill/>
          </a:ln>
        </p:spPr>
      </p:pic>
      <p:pic>
        <p:nvPicPr>
          <p:cNvPr id="396" name="Google Shape;396;p34"/>
          <p:cNvPicPr preferRelativeResize="0"/>
          <p:nvPr/>
        </p:nvPicPr>
        <p:blipFill rotWithShape="1">
          <a:blip r:embed="rId4">
            <a:alphaModFix/>
          </a:blip>
          <a:srcRect/>
          <a:stretch/>
        </p:blipFill>
        <p:spPr>
          <a:xfrm>
            <a:off x="1163887" y="880775"/>
            <a:ext cx="6703675" cy="3767225"/>
          </a:xfrm>
          <a:prstGeom prst="rect">
            <a:avLst/>
          </a:prstGeom>
          <a:noFill/>
          <a:ln>
            <a:noFill/>
          </a:ln>
        </p:spPr>
      </p:pic>
      <p:sp>
        <p:nvSpPr>
          <p:cNvPr id="397" name="Google Shape;397;p34"/>
          <p:cNvSpPr txBox="1">
            <a:spLocks noGrp="1"/>
          </p:cNvSpPr>
          <p:nvPr>
            <p:ph type="title"/>
          </p:nvPr>
        </p:nvSpPr>
        <p:spPr>
          <a:xfrm>
            <a:off x="182650"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Whole Brain</a:t>
            </a:r>
            <a:r>
              <a:rPr lang="en" b="1" baseline="30000" dirty="0">
                <a:latin typeface="Proxima Nova"/>
                <a:ea typeface="Proxima Nova"/>
                <a:cs typeface="Proxima Nova"/>
                <a:sym typeface="Proxima Nova"/>
              </a:rPr>
              <a:t>®</a:t>
            </a:r>
            <a:r>
              <a:rPr lang="en" dirty="0"/>
              <a:t> </a:t>
            </a:r>
            <a:r>
              <a:rPr lang="en" dirty="0" err="1"/>
              <a:t>WalkAround</a:t>
            </a:r>
            <a:endParaRPr dirty="0"/>
          </a:p>
        </p:txBody>
      </p:sp>
      <p:sp>
        <p:nvSpPr>
          <p:cNvPr id="398" name="Google Shape;398;p34"/>
          <p:cNvSpPr/>
          <p:nvPr/>
        </p:nvSpPr>
        <p:spPr>
          <a:xfrm>
            <a:off x="3365225" y="2408550"/>
            <a:ext cx="2262300" cy="461400"/>
          </a:xfrm>
          <a:prstGeom prst="rect">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6"/>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37</a:t>
            </a:fld>
            <a:endParaRPr/>
          </a:p>
        </p:txBody>
      </p:sp>
      <p:grpSp>
        <p:nvGrpSpPr>
          <p:cNvPr id="430" name="Google Shape;430;p36"/>
          <p:cNvGrpSpPr/>
          <p:nvPr/>
        </p:nvGrpSpPr>
        <p:grpSpPr>
          <a:xfrm>
            <a:off x="4138847" y="460959"/>
            <a:ext cx="4445173" cy="1157862"/>
            <a:chOff x="7027880" y="581255"/>
            <a:chExt cx="4080388" cy="1006399"/>
          </a:xfrm>
        </p:grpSpPr>
        <p:sp>
          <p:nvSpPr>
            <p:cNvPr id="431" name="Google Shape;431;p36"/>
            <p:cNvSpPr/>
            <p:nvPr/>
          </p:nvSpPr>
          <p:spPr>
            <a:xfrm>
              <a:off x="7027880" y="581255"/>
              <a:ext cx="1302900" cy="768300"/>
            </a:xfrm>
            <a:prstGeom prst="wedgeRoundRectCallout">
              <a:avLst>
                <a:gd name="adj1" fmla="val -15613"/>
                <a:gd name="adj2" fmla="val 79052"/>
                <a:gd name="adj3" fmla="val 16667"/>
              </a:avLst>
            </a:prstGeom>
            <a:solidFill>
              <a:srgbClr val="F430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2" name="Google Shape;432;p36"/>
            <p:cNvSpPr/>
            <p:nvPr/>
          </p:nvSpPr>
          <p:spPr>
            <a:xfrm>
              <a:off x="8028651" y="819354"/>
              <a:ext cx="1302900" cy="768300"/>
            </a:xfrm>
            <a:prstGeom prst="wedgeRoundRectCallout">
              <a:avLst>
                <a:gd name="adj1" fmla="val -15613"/>
                <a:gd name="adj2" fmla="val 79052"/>
                <a:gd name="adj3" fmla="val 16667"/>
              </a:avLst>
            </a:prstGeom>
            <a:solidFill>
              <a:srgbClr val="FFD7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3" name="Google Shape;433;p36"/>
            <p:cNvSpPr/>
            <p:nvPr/>
          </p:nvSpPr>
          <p:spPr>
            <a:xfrm flipH="1">
              <a:off x="8727024" y="581255"/>
              <a:ext cx="1302900" cy="768300"/>
            </a:xfrm>
            <a:prstGeom prst="wedgeRoundRectCallout">
              <a:avLst>
                <a:gd name="adj1" fmla="val -15613"/>
                <a:gd name="adj2" fmla="val 79052"/>
                <a:gd name="adj3" fmla="val 16667"/>
              </a:avLst>
            </a:prstGeom>
            <a:solidFill>
              <a:srgbClr val="00BF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4" name="Google Shape;434;p36"/>
            <p:cNvSpPr/>
            <p:nvPr/>
          </p:nvSpPr>
          <p:spPr>
            <a:xfrm flipH="1">
              <a:off x="9805367" y="819354"/>
              <a:ext cx="1302900" cy="768300"/>
            </a:xfrm>
            <a:prstGeom prst="wedgeRoundRectCallout">
              <a:avLst>
                <a:gd name="adj1" fmla="val -15613"/>
                <a:gd name="adj2" fmla="val 79052"/>
                <a:gd name="adj3" fmla="val 16667"/>
              </a:avLst>
            </a:prstGeom>
            <a:solidFill>
              <a:srgbClr val="22D6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435" name="Google Shape;435;p36"/>
          <p:cNvSpPr/>
          <p:nvPr/>
        </p:nvSpPr>
        <p:spPr>
          <a:xfrm>
            <a:off x="-25" y="2104350"/>
            <a:ext cx="9144000" cy="2117100"/>
          </a:xfrm>
          <a:prstGeom prst="rect">
            <a:avLst/>
          </a:prstGeom>
          <a:solidFill>
            <a:srgbClr val="214263"/>
          </a:solidFill>
          <a:ln w="9525" cap="flat" cmpd="sng">
            <a:solidFill>
              <a:srgbClr val="9D9D9D"/>
            </a:solidFill>
            <a:prstDash val="solid"/>
            <a:round/>
            <a:headEnd type="none" w="sm" len="sm"/>
            <a:tailEnd type="none" w="sm" len="sm"/>
          </a:ln>
        </p:spPr>
        <p:txBody>
          <a:bodyPr spcFirstLastPara="1" wrap="square" lIns="91425" tIns="91425" rIns="91425" bIns="91425" anchor="ctr" anchorCtr="0">
            <a:noAutofit/>
          </a:bodyPr>
          <a:lstStyle/>
          <a:p>
            <a:pPr marL="0" marR="0" lvl="0" indent="457200" algn="l" rtl="0">
              <a:lnSpc>
                <a:spcPct val="100000"/>
              </a:lnSpc>
              <a:spcBef>
                <a:spcPts val="0"/>
              </a:spcBef>
              <a:spcAft>
                <a:spcPts val="0"/>
              </a:spcAft>
              <a:buClr>
                <a:srgbClr val="000000"/>
              </a:buClr>
              <a:buSzPts val="3600"/>
              <a:buFont typeface="Arial"/>
              <a:buNone/>
            </a:pPr>
            <a:r>
              <a:rPr lang="en" sz="3600" b="0" i="0" u="none" strike="noStrike" cap="none" dirty="0">
                <a:solidFill>
                  <a:srgbClr val="FFFFFF"/>
                </a:solidFill>
                <a:latin typeface="Proxima Nova"/>
                <a:ea typeface="Proxima Nova"/>
                <a:cs typeface="Proxima Nova"/>
                <a:sym typeface="Proxima Nova"/>
              </a:rPr>
              <a:t>Questions, comments</a:t>
            </a:r>
            <a:endParaRPr sz="3600" b="0" i="0" u="none" strike="noStrike" cap="none" dirty="0">
              <a:solidFill>
                <a:srgbClr val="FFFFFF"/>
              </a:solidFill>
              <a:latin typeface="Proxima Nova"/>
              <a:ea typeface="Proxima Nova"/>
              <a:cs typeface="Proxima Nova"/>
              <a:sym typeface="Proxima Nov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9a754bc2dd_0_95"/>
          <p:cNvSpPr txBox="1">
            <a:spLocks noGrp="1"/>
          </p:cNvSpPr>
          <p:nvPr>
            <p:ph type="title"/>
          </p:nvPr>
        </p:nvSpPr>
        <p:spPr>
          <a:xfrm>
            <a:off x="300125" y="198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 Header</a:t>
            </a:r>
            <a:endParaRPr dirty="0"/>
          </a:p>
        </p:txBody>
      </p:sp>
      <p:sp>
        <p:nvSpPr>
          <p:cNvPr id="367" name="Google Shape;367;g9a754bc2dd_0_95"/>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Tree>
    <p:extLst>
      <p:ext uri="{BB962C8B-B14F-4D97-AF65-F5344CB8AC3E}">
        <p14:creationId xmlns:p14="http://schemas.microsoft.com/office/powerpoint/2010/main" val="80098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539667f157_0_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lvl="0" algn="l" rtl="0">
              <a:spcBef>
                <a:spcPts val="0"/>
              </a:spcBef>
              <a:spcAft>
                <a:spcPts val="0"/>
              </a:spcAft>
            </a:pPr>
            <a:r>
              <a:rPr lang="en" dirty="0">
                <a:solidFill>
                  <a:schemeClr val="accent2"/>
                </a:solidFill>
              </a:rPr>
              <a:t>Appropriate Uses</a:t>
            </a:r>
            <a:br>
              <a:rPr lang="en" dirty="0">
                <a:solidFill>
                  <a:schemeClr val="accent2"/>
                </a:solidFill>
              </a:rPr>
            </a:br>
            <a:endParaRPr sz="1400" dirty="0">
              <a:solidFill>
                <a:schemeClr val="tx1"/>
              </a:solidFill>
            </a:endParaRPr>
          </a:p>
        </p:txBody>
      </p:sp>
      <p:sp>
        <p:nvSpPr>
          <p:cNvPr id="213" name="Google Shape;213;g539667f157_0_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4</a:t>
            </a:fld>
            <a:endParaRPr/>
          </a:p>
        </p:txBody>
      </p:sp>
      <p:sp>
        <p:nvSpPr>
          <p:cNvPr id="2" name="TextBox 1">
            <a:extLst>
              <a:ext uri="{FF2B5EF4-FFF2-40B4-BE49-F238E27FC236}">
                <a16:creationId xmlns:a16="http://schemas.microsoft.com/office/drawing/2014/main" id="{2AEF8CCC-7634-8F45-A75A-52F714C8668B}"/>
              </a:ext>
            </a:extLst>
          </p:cNvPr>
          <p:cNvSpPr txBox="1"/>
          <p:nvPr/>
        </p:nvSpPr>
        <p:spPr>
          <a:xfrm>
            <a:off x="480646" y="691044"/>
            <a:ext cx="8145379" cy="3930371"/>
          </a:xfrm>
          <a:prstGeom prst="rect">
            <a:avLst/>
          </a:prstGeom>
          <a:noFill/>
        </p:spPr>
        <p:txBody>
          <a:bodyPr wrap="square" rtlCol="0">
            <a:spAutoFit/>
          </a:bodyPr>
          <a:lstStyle/>
          <a:p>
            <a:pPr>
              <a:lnSpc>
                <a:spcPct val="150000"/>
              </a:lnSpc>
            </a:pPr>
            <a:r>
              <a:rPr lang="en-US" dirty="0">
                <a:latin typeface="Proxima Nova" panose="02000506030000020004" pitchFamily="2" charset="0"/>
              </a:rPr>
              <a:t>The HBDI</a:t>
            </a:r>
            <a:r>
              <a:rPr lang="en-US" baseline="30000" dirty="0">
                <a:latin typeface="Proxima Nova" panose="02000506030000020004" pitchFamily="2" charset="0"/>
              </a:rPr>
              <a:t>®</a:t>
            </a:r>
            <a:r>
              <a:rPr lang="en-US" dirty="0">
                <a:latin typeface="Proxima Nova" panose="02000506030000020004" pitchFamily="2" charset="0"/>
              </a:rPr>
              <a:t> Team Profile can be effectively used in the following scenarios: </a:t>
            </a:r>
          </a:p>
          <a:p>
            <a:pPr marL="285750" indent="-285750">
              <a:lnSpc>
                <a:spcPct val="150000"/>
              </a:lnSpc>
              <a:buFont typeface="Arial" panose="020B0604020202020204" pitchFamily="34" charset="0"/>
              <a:buChar char="•"/>
            </a:pPr>
            <a:r>
              <a:rPr lang="en-US" dirty="0">
                <a:latin typeface="Proxima Nova" panose="02000506030000020004" pitchFamily="2" charset="0"/>
              </a:rPr>
              <a:t>Team meetings </a:t>
            </a:r>
          </a:p>
          <a:p>
            <a:pPr marL="285750" indent="-285750">
              <a:lnSpc>
                <a:spcPct val="150000"/>
              </a:lnSpc>
              <a:buFont typeface="Arial" panose="020B0604020202020204" pitchFamily="34" charset="0"/>
              <a:buChar char="•"/>
            </a:pPr>
            <a:r>
              <a:rPr lang="en-US" dirty="0">
                <a:latin typeface="Proxima Nova" panose="02000506030000020004" pitchFamily="2" charset="0"/>
              </a:rPr>
              <a:t>Existing team </a:t>
            </a:r>
          </a:p>
          <a:p>
            <a:pPr marL="285750" indent="-285750">
              <a:lnSpc>
                <a:spcPct val="150000"/>
              </a:lnSpc>
              <a:buFont typeface="Arial" panose="020B0604020202020204" pitchFamily="34" charset="0"/>
              <a:buChar char="•"/>
            </a:pPr>
            <a:r>
              <a:rPr lang="en-US" dirty="0">
                <a:latin typeface="Proxima Nova" panose="02000506030000020004" pitchFamily="2" charset="0"/>
              </a:rPr>
              <a:t>Conflict within team </a:t>
            </a:r>
          </a:p>
          <a:p>
            <a:pPr marL="285750" indent="-285750">
              <a:lnSpc>
                <a:spcPct val="150000"/>
              </a:lnSpc>
              <a:buFont typeface="Arial" panose="020B0604020202020204" pitchFamily="34" charset="0"/>
              <a:buChar char="•"/>
            </a:pPr>
            <a:r>
              <a:rPr lang="en-US" dirty="0">
                <a:latin typeface="Proxima Nova" panose="02000506030000020004" pitchFamily="2" charset="0"/>
              </a:rPr>
              <a:t>New boss </a:t>
            </a:r>
          </a:p>
          <a:p>
            <a:pPr marL="285750" indent="-285750">
              <a:lnSpc>
                <a:spcPct val="150000"/>
              </a:lnSpc>
              <a:buFont typeface="Arial" panose="020B0604020202020204" pitchFamily="34" charset="0"/>
              <a:buChar char="•"/>
            </a:pPr>
            <a:r>
              <a:rPr lang="en-US" dirty="0">
                <a:latin typeface="Proxima Nova" panose="02000506030000020004" pitchFamily="2" charset="0"/>
              </a:rPr>
              <a:t>New team member </a:t>
            </a:r>
          </a:p>
          <a:p>
            <a:pPr marL="285750" indent="-285750">
              <a:lnSpc>
                <a:spcPct val="150000"/>
              </a:lnSpc>
              <a:buFont typeface="Arial" panose="020B0604020202020204" pitchFamily="34" charset="0"/>
              <a:buChar char="•"/>
            </a:pPr>
            <a:r>
              <a:rPr lang="en-US" dirty="0">
                <a:latin typeface="Proxima Nova" panose="02000506030000020004" pitchFamily="2" charset="0"/>
              </a:rPr>
              <a:t>New task or project/new work group</a:t>
            </a:r>
          </a:p>
          <a:p>
            <a:pPr marL="285750" indent="-285750">
              <a:lnSpc>
                <a:spcPct val="150000"/>
              </a:lnSpc>
              <a:buFont typeface="Arial" panose="020B0604020202020204" pitchFamily="34" charset="0"/>
              <a:buChar char="•"/>
            </a:pPr>
            <a:r>
              <a:rPr lang="en-US" dirty="0">
                <a:latin typeface="Proxima Nova" panose="02000506030000020004" pitchFamily="2" charset="0"/>
              </a:rPr>
              <a:t>When guest (e.g., external facilitator) enters the team </a:t>
            </a:r>
          </a:p>
          <a:p>
            <a:pPr marL="285750" indent="-285750">
              <a:lnSpc>
                <a:spcPct val="150000"/>
              </a:lnSpc>
              <a:buFont typeface="Arial" panose="020B0604020202020204" pitchFamily="34" charset="0"/>
              <a:buChar char="•"/>
            </a:pPr>
            <a:r>
              <a:rPr lang="en-US" dirty="0">
                <a:latin typeface="Proxima Nova" panose="02000506030000020004" pitchFamily="2" charset="0"/>
              </a:rPr>
              <a:t>When reflecting on or problem solving a challenging team dynamic </a:t>
            </a:r>
          </a:p>
          <a:p>
            <a:pPr marL="285750" indent="-285750">
              <a:lnSpc>
                <a:spcPct val="150000"/>
              </a:lnSpc>
              <a:buFont typeface="Arial" panose="020B0604020202020204" pitchFamily="34" charset="0"/>
              <a:buChar char="•"/>
            </a:pPr>
            <a:r>
              <a:rPr lang="en-US" dirty="0">
                <a:latin typeface="Proxima Nova" panose="02000506030000020004" pitchFamily="2" charset="0"/>
              </a:rPr>
              <a:t>Strategic planning meeting </a:t>
            </a:r>
          </a:p>
          <a:p>
            <a:pPr marL="285750" indent="-285750">
              <a:lnSpc>
                <a:spcPct val="150000"/>
              </a:lnSpc>
              <a:buFont typeface="Arial" panose="020B0604020202020204" pitchFamily="34" charset="0"/>
              <a:buChar char="•"/>
            </a:pPr>
            <a:r>
              <a:rPr lang="en-US" dirty="0">
                <a:latin typeface="Proxima Nova" panose="02000506030000020004" pitchFamily="2" charset="0"/>
              </a:rPr>
              <a:t>Executive teams offsites</a:t>
            </a:r>
          </a:p>
          <a:p>
            <a:pPr marL="285750" indent="-285750">
              <a:lnSpc>
                <a:spcPct val="150000"/>
              </a:lnSpc>
              <a:buFont typeface="Arial" panose="020B0604020202020204" pitchFamily="34" charset="0"/>
              <a:buChar char="•"/>
            </a:pPr>
            <a:r>
              <a:rPr lang="en-US" dirty="0">
                <a:latin typeface="Proxima Nova" panose="02000506030000020004" pitchFamily="2" charset="0"/>
              </a:rPr>
              <a:t>Sales teams </a:t>
            </a:r>
          </a:p>
        </p:txBody>
      </p:sp>
    </p:spTree>
    <p:extLst>
      <p:ext uri="{BB962C8B-B14F-4D97-AF65-F5344CB8AC3E}">
        <p14:creationId xmlns:p14="http://schemas.microsoft.com/office/powerpoint/2010/main" val="2306770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B4151-160B-B34F-980E-F5E0CBB8ED56}"/>
              </a:ext>
            </a:extLst>
          </p:cNvPr>
          <p:cNvSpPr>
            <a:spLocks noGrp="1"/>
          </p:cNvSpPr>
          <p:nvPr>
            <p:ph type="title"/>
          </p:nvPr>
        </p:nvSpPr>
        <p:spPr/>
        <p:txBody>
          <a:bodyPr/>
          <a:lstStyle/>
          <a:p>
            <a:r>
              <a:rPr lang="en-US" dirty="0"/>
              <a:t>The Organizing Principle and Architecture</a:t>
            </a:r>
          </a:p>
        </p:txBody>
      </p:sp>
      <p:sp>
        <p:nvSpPr>
          <p:cNvPr id="5" name="Slide Number Placeholder 4">
            <a:extLst>
              <a:ext uri="{FF2B5EF4-FFF2-40B4-BE49-F238E27FC236}">
                <a16:creationId xmlns:a16="http://schemas.microsoft.com/office/drawing/2014/main" id="{6A2EF6CD-4285-4C46-924D-11AD1354B2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pic>
        <p:nvPicPr>
          <p:cNvPr id="7" name="Picture 6">
            <a:extLst>
              <a:ext uri="{FF2B5EF4-FFF2-40B4-BE49-F238E27FC236}">
                <a16:creationId xmlns:a16="http://schemas.microsoft.com/office/drawing/2014/main" id="{45A94CE0-9AC9-B148-BD89-37E70C0D9FC4}"/>
              </a:ext>
            </a:extLst>
          </p:cNvPr>
          <p:cNvPicPr>
            <a:picLocks noChangeAspect="1"/>
          </p:cNvPicPr>
          <p:nvPr/>
        </p:nvPicPr>
        <p:blipFill>
          <a:blip r:embed="rId2"/>
          <a:stretch>
            <a:fillRect/>
          </a:stretch>
        </p:blipFill>
        <p:spPr>
          <a:xfrm>
            <a:off x="399630" y="1377391"/>
            <a:ext cx="8226531" cy="2571611"/>
          </a:xfrm>
          <a:prstGeom prst="rect">
            <a:avLst/>
          </a:prstGeom>
        </p:spPr>
      </p:pic>
    </p:spTree>
    <p:extLst>
      <p:ext uri="{BB962C8B-B14F-4D97-AF65-F5344CB8AC3E}">
        <p14:creationId xmlns:p14="http://schemas.microsoft.com/office/powerpoint/2010/main" val="1956046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539667f157_0_53"/>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41</a:t>
            </a:fld>
            <a:endParaRPr/>
          </a:p>
        </p:txBody>
      </p:sp>
      <p:pic>
        <p:nvPicPr>
          <p:cNvPr id="441" name="Google Shape;441;g539667f157_0_53"/>
          <p:cNvPicPr preferRelativeResize="0"/>
          <p:nvPr/>
        </p:nvPicPr>
        <p:blipFill rotWithShape="1">
          <a:blip r:embed="rId3">
            <a:alphaModFix/>
          </a:blip>
          <a:srcRect l="20780" r="12664"/>
          <a:stretch/>
        </p:blipFill>
        <p:spPr>
          <a:xfrm>
            <a:off x="1746738" y="171212"/>
            <a:ext cx="5005755" cy="4230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539667f157_0_47"/>
          <p:cNvSpPr txBox="1">
            <a:spLocks noGrp="1"/>
          </p:cNvSpPr>
          <p:nvPr>
            <p:ph type="title"/>
          </p:nvPr>
        </p:nvSpPr>
        <p:spPr>
          <a:xfrm>
            <a:off x="311700" y="209675"/>
            <a:ext cx="8520600" cy="572700"/>
          </a:xfrm>
          <a:prstGeom prst="rect">
            <a:avLst/>
          </a:prstGeom>
        </p:spPr>
        <p:txBody>
          <a:bodyPr spcFirstLastPara="1" wrap="square" lIns="91425" tIns="91425" rIns="91425" bIns="91425" anchor="t" anchorCtr="0">
            <a:noAutofit/>
          </a:bodyPr>
          <a:lstStyle/>
          <a:p>
            <a:pPr lvl="0"/>
            <a:r>
              <a:rPr lang="en" dirty="0"/>
              <a:t>How we use HBDI</a:t>
            </a:r>
            <a:r>
              <a:rPr lang="en-US" dirty="0"/>
              <a:t>® </a:t>
            </a:r>
            <a:r>
              <a:rPr lang="en" dirty="0"/>
              <a:t>Profile results</a:t>
            </a:r>
            <a:endParaRPr dirty="0"/>
          </a:p>
        </p:txBody>
      </p:sp>
      <p:sp>
        <p:nvSpPr>
          <p:cNvPr id="451" name="Google Shape;451;g539667f157_0_47"/>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42</a:t>
            </a:fld>
            <a:endParaRPr/>
          </a:p>
        </p:txBody>
      </p:sp>
      <p:sp>
        <p:nvSpPr>
          <p:cNvPr id="452" name="Google Shape;452;g539667f157_0_47"/>
          <p:cNvSpPr txBox="1">
            <a:spLocks noGrp="1"/>
          </p:cNvSpPr>
          <p:nvPr>
            <p:ph type="body" idx="1"/>
          </p:nvPr>
        </p:nvSpPr>
        <p:spPr>
          <a:xfrm>
            <a:off x="885025" y="951900"/>
            <a:ext cx="6975600" cy="30369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Char char="●"/>
            </a:pPr>
            <a:r>
              <a:rPr lang="en" sz="2000">
                <a:solidFill>
                  <a:srgbClr val="000000"/>
                </a:solidFill>
              </a:rPr>
              <a:t>Communication and interpersonal effectiveness</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Improve productivity and efficiency</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Learning and development</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Leadership development</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With common business problems: cognitive diversity, inclusion, innovation</a:t>
            </a:r>
            <a:endParaRPr sz="2000">
              <a:solidFill>
                <a:srgbClr val="000000"/>
              </a:solidFill>
            </a:endParaRPr>
          </a:p>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97;p34">
            <a:extLst>
              <a:ext uri="{FF2B5EF4-FFF2-40B4-BE49-F238E27FC236}">
                <a16:creationId xmlns:a16="http://schemas.microsoft.com/office/drawing/2014/main" id="{C8E5FA3A-CEDE-E242-BA57-A153593AF808}"/>
              </a:ext>
            </a:extLst>
          </p:cNvPr>
          <p:cNvSpPr txBox="1">
            <a:spLocks/>
          </p:cNvSpPr>
          <p:nvPr/>
        </p:nvSpPr>
        <p:spPr>
          <a:xfrm>
            <a:off x="212270" y="250372"/>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800" dirty="0">
                <a:latin typeface="Proxima Nova" panose="02000506030000020004" pitchFamily="2" charset="0"/>
              </a:rPr>
              <a:t>Which words best describe you?</a:t>
            </a:r>
          </a:p>
        </p:txBody>
      </p:sp>
      <p:sp>
        <p:nvSpPr>
          <p:cNvPr id="5" name="TextBox 4">
            <a:extLst>
              <a:ext uri="{FF2B5EF4-FFF2-40B4-BE49-F238E27FC236}">
                <a16:creationId xmlns:a16="http://schemas.microsoft.com/office/drawing/2014/main" id="{EAAB92A0-0829-5F40-AF89-C3AA2EB9A153}"/>
              </a:ext>
            </a:extLst>
          </p:cNvPr>
          <p:cNvSpPr txBox="1"/>
          <p:nvPr/>
        </p:nvSpPr>
        <p:spPr>
          <a:xfrm>
            <a:off x="3788228" y="2884715"/>
            <a:ext cx="1654628" cy="1345048"/>
          </a:xfrm>
          <a:prstGeom prst="rect">
            <a:avLst/>
          </a:prstGeom>
          <a:noFill/>
        </p:spPr>
        <p:txBody>
          <a:bodyPr wrap="square" rtlCol="0">
            <a:spAutoFit/>
          </a:bodyPr>
          <a:lstStyle/>
          <a:p>
            <a:pPr>
              <a:lnSpc>
                <a:spcPct val="150000"/>
              </a:lnSpc>
            </a:pPr>
            <a:r>
              <a:rPr lang="en-US" dirty="0"/>
              <a:t>Interpersonal</a:t>
            </a:r>
          </a:p>
          <a:p>
            <a:pPr>
              <a:lnSpc>
                <a:spcPct val="150000"/>
              </a:lnSpc>
            </a:pPr>
            <a:r>
              <a:rPr lang="en-US" dirty="0"/>
              <a:t>Feeling-based</a:t>
            </a:r>
          </a:p>
          <a:p>
            <a:pPr>
              <a:lnSpc>
                <a:spcPct val="150000"/>
              </a:lnSpc>
            </a:pPr>
            <a:r>
              <a:rPr lang="en-US" dirty="0"/>
              <a:t>Kinesthetic</a:t>
            </a:r>
          </a:p>
          <a:p>
            <a:pPr>
              <a:lnSpc>
                <a:spcPct val="150000"/>
              </a:lnSpc>
            </a:pPr>
            <a:r>
              <a:rPr lang="en-US" dirty="0"/>
              <a:t>Emotional</a:t>
            </a:r>
          </a:p>
        </p:txBody>
      </p:sp>
      <p:sp>
        <p:nvSpPr>
          <p:cNvPr id="6" name="TextBox 5">
            <a:extLst>
              <a:ext uri="{FF2B5EF4-FFF2-40B4-BE49-F238E27FC236}">
                <a16:creationId xmlns:a16="http://schemas.microsoft.com/office/drawing/2014/main" id="{74C25EEC-1FE9-4647-BB16-CECEA2525B46}"/>
              </a:ext>
            </a:extLst>
          </p:cNvPr>
          <p:cNvSpPr txBox="1"/>
          <p:nvPr/>
        </p:nvSpPr>
        <p:spPr>
          <a:xfrm>
            <a:off x="2427513" y="1458687"/>
            <a:ext cx="1654628" cy="1345048"/>
          </a:xfrm>
          <a:prstGeom prst="rect">
            <a:avLst/>
          </a:prstGeom>
          <a:noFill/>
        </p:spPr>
        <p:txBody>
          <a:bodyPr wrap="square" rtlCol="0">
            <a:spAutoFit/>
          </a:bodyPr>
          <a:lstStyle/>
          <a:p>
            <a:pPr>
              <a:lnSpc>
                <a:spcPct val="150000"/>
              </a:lnSpc>
            </a:pPr>
            <a:r>
              <a:rPr lang="en-US" dirty="0"/>
              <a:t>Logical</a:t>
            </a:r>
          </a:p>
          <a:p>
            <a:pPr>
              <a:lnSpc>
                <a:spcPct val="150000"/>
              </a:lnSpc>
            </a:pPr>
            <a:r>
              <a:rPr lang="en-US" dirty="0"/>
              <a:t>Analytical</a:t>
            </a:r>
          </a:p>
          <a:p>
            <a:pPr>
              <a:lnSpc>
                <a:spcPct val="150000"/>
              </a:lnSpc>
            </a:pPr>
            <a:r>
              <a:rPr lang="en-US" dirty="0"/>
              <a:t>Fact based</a:t>
            </a:r>
          </a:p>
          <a:p>
            <a:pPr>
              <a:lnSpc>
                <a:spcPct val="150000"/>
              </a:lnSpc>
            </a:pPr>
            <a:r>
              <a:rPr lang="en-US" dirty="0"/>
              <a:t>Quantitative</a:t>
            </a:r>
          </a:p>
        </p:txBody>
      </p:sp>
      <p:sp>
        <p:nvSpPr>
          <p:cNvPr id="7" name="TextBox 6">
            <a:extLst>
              <a:ext uri="{FF2B5EF4-FFF2-40B4-BE49-F238E27FC236}">
                <a16:creationId xmlns:a16="http://schemas.microsoft.com/office/drawing/2014/main" id="{6EC2BBAF-4697-E14C-B20D-9524EB65F309}"/>
              </a:ext>
            </a:extLst>
          </p:cNvPr>
          <p:cNvSpPr txBox="1"/>
          <p:nvPr/>
        </p:nvSpPr>
        <p:spPr>
          <a:xfrm>
            <a:off x="2460171" y="2873829"/>
            <a:ext cx="1654628" cy="1345048"/>
          </a:xfrm>
          <a:prstGeom prst="rect">
            <a:avLst/>
          </a:prstGeom>
          <a:noFill/>
        </p:spPr>
        <p:txBody>
          <a:bodyPr wrap="square" rtlCol="0">
            <a:spAutoFit/>
          </a:bodyPr>
          <a:lstStyle/>
          <a:p>
            <a:pPr>
              <a:lnSpc>
                <a:spcPct val="150000"/>
              </a:lnSpc>
            </a:pPr>
            <a:r>
              <a:rPr lang="en-US" dirty="0"/>
              <a:t>Organized</a:t>
            </a:r>
          </a:p>
          <a:p>
            <a:pPr>
              <a:lnSpc>
                <a:spcPct val="150000"/>
              </a:lnSpc>
            </a:pPr>
            <a:r>
              <a:rPr lang="en-US" dirty="0"/>
              <a:t>Sequential</a:t>
            </a:r>
          </a:p>
          <a:p>
            <a:pPr>
              <a:lnSpc>
                <a:spcPct val="150000"/>
              </a:lnSpc>
            </a:pPr>
            <a:r>
              <a:rPr lang="en-US" dirty="0"/>
              <a:t>Planned</a:t>
            </a:r>
          </a:p>
          <a:p>
            <a:pPr>
              <a:lnSpc>
                <a:spcPct val="150000"/>
              </a:lnSpc>
            </a:pPr>
            <a:r>
              <a:rPr lang="en-US" dirty="0"/>
              <a:t>Detailed</a:t>
            </a:r>
          </a:p>
        </p:txBody>
      </p:sp>
      <p:sp>
        <p:nvSpPr>
          <p:cNvPr id="8" name="TextBox 7">
            <a:extLst>
              <a:ext uri="{FF2B5EF4-FFF2-40B4-BE49-F238E27FC236}">
                <a16:creationId xmlns:a16="http://schemas.microsoft.com/office/drawing/2014/main" id="{2D265EB9-F05A-EA44-9772-86C2A653D893}"/>
              </a:ext>
            </a:extLst>
          </p:cNvPr>
          <p:cNvSpPr txBox="1"/>
          <p:nvPr/>
        </p:nvSpPr>
        <p:spPr>
          <a:xfrm>
            <a:off x="3766457" y="1458686"/>
            <a:ext cx="1654628" cy="1345048"/>
          </a:xfrm>
          <a:prstGeom prst="rect">
            <a:avLst/>
          </a:prstGeom>
          <a:noFill/>
        </p:spPr>
        <p:txBody>
          <a:bodyPr wrap="square" rtlCol="0">
            <a:spAutoFit/>
          </a:bodyPr>
          <a:lstStyle/>
          <a:p>
            <a:pPr>
              <a:lnSpc>
                <a:spcPct val="150000"/>
              </a:lnSpc>
            </a:pPr>
            <a:r>
              <a:rPr lang="en-US" dirty="0"/>
              <a:t>Holistic</a:t>
            </a:r>
          </a:p>
          <a:p>
            <a:pPr>
              <a:lnSpc>
                <a:spcPct val="150000"/>
              </a:lnSpc>
            </a:pPr>
            <a:r>
              <a:rPr lang="en-US" dirty="0"/>
              <a:t>Intuitive</a:t>
            </a:r>
          </a:p>
          <a:p>
            <a:pPr>
              <a:lnSpc>
                <a:spcPct val="150000"/>
              </a:lnSpc>
            </a:pPr>
            <a:r>
              <a:rPr lang="en-US" dirty="0"/>
              <a:t>Integrating</a:t>
            </a:r>
          </a:p>
          <a:p>
            <a:pPr>
              <a:lnSpc>
                <a:spcPct val="150000"/>
              </a:lnSpc>
            </a:pPr>
            <a:r>
              <a:rPr lang="en-US" dirty="0"/>
              <a:t>Synthesizing</a:t>
            </a:r>
          </a:p>
        </p:txBody>
      </p:sp>
    </p:spTree>
    <p:extLst>
      <p:ext uri="{BB962C8B-B14F-4D97-AF65-F5344CB8AC3E}">
        <p14:creationId xmlns:p14="http://schemas.microsoft.com/office/powerpoint/2010/main" val="3714103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88B63-4BD3-B44F-ACE3-D632A9D6BD4C}"/>
              </a:ext>
            </a:extLst>
          </p:cNvPr>
          <p:cNvPicPr>
            <a:picLocks noChangeAspect="1"/>
          </p:cNvPicPr>
          <p:nvPr/>
        </p:nvPicPr>
        <p:blipFill>
          <a:blip r:embed="rId2"/>
          <a:stretch>
            <a:fillRect/>
          </a:stretch>
        </p:blipFill>
        <p:spPr>
          <a:xfrm>
            <a:off x="1796142" y="1015093"/>
            <a:ext cx="3863862" cy="3709307"/>
          </a:xfrm>
          <a:prstGeom prst="rect">
            <a:avLst/>
          </a:prstGeom>
        </p:spPr>
      </p:pic>
      <p:sp>
        <p:nvSpPr>
          <p:cNvPr id="4" name="Google Shape;397;p34">
            <a:extLst>
              <a:ext uri="{FF2B5EF4-FFF2-40B4-BE49-F238E27FC236}">
                <a16:creationId xmlns:a16="http://schemas.microsoft.com/office/drawing/2014/main" id="{C8E5FA3A-CEDE-E242-BA57-A153593AF808}"/>
              </a:ext>
            </a:extLst>
          </p:cNvPr>
          <p:cNvSpPr txBox="1">
            <a:spLocks/>
          </p:cNvSpPr>
          <p:nvPr/>
        </p:nvSpPr>
        <p:spPr>
          <a:xfrm>
            <a:off x="212270" y="250371"/>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800" dirty="0">
                <a:latin typeface="Proxima Nova" panose="02000506030000020004" pitchFamily="2" charset="0"/>
              </a:rPr>
              <a:t>Which words best describe you?</a:t>
            </a:r>
          </a:p>
        </p:txBody>
      </p:sp>
      <p:sp>
        <p:nvSpPr>
          <p:cNvPr id="5" name="TextBox 4">
            <a:extLst>
              <a:ext uri="{FF2B5EF4-FFF2-40B4-BE49-F238E27FC236}">
                <a16:creationId xmlns:a16="http://schemas.microsoft.com/office/drawing/2014/main" id="{EAAB92A0-0829-5F40-AF89-C3AA2EB9A153}"/>
              </a:ext>
            </a:extLst>
          </p:cNvPr>
          <p:cNvSpPr txBox="1"/>
          <p:nvPr/>
        </p:nvSpPr>
        <p:spPr>
          <a:xfrm>
            <a:off x="3788228" y="2884715"/>
            <a:ext cx="1654628" cy="1345048"/>
          </a:xfrm>
          <a:prstGeom prst="rect">
            <a:avLst/>
          </a:prstGeom>
          <a:noFill/>
        </p:spPr>
        <p:txBody>
          <a:bodyPr wrap="square" rtlCol="0">
            <a:spAutoFit/>
          </a:bodyPr>
          <a:lstStyle/>
          <a:p>
            <a:pPr>
              <a:lnSpc>
                <a:spcPct val="150000"/>
              </a:lnSpc>
            </a:pPr>
            <a:r>
              <a:rPr lang="en-US" dirty="0"/>
              <a:t>Interpersonal</a:t>
            </a:r>
          </a:p>
          <a:p>
            <a:pPr>
              <a:lnSpc>
                <a:spcPct val="150000"/>
              </a:lnSpc>
            </a:pPr>
            <a:r>
              <a:rPr lang="en-US" dirty="0"/>
              <a:t>Feeling-based</a:t>
            </a:r>
          </a:p>
          <a:p>
            <a:pPr>
              <a:lnSpc>
                <a:spcPct val="150000"/>
              </a:lnSpc>
            </a:pPr>
            <a:r>
              <a:rPr lang="en-US" dirty="0"/>
              <a:t>Kinesthetic</a:t>
            </a:r>
          </a:p>
          <a:p>
            <a:pPr>
              <a:lnSpc>
                <a:spcPct val="150000"/>
              </a:lnSpc>
            </a:pPr>
            <a:r>
              <a:rPr lang="en-US" dirty="0"/>
              <a:t>Emotional</a:t>
            </a:r>
          </a:p>
        </p:txBody>
      </p:sp>
      <p:sp>
        <p:nvSpPr>
          <p:cNvPr id="6" name="TextBox 5">
            <a:extLst>
              <a:ext uri="{FF2B5EF4-FFF2-40B4-BE49-F238E27FC236}">
                <a16:creationId xmlns:a16="http://schemas.microsoft.com/office/drawing/2014/main" id="{74C25EEC-1FE9-4647-BB16-CECEA2525B46}"/>
              </a:ext>
            </a:extLst>
          </p:cNvPr>
          <p:cNvSpPr txBox="1"/>
          <p:nvPr/>
        </p:nvSpPr>
        <p:spPr>
          <a:xfrm>
            <a:off x="2427513" y="1458687"/>
            <a:ext cx="1654628" cy="1345048"/>
          </a:xfrm>
          <a:prstGeom prst="rect">
            <a:avLst/>
          </a:prstGeom>
          <a:noFill/>
        </p:spPr>
        <p:txBody>
          <a:bodyPr wrap="square" rtlCol="0">
            <a:spAutoFit/>
          </a:bodyPr>
          <a:lstStyle/>
          <a:p>
            <a:pPr>
              <a:lnSpc>
                <a:spcPct val="150000"/>
              </a:lnSpc>
            </a:pPr>
            <a:r>
              <a:rPr lang="en-US" dirty="0"/>
              <a:t>Logical</a:t>
            </a:r>
          </a:p>
          <a:p>
            <a:pPr>
              <a:lnSpc>
                <a:spcPct val="150000"/>
              </a:lnSpc>
            </a:pPr>
            <a:r>
              <a:rPr lang="en-US" dirty="0"/>
              <a:t>Analytical</a:t>
            </a:r>
          </a:p>
          <a:p>
            <a:pPr>
              <a:lnSpc>
                <a:spcPct val="150000"/>
              </a:lnSpc>
            </a:pPr>
            <a:r>
              <a:rPr lang="en-US" dirty="0"/>
              <a:t>Fact based</a:t>
            </a:r>
          </a:p>
          <a:p>
            <a:pPr>
              <a:lnSpc>
                <a:spcPct val="150000"/>
              </a:lnSpc>
            </a:pPr>
            <a:r>
              <a:rPr lang="en-US" dirty="0"/>
              <a:t>Quantitative</a:t>
            </a:r>
          </a:p>
        </p:txBody>
      </p:sp>
      <p:sp>
        <p:nvSpPr>
          <p:cNvPr id="7" name="TextBox 6">
            <a:extLst>
              <a:ext uri="{FF2B5EF4-FFF2-40B4-BE49-F238E27FC236}">
                <a16:creationId xmlns:a16="http://schemas.microsoft.com/office/drawing/2014/main" id="{6EC2BBAF-4697-E14C-B20D-9524EB65F309}"/>
              </a:ext>
            </a:extLst>
          </p:cNvPr>
          <p:cNvSpPr txBox="1"/>
          <p:nvPr/>
        </p:nvSpPr>
        <p:spPr>
          <a:xfrm>
            <a:off x="2460171" y="2873829"/>
            <a:ext cx="1654628" cy="1345048"/>
          </a:xfrm>
          <a:prstGeom prst="rect">
            <a:avLst/>
          </a:prstGeom>
          <a:noFill/>
        </p:spPr>
        <p:txBody>
          <a:bodyPr wrap="square" rtlCol="0">
            <a:spAutoFit/>
          </a:bodyPr>
          <a:lstStyle/>
          <a:p>
            <a:pPr>
              <a:lnSpc>
                <a:spcPct val="150000"/>
              </a:lnSpc>
            </a:pPr>
            <a:r>
              <a:rPr lang="en-US" dirty="0"/>
              <a:t>Organized</a:t>
            </a:r>
          </a:p>
          <a:p>
            <a:pPr>
              <a:lnSpc>
                <a:spcPct val="150000"/>
              </a:lnSpc>
            </a:pPr>
            <a:r>
              <a:rPr lang="en-US" dirty="0"/>
              <a:t>Sequential</a:t>
            </a:r>
          </a:p>
          <a:p>
            <a:pPr>
              <a:lnSpc>
                <a:spcPct val="150000"/>
              </a:lnSpc>
            </a:pPr>
            <a:r>
              <a:rPr lang="en-US" dirty="0"/>
              <a:t>Planned</a:t>
            </a:r>
          </a:p>
          <a:p>
            <a:pPr>
              <a:lnSpc>
                <a:spcPct val="150000"/>
              </a:lnSpc>
            </a:pPr>
            <a:r>
              <a:rPr lang="en-US" dirty="0"/>
              <a:t>Detailed</a:t>
            </a:r>
          </a:p>
        </p:txBody>
      </p:sp>
      <p:sp>
        <p:nvSpPr>
          <p:cNvPr id="8" name="TextBox 7">
            <a:extLst>
              <a:ext uri="{FF2B5EF4-FFF2-40B4-BE49-F238E27FC236}">
                <a16:creationId xmlns:a16="http://schemas.microsoft.com/office/drawing/2014/main" id="{2D265EB9-F05A-EA44-9772-86C2A653D893}"/>
              </a:ext>
            </a:extLst>
          </p:cNvPr>
          <p:cNvSpPr txBox="1"/>
          <p:nvPr/>
        </p:nvSpPr>
        <p:spPr>
          <a:xfrm>
            <a:off x="3766457" y="1458686"/>
            <a:ext cx="1654628" cy="1345048"/>
          </a:xfrm>
          <a:prstGeom prst="rect">
            <a:avLst/>
          </a:prstGeom>
          <a:noFill/>
        </p:spPr>
        <p:txBody>
          <a:bodyPr wrap="square" rtlCol="0">
            <a:spAutoFit/>
          </a:bodyPr>
          <a:lstStyle/>
          <a:p>
            <a:pPr>
              <a:lnSpc>
                <a:spcPct val="150000"/>
              </a:lnSpc>
            </a:pPr>
            <a:r>
              <a:rPr lang="en-US" dirty="0"/>
              <a:t>Holistic</a:t>
            </a:r>
          </a:p>
          <a:p>
            <a:pPr>
              <a:lnSpc>
                <a:spcPct val="150000"/>
              </a:lnSpc>
            </a:pPr>
            <a:r>
              <a:rPr lang="en-US" dirty="0"/>
              <a:t>Intuitive</a:t>
            </a:r>
          </a:p>
          <a:p>
            <a:pPr>
              <a:lnSpc>
                <a:spcPct val="150000"/>
              </a:lnSpc>
            </a:pPr>
            <a:r>
              <a:rPr lang="en-US" dirty="0"/>
              <a:t>Integrating</a:t>
            </a:r>
          </a:p>
          <a:p>
            <a:pPr>
              <a:lnSpc>
                <a:spcPct val="150000"/>
              </a:lnSpc>
            </a:pPr>
            <a:r>
              <a:rPr lang="en-US" dirty="0"/>
              <a:t>Synthesizing</a:t>
            </a:r>
          </a:p>
        </p:txBody>
      </p:sp>
      <p:sp>
        <p:nvSpPr>
          <p:cNvPr id="9" name="Google Shape;223;p7">
            <a:extLst>
              <a:ext uri="{FF2B5EF4-FFF2-40B4-BE49-F238E27FC236}">
                <a16:creationId xmlns:a16="http://schemas.microsoft.com/office/drawing/2014/main" id="{D2101FE6-2BAB-9846-BB47-FCD6D5BF52F1}"/>
              </a:ext>
            </a:extLst>
          </p:cNvPr>
          <p:cNvSpPr txBox="1"/>
          <p:nvPr/>
        </p:nvSpPr>
        <p:spPr>
          <a:xfrm>
            <a:off x="1311725" y="800099"/>
            <a:ext cx="415200" cy="4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300" i="0" dirty="0">
                <a:solidFill>
                  <a:srgbClr val="2CC3F0"/>
                </a:solidFill>
                <a:latin typeface="Proxima Nova"/>
                <a:ea typeface="Proxima Nova"/>
                <a:cs typeface="Proxima Nova"/>
                <a:sym typeface="Proxima Nova"/>
              </a:rPr>
              <a:t>A</a:t>
            </a:r>
            <a:endParaRPr sz="1800" i="0" dirty="0">
              <a:solidFill>
                <a:srgbClr val="2CC3F0"/>
              </a:solidFill>
              <a:latin typeface="Proxima Nova"/>
              <a:ea typeface="Proxima Nova"/>
              <a:cs typeface="Proxima Nova"/>
              <a:sym typeface="Proxima Nova"/>
            </a:endParaRPr>
          </a:p>
        </p:txBody>
      </p:sp>
      <p:sp>
        <p:nvSpPr>
          <p:cNvPr id="10" name="Google Shape;224;p7">
            <a:extLst>
              <a:ext uri="{FF2B5EF4-FFF2-40B4-BE49-F238E27FC236}">
                <a16:creationId xmlns:a16="http://schemas.microsoft.com/office/drawing/2014/main" id="{31E9A98C-2156-9A44-A45F-72745510253B}"/>
              </a:ext>
            </a:extLst>
          </p:cNvPr>
          <p:cNvSpPr txBox="1"/>
          <p:nvPr/>
        </p:nvSpPr>
        <p:spPr>
          <a:xfrm>
            <a:off x="1289952" y="4454551"/>
            <a:ext cx="415200" cy="4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300" dirty="0">
                <a:solidFill>
                  <a:schemeClr val="accent2"/>
                </a:solidFill>
                <a:latin typeface="Proxima Nova"/>
                <a:ea typeface="Proxima Nova"/>
                <a:cs typeface="Proxima Nova"/>
                <a:sym typeface="Proxima Nova"/>
              </a:rPr>
              <a:t>B</a:t>
            </a:r>
            <a:endParaRPr sz="1800" i="0" dirty="0">
              <a:solidFill>
                <a:schemeClr val="accent2"/>
              </a:solidFill>
              <a:latin typeface="Proxima Nova"/>
              <a:ea typeface="Proxima Nova"/>
              <a:cs typeface="Proxima Nova"/>
              <a:sym typeface="Proxima Nova"/>
            </a:endParaRPr>
          </a:p>
        </p:txBody>
      </p:sp>
      <p:sp>
        <p:nvSpPr>
          <p:cNvPr id="11" name="Google Shape;225;p7">
            <a:extLst>
              <a:ext uri="{FF2B5EF4-FFF2-40B4-BE49-F238E27FC236}">
                <a16:creationId xmlns:a16="http://schemas.microsoft.com/office/drawing/2014/main" id="{35C894C5-C354-D94C-B7F0-5270D4E1EE8E}"/>
              </a:ext>
            </a:extLst>
          </p:cNvPr>
          <p:cNvSpPr txBox="1"/>
          <p:nvPr/>
        </p:nvSpPr>
        <p:spPr>
          <a:xfrm>
            <a:off x="5654362" y="4439369"/>
            <a:ext cx="415200" cy="4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300" dirty="0">
                <a:solidFill>
                  <a:schemeClr val="accent3"/>
                </a:solidFill>
                <a:latin typeface="Proxima Nova"/>
                <a:ea typeface="Proxima Nova"/>
                <a:cs typeface="Proxima Nova"/>
                <a:sym typeface="Proxima Nova"/>
              </a:rPr>
              <a:t>C</a:t>
            </a:r>
            <a:endParaRPr sz="1800" i="0" dirty="0">
              <a:solidFill>
                <a:schemeClr val="accent3"/>
              </a:solidFill>
              <a:latin typeface="Proxima Nova"/>
              <a:ea typeface="Proxima Nova"/>
              <a:cs typeface="Proxima Nova"/>
              <a:sym typeface="Proxima Nova"/>
            </a:endParaRPr>
          </a:p>
        </p:txBody>
      </p:sp>
      <p:sp>
        <p:nvSpPr>
          <p:cNvPr id="12" name="Google Shape;226;p7">
            <a:extLst>
              <a:ext uri="{FF2B5EF4-FFF2-40B4-BE49-F238E27FC236}">
                <a16:creationId xmlns:a16="http://schemas.microsoft.com/office/drawing/2014/main" id="{9DAD84D0-14C0-054D-8E67-7487BBD5DE46}"/>
              </a:ext>
            </a:extLst>
          </p:cNvPr>
          <p:cNvSpPr txBox="1"/>
          <p:nvPr/>
        </p:nvSpPr>
        <p:spPr>
          <a:xfrm>
            <a:off x="5645397" y="851806"/>
            <a:ext cx="415200" cy="65956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300" dirty="0">
                <a:solidFill>
                  <a:schemeClr val="accent4"/>
                </a:solidFill>
                <a:latin typeface="Proxima Nova"/>
                <a:ea typeface="Proxima Nova"/>
                <a:cs typeface="Proxima Nova"/>
                <a:sym typeface="Proxima Nova"/>
              </a:rPr>
              <a:t>D</a:t>
            </a:r>
            <a:endParaRPr sz="1800" i="0" dirty="0">
              <a:solidFill>
                <a:schemeClr val="accent4"/>
              </a:solidFill>
              <a:latin typeface="Proxima Nova"/>
              <a:ea typeface="Proxima Nova"/>
              <a:cs typeface="Proxima Nova"/>
              <a:sym typeface="Proxima Nova"/>
            </a:endParaRPr>
          </a:p>
        </p:txBody>
      </p:sp>
    </p:spTree>
    <p:extLst>
      <p:ext uri="{BB962C8B-B14F-4D97-AF65-F5344CB8AC3E}">
        <p14:creationId xmlns:p14="http://schemas.microsoft.com/office/powerpoint/2010/main" val="105345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539667f157_0_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lvl="0" algn="l" rtl="0">
              <a:spcBef>
                <a:spcPts val="0"/>
              </a:spcBef>
              <a:spcAft>
                <a:spcPts val="0"/>
              </a:spcAft>
            </a:pPr>
            <a:r>
              <a:rPr lang="en" dirty="0">
                <a:solidFill>
                  <a:schemeClr val="accent2"/>
                </a:solidFill>
              </a:rPr>
              <a:t>Instructions for Using this Deck</a:t>
            </a:r>
            <a:br>
              <a:rPr lang="en" dirty="0">
                <a:solidFill>
                  <a:schemeClr val="accent2"/>
                </a:solidFill>
              </a:rPr>
            </a:br>
            <a:endParaRPr sz="1400" dirty="0">
              <a:solidFill>
                <a:schemeClr val="tx1"/>
              </a:solidFill>
            </a:endParaRPr>
          </a:p>
        </p:txBody>
      </p:sp>
      <p:sp>
        <p:nvSpPr>
          <p:cNvPr id="213" name="Google Shape;213;g539667f157_0_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5</a:t>
            </a:fld>
            <a:endParaRPr/>
          </a:p>
        </p:txBody>
      </p:sp>
      <p:sp>
        <p:nvSpPr>
          <p:cNvPr id="2" name="TextBox 1">
            <a:extLst>
              <a:ext uri="{FF2B5EF4-FFF2-40B4-BE49-F238E27FC236}">
                <a16:creationId xmlns:a16="http://schemas.microsoft.com/office/drawing/2014/main" id="{2AEF8CCC-7634-8F45-A75A-52F714C8668B}"/>
              </a:ext>
            </a:extLst>
          </p:cNvPr>
          <p:cNvSpPr txBox="1"/>
          <p:nvPr/>
        </p:nvSpPr>
        <p:spPr>
          <a:xfrm>
            <a:off x="457200" y="723069"/>
            <a:ext cx="8145379" cy="393037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 dirty="0">
                <a:solidFill>
                  <a:schemeClr val="tx1"/>
                </a:solidFill>
              </a:rPr>
              <a:t>This slide deck includes animations. Use presentation mode for full use of animation. </a:t>
            </a:r>
          </a:p>
          <a:p>
            <a:pPr marL="285750" indent="-285750">
              <a:lnSpc>
                <a:spcPct val="150000"/>
              </a:lnSpc>
              <a:buFont typeface="Arial" panose="020B0604020202020204" pitchFamily="34" charset="0"/>
              <a:buChar char="•"/>
            </a:pPr>
            <a:r>
              <a:rPr lang="en" dirty="0">
                <a:solidFill>
                  <a:schemeClr val="tx1"/>
                </a:solidFill>
              </a:rPr>
              <a:t>Use speakers notes as needed as a guide. </a:t>
            </a:r>
          </a:p>
          <a:p>
            <a:pPr marL="285750" indent="-285750">
              <a:lnSpc>
                <a:spcPct val="150000"/>
              </a:lnSpc>
              <a:buFont typeface="Arial" panose="020B0604020202020204" pitchFamily="34" charset="0"/>
              <a:buChar char="•"/>
            </a:pPr>
            <a:r>
              <a:rPr lang="en" dirty="0">
                <a:solidFill>
                  <a:schemeClr val="tx1"/>
                </a:solidFill>
              </a:rPr>
              <a:t>Adjust the slides as needed: hide, delete, or rearrange as needed to fit your situation. Do not alter the Herrmann logo or the Whole Brain® Thinking model or other registered trademarks </a:t>
            </a:r>
            <a:r>
              <a:rPr lang="en" dirty="0" err="1">
                <a:solidFill>
                  <a:schemeClr val="tx1"/>
                </a:solidFill>
              </a:rPr>
              <a:t>wi</a:t>
            </a:r>
            <a:r>
              <a:rPr lang="en-US" dirty="0">
                <a:solidFill>
                  <a:schemeClr val="tx1"/>
                </a:solidFill>
              </a:rPr>
              <a:t>t</a:t>
            </a:r>
            <a:r>
              <a:rPr lang="en" dirty="0" err="1">
                <a:solidFill>
                  <a:schemeClr val="tx1"/>
                </a:solidFill>
              </a:rPr>
              <a:t>hout</a:t>
            </a:r>
            <a:r>
              <a:rPr lang="en" dirty="0">
                <a:solidFill>
                  <a:schemeClr val="tx1"/>
                </a:solidFill>
              </a:rPr>
              <a:t> obtaining permission.</a:t>
            </a:r>
          </a:p>
          <a:p>
            <a:pPr marL="285750" indent="-285750">
              <a:lnSpc>
                <a:spcPct val="150000"/>
              </a:lnSpc>
              <a:buFont typeface="Arial" panose="020B0604020202020204" pitchFamily="34" charset="0"/>
              <a:buChar char="•"/>
            </a:pPr>
            <a:endParaRPr lang="en" dirty="0">
              <a:solidFill>
                <a:schemeClr val="tx1"/>
              </a:solidFill>
            </a:endParaRPr>
          </a:p>
          <a:p>
            <a:pPr>
              <a:lnSpc>
                <a:spcPct val="150000"/>
              </a:lnSpc>
            </a:pPr>
            <a:r>
              <a:rPr lang="en" dirty="0">
                <a:solidFill>
                  <a:schemeClr val="tx1"/>
                </a:solidFill>
              </a:rPr>
              <a:t>This deck is for use during a Team Profile results debrief:</a:t>
            </a:r>
          </a:p>
          <a:p>
            <a:pPr marL="285750" indent="-285750">
              <a:lnSpc>
                <a:spcPct val="150000"/>
              </a:lnSpc>
              <a:buFont typeface="Arial" panose="020B0604020202020204" pitchFamily="34" charset="0"/>
              <a:buChar char="•"/>
            </a:pPr>
            <a:r>
              <a:rPr lang="en" dirty="0">
                <a:solidFill>
                  <a:schemeClr val="tx1"/>
                </a:solidFill>
              </a:rPr>
              <a:t>In person or remote</a:t>
            </a:r>
          </a:p>
          <a:p>
            <a:pPr marL="285750" indent="-285750">
              <a:lnSpc>
                <a:spcPct val="150000"/>
              </a:lnSpc>
              <a:buFont typeface="Arial" panose="020B0604020202020204" pitchFamily="34" charset="0"/>
              <a:buChar char="•"/>
            </a:pPr>
            <a:r>
              <a:rPr lang="en" dirty="0">
                <a:solidFill>
                  <a:schemeClr val="tx1"/>
                </a:solidFill>
              </a:rPr>
              <a:t>For a team that has or has not seen their individual results or been debriefed</a:t>
            </a:r>
            <a:br>
              <a:rPr lang="en" dirty="0">
                <a:solidFill>
                  <a:schemeClr val="tx1"/>
                </a:solidFill>
              </a:rPr>
            </a:br>
            <a:r>
              <a:rPr lang="en" dirty="0">
                <a:solidFill>
                  <a:schemeClr val="tx1"/>
                </a:solidFill>
              </a:rPr>
              <a:t>individually. (It is recommended that the team members have at least reviewed their </a:t>
            </a:r>
            <a:br>
              <a:rPr lang="en" dirty="0">
                <a:solidFill>
                  <a:schemeClr val="tx1"/>
                </a:solidFill>
              </a:rPr>
            </a:br>
            <a:r>
              <a:rPr lang="en" dirty="0">
                <a:solidFill>
                  <a:schemeClr val="tx1"/>
                </a:solidFill>
              </a:rPr>
              <a:t>HBDI® Digital profile results before reviewing Team Profile results during your debrief session.)</a:t>
            </a:r>
          </a:p>
          <a:p>
            <a:pPr marL="285750" indent="-285750">
              <a:lnSpc>
                <a:spcPct val="150000"/>
              </a:lnSpc>
              <a:buFont typeface="Arial" panose="020B0604020202020204" pitchFamily="34" charset="0"/>
              <a:buChar char="•"/>
            </a:pPr>
            <a:r>
              <a:rPr lang="en" dirty="0">
                <a:solidFill>
                  <a:schemeClr val="tx1"/>
                </a:solidFill>
              </a:rPr>
              <a:t>For a team that has received individual debriefs prior to this session</a:t>
            </a:r>
          </a:p>
        </p:txBody>
      </p:sp>
    </p:spTree>
    <p:extLst>
      <p:ext uri="{BB962C8B-B14F-4D97-AF65-F5344CB8AC3E}">
        <p14:creationId xmlns:p14="http://schemas.microsoft.com/office/powerpoint/2010/main" val="43521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4"/>
          <p:cNvPicPr preferRelativeResize="0"/>
          <p:nvPr/>
        </p:nvPicPr>
        <p:blipFill>
          <a:blip r:embed="rId3">
            <a:alphaModFix/>
          </a:blip>
          <a:stretch>
            <a:fillRect/>
          </a:stretch>
        </p:blipFill>
        <p:spPr>
          <a:xfrm>
            <a:off x="770375" y="973325"/>
            <a:ext cx="8250775" cy="3300300"/>
          </a:xfrm>
          <a:prstGeom prst="rect">
            <a:avLst/>
          </a:prstGeom>
          <a:noFill/>
          <a:ln>
            <a:noFill/>
          </a:ln>
        </p:spPr>
      </p:pic>
      <p:sp>
        <p:nvSpPr>
          <p:cNvPr id="199" name="Google Shape;199;p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Your thinking journey...</a:t>
            </a:r>
            <a:endParaRPr dirty="0"/>
          </a:p>
        </p:txBody>
      </p:sp>
      <p:sp>
        <p:nvSpPr>
          <p:cNvPr id="200" name="Google Shape;200;p4"/>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6</a:t>
            </a:fld>
            <a:endParaRPr/>
          </a:p>
        </p:txBody>
      </p:sp>
      <p:pic>
        <p:nvPicPr>
          <p:cNvPr id="201" name="Google Shape;201;p4"/>
          <p:cNvPicPr preferRelativeResize="0"/>
          <p:nvPr/>
        </p:nvPicPr>
        <p:blipFill>
          <a:blip r:embed="rId4">
            <a:alphaModFix/>
          </a:blip>
          <a:stretch>
            <a:fillRect/>
          </a:stretch>
        </p:blipFill>
        <p:spPr>
          <a:xfrm>
            <a:off x="575700" y="3371777"/>
            <a:ext cx="548700" cy="630423"/>
          </a:xfrm>
          <a:prstGeom prst="rect">
            <a:avLst/>
          </a:prstGeom>
          <a:noFill/>
          <a:ln>
            <a:noFill/>
          </a:ln>
        </p:spPr>
      </p:pic>
      <p:sp>
        <p:nvSpPr>
          <p:cNvPr id="202" name="Google Shape;202;p4"/>
          <p:cNvSpPr txBox="1"/>
          <p:nvPr/>
        </p:nvSpPr>
        <p:spPr>
          <a:xfrm>
            <a:off x="222575" y="3700775"/>
            <a:ext cx="547800" cy="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You</a:t>
            </a:r>
            <a:endParaRPr>
              <a:latin typeface="Proxima Nova"/>
              <a:ea typeface="Proxima Nova"/>
              <a:cs typeface="Proxima Nova"/>
              <a:sym typeface="Proxima Nova"/>
            </a:endParaRPr>
          </a:p>
        </p:txBody>
      </p:sp>
      <p:sp>
        <p:nvSpPr>
          <p:cNvPr id="203" name="Google Shape;203;p4"/>
          <p:cNvSpPr txBox="1"/>
          <p:nvPr/>
        </p:nvSpPr>
        <p:spPr>
          <a:xfrm>
            <a:off x="2541050" y="3694775"/>
            <a:ext cx="2928300" cy="3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You &amp; your colleagues</a:t>
            </a:r>
            <a:endParaRPr>
              <a:latin typeface="Proxima Nova"/>
              <a:ea typeface="Proxima Nova"/>
              <a:cs typeface="Proxima Nova"/>
              <a:sym typeface="Proxima Nova"/>
            </a:endParaRPr>
          </a:p>
        </p:txBody>
      </p:sp>
      <p:sp>
        <p:nvSpPr>
          <p:cNvPr id="204" name="Google Shape;204;p4"/>
          <p:cNvSpPr txBox="1"/>
          <p:nvPr/>
        </p:nvSpPr>
        <p:spPr>
          <a:xfrm>
            <a:off x="1604500" y="2605363"/>
            <a:ext cx="1709700" cy="3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Proxima Nova"/>
                <a:ea typeface="Proxima Nova"/>
                <a:cs typeface="Proxima Nova"/>
                <a:sym typeface="Proxima Nova"/>
              </a:rPr>
              <a:t>You &amp; your team</a:t>
            </a:r>
            <a:endParaRPr dirty="0">
              <a:latin typeface="Proxima Nova"/>
              <a:ea typeface="Proxima Nova"/>
              <a:cs typeface="Proxima Nova"/>
              <a:sym typeface="Proxima Nova"/>
            </a:endParaRPr>
          </a:p>
        </p:txBody>
      </p:sp>
      <p:sp>
        <p:nvSpPr>
          <p:cNvPr id="205" name="Google Shape;205;p4"/>
          <p:cNvSpPr txBox="1"/>
          <p:nvPr/>
        </p:nvSpPr>
        <p:spPr>
          <a:xfrm>
            <a:off x="4775525" y="2427013"/>
            <a:ext cx="2725500" cy="3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You &amp; your organization</a:t>
            </a:r>
            <a:endParaRPr>
              <a:latin typeface="Proxima Nova"/>
              <a:ea typeface="Proxima Nova"/>
              <a:cs typeface="Proxima Nova"/>
              <a:sym typeface="Proxima Nova"/>
            </a:endParaRPr>
          </a:p>
        </p:txBody>
      </p:sp>
      <p:sp>
        <p:nvSpPr>
          <p:cNvPr id="207" name="Google Shape;207;p4"/>
          <p:cNvSpPr txBox="1"/>
          <p:nvPr/>
        </p:nvSpPr>
        <p:spPr>
          <a:xfrm>
            <a:off x="6031400" y="973325"/>
            <a:ext cx="1925700" cy="3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You &amp; your world</a:t>
            </a:r>
            <a:endParaRPr>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1000"/>
                                        <p:tgtEl>
                                          <p:spTgt spid="2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animEffect transition="in" filter="fade">
                                      <p:cBhvr>
                                        <p:cTn id="15" dur="1000"/>
                                        <p:tgtEl>
                                          <p:spTgt spid="20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4"/>
                                        </p:tgtEl>
                                        <p:attrNameLst>
                                          <p:attrName>style.visibility</p:attrName>
                                        </p:attrNameLst>
                                      </p:cBhvr>
                                      <p:to>
                                        <p:strVal val="visible"/>
                                      </p:to>
                                    </p:set>
                                    <p:animEffect transition="in" filter="fade">
                                      <p:cBhvr>
                                        <p:cTn id="20" dur="1000"/>
                                        <p:tgtEl>
                                          <p:spTgt spid="204"/>
                                        </p:tgtEl>
                                      </p:cBhvr>
                                    </p:animEffect>
                                  </p:childTnLst>
                                </p:cTn>
                              </p:par>
                              <p:par>
                                <p:cTn id="21" presetID="10" presetClass="entr" presetSubtype="0" fill="hold" nodeType="withEffect">
                                  <p:stCondLst>
                                    <p:cond delay="0"/>
                                  </p:stCondLst>
                                  <p:childTnLst>
                                    <p:set>
                                      <p:cBhvr>
                                        <p:cTn id="22" dur="1" fill="hold">
                                          <p:stCondLst>
                                            <p:cond delay="0"/>
                                          </p:stCondLst>
                                        </p:cTn>
                                        <p:tgtEl>
                                          <p:spTgt spid="205"/>
                                        </p:tgtEl>
                                        <p:attrNameLst>
                                          <p:attrName>style.visibility</p:attrName>
                                        </p:attrNameLst>
                                      </p:cBhvr>
                                      <p:to>
                                        <p:strVal val="visible"/>
                                      </p:to>
                                    </p:set>
                                    <p:animEffect transition="in" filter="fade">
                                      <p:cBhvr>
                                        <p:cTn id="23" dur="1000"/>
                                        <p:tgtEl>
                                          <p:spTgt spid="20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7"/>
                                        </p:tgtEl>
                                        <p:attrNameLst>
                                          <p:attrName>style.visibility</p:attrName>
                                        </p:attrNameLst>
                                      </p:cBhvr>
                                      <p:to>
                                        <p:strVal val="visible"/>
                                      </p:to>
                                    </p:set>
                                    <p:animEffect transition="in" filter="fade">
                                      <p:cBhvr>
                                        <p:cTn id="28"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539667f157_0_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solidFill>
              </a:rPr>
              <a:t>Today’s Agenda</a:t>
            </a:r>
            <a:endParaRPr dirty="0">
              <a:solidFill>
                <a:schemeClr val="accent2"/>
              </a:solidFill>
            </a:endParaRPr>
          </a:p>
        </p:txBody>
      </p:sp>
      <p:sp>
        <p:nvSpPr>
          <p:cNvPr id="213" name="Google Shape;213;g539667f157_0_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7</a:t>
            </a:fld>
            <a:endParaRPr/>
          </a:p>
        </p:txBody>
      </p:sp>
      <p:sp>
        <p:nvSpPr>
          <p:cNvPr id="214" name="Google Shape;214;g539667f157_0_0"/>
          <p:cNvSpPr txBox="1"/>
          <p:nvPr/>
        </p:nvSpPr>
        <p:spPr>
          <a:xfrm>
            <a:off x="602383" y="806042"/>
            <a:ext cx="6946789" cy="269516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Proxima Nova"/>
                <a:ea typeface="Proxima Nova"/>
                <a:cs typeface="Proxima Nova"/>
                <a:sym typeface="Proxima Nova"/>
              </a:rPr>
              <a:t>You</a:t>
            </a:r>
            <a:endParaRPr sz="1600" dirty="0">
              <a:latin typeface="Proxima Nova"/>
              <a:ea typeface="Proxima Nova"/>
              <a:cs typeface="Proxima Nova"/>
              <a:sym typeface="Proxima Nova"/>
            </a:endParaRPr>
          </a:p>
          <a:p>
            <a:pPr marL="457200" lvl="0" indent="-317500">
              <a:buSzPts val="1400"/>
              <a:buFont typeface="Proxima Nova"/>
              <a:buChar char="●"/>
            </a:pPr>
            <a:r>
              <a:rPr lang="en-US" sz="1600" dirty="0">
                <a:latin typeface="Proxima Nova"/>
                <a:ea typeface="Proxima Nova"/>
                <a:cs typeface="Proxima Nova"/>
                <a:sym typeface="Proxima Nova"/>
              </a:rPr>
              <a:t>xxx</a:t>
            </a:r>
            <a:endParaRPr sz="1600" dirty="0">
              <a:latin typeface="Proxima Nova"/>
              <a:ea typeface="Proxima Nova"/>
              <a:cs typeface="Proxima Nova"/>
              <a:sym typeface="Proxima Nova"/>
            </a:endParaRPr>
          </a:p>
          <a:p>
            <a:pPr marL="457200" lvl="0" indent="-317500">
              <a:buSzPts val="1400"/>
              <a:buFont typeface="Proxima Nova"/>
              <a:buChar char="●"/>
            </a:pPr>
            <a:r>
              <a:rPr lang="en-US" sz="1600" dirty="0">
                <a:latin typeface="Proxima Nova"/>
                <a:ea typeface="Proxima Nova"/>
                <a:cs typeface="Proxima Nova"/>
                <a:sym typeface="Proxima Nova"/>
              </a:rPr>
              <a:t>xxx</a:t>
            </a:r>
            <a:endParaRPr sz="1600" dirty="0">
              <a:latin typeface="Proxima Nova"/>
              <a:ea typeface="Proxima Nova"/>
              <a:cs typeface="Proxima Nova"/>
              <a:sym typeface="Proxima Nova"/>
            </a:endParaRPr>
          </a:p>
          <a:p>
            <a:pPr marL="457200" lvl="0" indent="-317500">
              <a:buSzPts val="1400"/>
              <a:buFont typeface="Proxima Nova"/>
              <a:buChar char="●"/>
            </a:pPr>
            <a:r>
              <a:rPr lang="en-US" sz="1600" dirty="0">
                <a:latin typeface="Proxima Nova"/>
                <a:ea typeface="Proxima Nova"/>
                <a:cs typeface="Proxima Nova"/>
                <a:sym typeface="Proxima Nova"/>
              </a:rPr>
              <a:t>xxx</a:t>
            </a:r>
            <a:endParaRPr sz="1600" dirty="0">
              <a:latin typeface="Proxima Nova"/>
              <a:ea typeface="Proxima Nova"/>
              <a:cs typeface="Proxima Nova"/>
              <a:sym typeface="Proxima Nova"/>
            </a:endParaRPr>
          </a:p>
          <a:p>
            <a:pPr marL="0" lvl="0" indent="0" algn="l" rtl="0">
              <a:spcBef>
                <a:spcPts val="0"/>
              </a:spcBef>
              <a:spcAft>
                <a:spcPts val="0"/>
              </a:spcAft>
              <a:buNone/>
            </a:pPr>
            <a:endParaRPr sz="1600" dirty="0">
              <a:latin typeface="Proxima Nova"/>
              <a:ea typeface="Proxima Nova"/>
              <a:cs typeface="Proxima Nova"/>
              <a:sym typeface="Proxima Nova"/>
            </a:endParaRPr>
          </a:p>
          <a:p>
            <a:pPr marL="0" lvl="0" indent="0" algn="l" rtl="0">
              <a:spcBef>
                <a:spcPts val="0"/>
              </a:spcBef>
              <a:spcAft>
                <a:spcPts val="0"/>
              </a:spcAft>
              <a:buNone/>
            </a:pPr>
            <a:r>
              <a:rPr lang="en" sz="1600" dirty="0">
                <a:latin typeface="Proxima Nova"/>
                <a:ea typeface="Proxima Nova"/>
                <a:cs typeface="Proxima Nova"/>
                <a:sym typeface="Proxima Nova"/>
              </a:rPr>
              <a:t>Your Team</a:t>
            </a:r>
            <a:endParaRPr sz="1600" dirty="0">
              <a:latin typeface="Proxima Nova"/>
              <a:ea typeface="Proxima Nova"/>
              <a:cs typeface="Proxima Nova"/>
              <a:sym typeface="Proxima Nova"/>
            </a:endParaRPr>
          </a:p>
          <a:p>
            <a:pPr marL="457200" lvl="0" indent="-317500">
              <a:buSzPts val="1400"/>
              <a:buFont typeface="Proxima Nova"/>
              <a:buChar char="●"/>
            </a:pPr>
            <a:r>
              <a:rPr lang="en-US" sz="1600" dirty="0">
                <a:latin typeface="Proxima Nova"/>
                <a:ea typeface="Proxima Nova"/>
                <a:cs typeface="Proxima Nova"/>
                <a:sym typeface="Proxima Nova"/>
              </a:rPr>
              <a:t>xxx</a:t>
            </a:r>
            <a:endParaRPr sz="1600" dirty="0">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en-US" sz="1600" dirty="0">
                <a:latin typeface="Proxima Nova"/>
                <a:ea typeface="Proxima Nova"/>
                <a:cs typeface="Proxima Nova"/>
                <a:sym typeface="Proxima Nova"/>
              </a:rPr>
              <a:t>xxx</a:t>
            </a:r>
            <a:endParaRPr sz="1600" dirty="0">
              <a:latin typeface="Proxima Nova"/>
              <a:ea typeface="Proxima Nova"/>
              <a:cs typeface="Proxima Nova"/>
              <a:sym typeface="Proxima Nova"/>
            </a:endParaRPr>
          </a:p>
          <a:p>
            <a:pPr marL="457200" lvl="0" indent="-317500">
              <a:buSzPts val="1400"/>
              <a:buFont typeface="Proxima Nova"/>
              <a:buChar char="●"/>
            </a:pPr>
            <a:r>
              <a:rPr lang="en" sz="1600" dirty="0">
                <a:latin typeface="Proxima Nova"/>
                <a:ea typeface="Proxima Nova"/>
                <a:cs typeface="Proxima Nova"/>
                <a:sym typeface="Proxima Nova"/>
              </a:rPr>
              <a:t>xxx</a:t>
            </a:r>
            <a:br>
              <a:rPr lang="en" sz="1600" dirty="0">
                <a:latin typeface="Proxima Nova"/>
                <a:ea typeface="Proxima Nova"/>
                <a:cs typeface="Proxima Nova"/>
                <a:sym typeface="Proxima Nova"/>
              </a:rPr>
            </a:br>
            <a:endParaRPr lang="en" sz="1600" dirty="0">
              <a:latin typeface="Proxima Nova"/>
              <a:ea typeface="Proxima Nova"/>
              <a:cs typeface="Proxima Nova"/>
              <a:sym typeface="Proxima Nova"/>
            </a:endParaRPr>
          </a:p>
          <a:p>
            <a:pPr lvl="0"/>
            <a:r>
              <a:rPr lang="en-US" sz="1600" dirty="0">
                <a:latin typeface="Proxima Nova"/>
                <a:ea typeface="Proxima Nova"/>
                <a:cs typeface="Proxima Nova"/>
                <a:sym typeface="Proxima Nova"/>
              </a:rPr>
              <a:t>Wrap Up</a:t>
            </a:r>
          </a:p>
          <a:p>
            <a:pPr marL="457200" lvl="0" indent="-317500">
              <a:buSzPts val="1400"/>
              <a:buFont typeface="Proxima Nova"/>
              <a:buChar char="●"/>
            </a:pPr>
            <a:r>
              <a:rPr lang="en-US" sz="1600" dirty="0">
                <a:latin typeface="Proxima Nova"/>
                <a:ea typeface="Proxima Nova"/>
                <a:cs typeface="Proxima Nova"/>
                <a:sym typeface="Proxima Nova"/>
              </a:rPr>
              <a:t>Questions</a:t>
            </a:r>
          </a:p>
          <a:p>
            <a:pPr marL="457200" lvl="0" indent="-317500">
              <a:buSzPts val="1400"/>
              <a:buFont typeface="Proxima Nova"/>
              <a:buChar char="●"/>
            </a:pPr>
            <a:r>
              <a:rPr lang="en-US" sz="1600" dirty="0">
                <a:latin typeface="Proxima Nova"/>
                <a:ea typeface="Proxima Nova"/>
                <a:cs typeface="Proxima Nova"/>
                <a:sym typeface="Proxima Nova"/>
              </a:rPr>
              <a:t>Actions</a:t>
            </a:r>
          </a:p>
          <a:p>
            <a:pPr marL="457200" lvl="0" indent="-317500">
              <a:buSzPts val="1400"/>
              <a:buFont typeface="Proxima Nova"/>
              <a:buChar char="●"/>
            </a:pPr>
            <a:endParaRPr lang="en" sz="1600" b="1" dirty="0">
              <a:latin typeface="Proxima Nova"/>
              <a:ea typeface="Proxima Nova"/>
              <a:cs typeface="Proxima Nova"/>
              <a:sym typeface="Proxima Nova"/>
            </a:endParaRPr>
          </a:p>
          <a:p>
            <a:pPr marL="139700" lvl="0">
              <a:buSzPts val="1400"/>
            </a:pPr>
            <a:endParaRPr lang="en" sz="1600" dirty="0">
              <a:latin typeface="Proxima Nova"/>
              <a:ea typeface="Proxima Nova"/>
              <a:cs typeface="Proxima Nova"/>
              <a:sym typeface="Proxima Nova"/>
            </a:endParaRPr>
          </a:p>
          <a:p>
            <a:pPr marL="457200" lvl="0" indent="-317500">
              <a:buSzPts val="1400"/>
              <a:buFont typeface="Proxima Nova"/>
              <a:buChar char="●"/>
            </a:pPr>
            <a:endParaRPr lang="en" sz="1600" dirty="0">
              <a:latin typeface="Proxima Nova"/>
              <a:ea typeface="Proxima Nova"/>
              <a:cs typeface="Proxima Nova"/>
              <a:sym typeface="Proxima Nova"/>
            </a:endParaRPr>
          </a:p>
          <a:p>
            <a:pPr marL="0" lvl="0" indent="0" algn="l" rtl="0">
              <a:spcBef>
                <a:spcPts val="0"/>
              </a:spcBef>
              <a:spcAft>
                <a:spcPts val="0"/>
              </a:spcAft>
              <a:buNone/>
            </a:pPr>
            <a:endParaRPr dirty="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8</a:t>
            </a:fld>
            <a:endParaRPr/>
          </a:p>
        </p:txBody>
      </p:sp>
      <p:sp>
        <p:nvSpPr>
          <p:cNvPr id="220" name="Google Shape;220;p7"/>
          <p:cNvSpPr txBox="1"/>
          <p:nvPr/>
        </p:nvSpPr>
        <p:spPr>
          <a:xfrm>
            <a:off x="152400" y="272700"/>
            <a:ext cx="3051300" cy="1250700"/>
          </a:xfrm>
          <a:prstGeom prst="rect">
            <a:avLst/>
          </a:prstGeom>
          <a:solidFill>
            <a:srgbClr val="FFFFFF"/>
          </a:solidFill>
          <a:ln w="9525" cap="flat" cmpd="sng">
            <a:solidFill>
              <a:srgbClr val="FFFFFF"/>
            </a:solidFill>
            <a:prstDash val="solid"/>
            <a:miter lim="800000"/>
            <a:headEnd type="none" w="sm" len="sm"/>
            <a:tailEnd type="none" w="sm" len="sm"/>
          </a:ln>
        </p:spPr>
        <p:txBody>
          <a:bodyPr spcFirstLastPara="1" wrap="square" lIns="67400" tIns="33700" rIns="67400" bIns="33700" anchor="t" anchorCtr="0">
            <a:noAutofit/>
          </a:bodyPr>
          <a:lstStyle/>
          <a:p>
            <a:pPr marL="114300" marR="0" lvl="0" indent="0" algn="l" rtl="0">
              <a:lnSpc>
                <a:spcPct val="100000"/>
              </a:lnSpc>
              <a:spcBef>
                <a:spcPts val="0"/>
              </a:spcBef>
              <a:spcAft>
                <a:spcPts val="0"/>
              </a:spcAft>
              <a:buClr>
                <a:srgbClr val="000000"/>
              </a:buClr>
              <a:buSzPts val="2400"/>
              <a:buFont typeface="Arial"/>
              <a:buNone/>
            </a:pPr>
            <a:r>
              <a:rPr lang="en" sz="2400" b="1" i="0" u="none" strike="noStrike" cap="none" dirty="0">
                <a:solidFill>
                  <a:schemeClr val="dk1"/>
                </a:solidFill>
                <a:latin typeface="Proxima Nova"/>
                <a:ea typeface="Proxima Nova"/>
                <a:cs typeface="Proxima Nova"/>
                <a:sym typeface="Proxima Nova"/>
              </a:rPr>
              <a:t>Whole Brain</a:t>
            </a:r>
            <a:r>
              <a:rPr lang="en" sz="2400" b="1" i="0" u="none" strike="noStrike" cap="none" baseline="30000" dirty="0">
                <a:solidFill>
                  <a:schemeClr val="dk1"/>
                </a:solidFill>
                <a:latin typeface="Proxima Nova"/>
                <a:ea typeface="Proxima Nova"/>
                <a:cs typeface="Proxima Nova"/>
                <a:sym typeface="Proxima Nova"/>
              </a:rPr>
              <a:t>® </a:t>
            </a:r>
            <a:r>
              <a:rPr lang="en" sz="2400" b="1" i="0" u="none" strike="noStrike" cap="none" dirty="0">
                <a:solidFill>
                  <a:schemeClr val="dk1"/>
                </a:solidFill>
                <a:latin typeface="Proxima Nova"/>
                <a:ea typeface="Proxima Nova"/>
                <a:cs typeface="Proxima Nova"/>
                <a:sym typeface="Proxima Nova"/>
              </a:rPr>
              <a:t>Thinking Model</a:t>
            </a:r>
            <a:endParaRPr sz="900" b="1" i="0" u="none" strike="noStrike" cap="none" dirty="0">
              <a:solidFill>
                <a:schemeClr val="dk1"/>
              </a:solidFill>
              <a:latin typeface="Proxima Nova"/>
              <a:ea typeface="Proxima Nova"/>
              <a:cs typeface="Proxima Nova"/>
              <a:sym typeface="Proxima Nova"/>
            </a:endParaRPr>
          </a:p>
        </p:txBody>
      </p:sp>
      <p:pic>
        <p:nvPicPr>
          <p:cNvPr id="221" name="Google Shape;221;p7"/>
          <p:cNvPicPr preferRelativeResize="0"/>
          <p:nvPr/>
        </p:nvPicPr>
        <p:blipFill rotWithShape="1">
          <a:blip r:embed="rId3">
            <a:alphaModFix/>
          </a:blip>
          <a:srcRect/>
          <a:stretch/>
        </p:blipFill>
        <p:spPr>
          <a:xfrm>
            <a:off x="2686500" y="152400"/>
            <a:ext cx="5482189" cy="4838700"/>
          </a:xfrm>
          <a:prstGeom prst="rect">
            <a:avLst/>
          </a:prstGeom>
          <a:noFill/>
          <a:ln>
            <a:noFill/>
          </a:ln>
        </p:spPr>
      </p:pic>
      <p:pic>
        <p:nvPicPr>
          <p:cNvPr id="222" name="Google Shape;222;p7"/>
          <p:cNvPicPr preferRelativeResize="0"/>
          <p:nvPr/>
        </p:nvPicPr>
        <p:blipFill rotWithShape="1">
          <a:blip r:embed="rId4">
            <a:alphaModFix/>
          </a:blip>
          <a:srcRect/>
          <a:stretch/>
        </p:blipFill>
        <p:spPr>
          <a:xfrm>
            <a:off x="3570525" y="608025"/>
            <a:ext cx="3753900" cy="3787800"/>
          </a:xfrm>
          <a:prstGeom prst="rect">
            <a:avLst/>
          </a:prstGeom>
          <a:noFill/>
          <a:ln>
            <a:noFill/>
          </a:ln>
        </p:spPr>
      </p:pic>
      <p:sp>
        <p:nvSpPr>
          <p:cNvPr id="223" name="Google Shape;223;p7"/>
          <p:cNvSpPr txBox="1"/>
          <p:nvPr/>
        </p:nvSpPr>
        <p:spPr>
          <a:xfrm>
            <a:off x="2876326" y="635950"/>
            <a:ext cx="415200" cy="4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300" i="0">
                <a:solidFill>
                  <a:srgbClr val="2CC3F0"/>
                </a:solidFill>
                <a:latin typeface="Proxima Nova"/>
                <a:ea typeface="Proxima Nova"/>
                <a:cs typeface="Proxima Nova"/>
                <a:sym typeface="Proxima Nova"/>
              </a:rPr>
              <a:t>A</a:t>
            </a:r>
            <a:endParaRPr sz="1800" i="0">
              <a:solidFill>
                <a:srgbClr val="2CC3F0"/>
              </a:solidFill>
              <a:latin typeface="Proxima Nova"/>
              <a:ea typeface="Proxima Nova"/>
              <a:cs typeface="Proxima Nova"/>
              <a:sym typeface="Proxima Nova"/>
            </a:endParaRPr>
          </a:p>
        </p:txBody>
      </p:sp>
      <p:sp>
        <p:nvSpPr>
          <p:cNvPr id="224" name="Google Shape;224;p7"/>
          <p:cNvSpPr txBox="1"/>
          <p:nvPr/>
        </p:nvSpPr>
        <p:spPr>
          <a:xfrm>
            <a:off x="2876325" y="4323925"/>
            <a:ext cx="415200" cy="4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300">
                <a:solidFill>
                  <a:schemeClr val="accent2"/>
                </a:solidFill>
                <a:latin typeface="Proxima Nova"/>
                <a:ea typeface="Proxima Nova"/>
                <a:cs typeface="Proxima Nova"/>
                <a:sym typeface="Proxima Nova"/>
              </a:rPr>
              <a:t>B</a:t>
            </a:r>
            <a:endParaRPr sz="1800" i="0">
              <a:solidFill>
                <a:schemeClr val="accent2"/>
              </a:solidFill>
              <a:latin typeface="Proxima Nova"/>
              <a:ea typeface="Proxima Nova"/>
              <a:cs typeface="Proxima Nova"/>
              <a:sym typeface="Proxima Nova"/>
            </a:endParaRPr>
          </a:p>
        </p:txBody>
      </p:sp>
      <p:sp>
        <p:nvSpPr>
          <p:cNvPr id="225" name="Google Shape;225;p7"/>
          <p:cNvSpPr txBox="1"/>
          <p:nvPr/>
        </p:nvSpPr>
        <p:spPr>
          <a:xfrm>
            <a:off x="8116450" y="4395825"/>
            <a:ext cx="415200" cy="4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300">
                <a:solidFill>
                  <a:schemeClr val="accent3"/>
                </a:solidFill>
                <a:latin typeface="Proxima Nova"/>
                <a:ea typeface="Proxima Nova"/>
                <a:cs typeface="Proxima Nova"/>
                <a:sym typeface="Proxima Nova"/>
              </a:rPr>
              <a:t>C</a:t>
            </a:r>
            <a:endParaRPr sz="1800" i="0">
              <a:solidFill>
                <a:schemeClr val="accent3"/>
              </a:solidFill>
              <a:latin typeface="Proxima Nova"/>
              <a:ea typeface="Proxima Nova"/>
              <a:cs typeface="Proxima Nova"/>
              <a:sym typeface="Proxima Nova"/>
            </a:endParaRPr>
          </a:p>
        </p:txBody>
      </p:sp>
      <p:sp>
        <p:nvSpPr>
          <p:cNvPr id="226" name="Google Shape;226;p7"/>
          <p:cNvSpPr txBox="1"/>
          <p:nvPr/>
        </p:nvSpPr>
        <p:spPr>
          <a:xfrm>
            <a:off x="8116450" y="635950"/>
            <a:ext cx="415200" cy="415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300">
                <a:solidFill>
                  <a:schemeClr val="accent4"/>
                </a:solidFill>
                <a:latin typeface="Proxima Nova"/>
                <a:ea typeface="Proxima Nova"/>
                <a:cs typeface="Proxima Nova"/>
                <a:sym typeface="Proxima Nova"/>
              </a:rPr>
              <a:t>D</a:t>
            </a:r>
            <a:endParaRPr sz="1800" i="0">
              <a:solidFill>
                <a:schemeClr val="accent4"/>
              </a:solidFill>
              <a:latin typeface="Proxima Nova"/>
              <a:ea typeface="Proxima Nova"/>
              <a:cs typeface="Proxima Nova"/>
              <a:sym typeface="Proxima Nova"/>
            </a:endParaRPr>
          </a:p>
        </p:txBody>
      </p:sp>
      <p:sp>
        <p:nvSpPr>
          <p:cNvPr id="3" name="Rectangle 2">
            <a:extLst>
              <a:ext uri="{FF2B5EF4-FFF2-40B4-BE49-F238E27FC236}">
                <a16:creationId xmlns:a16="http://schemas.microsoft.com/office/drawing/2014/main" id="{A74F3E39-BB98-ED42-832E-D236DEF57D91}"/>
              </a:ext>
            </a:extLst>
          </p:cNvPr>
          <p:cNvSpPr/>
          <p:nvPr/>
        </p:nvSpPr>
        <p:spPr>
          <a:xfrm>
            <a:off x="8006862" y="4794738"/>
            <a:ext cx="504092" cy="34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11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en"/>
              <a:t>9</a:t>
            </a:fld>
            <a:endParaRPr/>
          </a:p>
        </p:txBody>
      </p:sp>
      <p:pic>
        <p:nvPicPr>
          <p:cNvPr id="232" name="Google Shape;232;p5"/>
          <p:cNvPicPr preferRelativeResize="0"/>
          <p:nvPr/>
        </p:nvPicPr>
        <p:blipFill>
          <a:blip r:embed="rId3">
            <a:alphaModFix/>
          </a:blip>
          <a:stretch>
            <a:fillRect/>
          </a:stretch>
        </p:blipFill>
        <p:spPr>
          <a:xfrm>
            <a:off x="236125" y="204500"/>
            <a:ext cx="8655475" cy="4406425"/>
          </a:xfrm>
          <a:prstGeom prst="rect">
            <a:avLst/>
          </a:prstGeom>
          <a:noFill/>
          <a:ln>
            <a:noFill/>
          </a:ln>
        </p:spPr>
      </p:pic>
      <p:pic>
        <p:nvPicPr>
          <p:cNvPr id="233" name="Google Shape;233;p5"/>
          <p:cNvPicPr preferRelativeResize="0"/>
          <p:nvPr/>
        </p:nvPicPr>
        <p:blipFill>
          <a:blip r:embed="rId4">
            <a:alphaModFix/>
          </a:blip>
          <a:stretch>
            <a:fillRect/>
          </a:stretch>
        </p:blipFill>
        <p:spPr>
          <a:xfrm>
            <a:off x="236125" y="204500"/>
            <a:ext cx="8655475" cy="4428939"/>
          </a:xfrm>
          <a:prstGeom prst="rect">
            <a:avLst/>
          </a:prstGeom>
          <a:noFill/>
          <a:ln>
            <a:noFill/>
          </a:ln>
        </p:spPr>
      </p:pic>
      <p:pic>
        <p:nvPicPr>
          <p:cNvPr id="234" name="Google Shape;234;p5"/>
          <p:cNvPicPr preferRelativeResize="0"/>
          <p:nvPr/>
        </p:nvPicPr>
        <p:blipFill>
          <a:blip r:embed="rId5">
            <a:alphaModFix/>
          </a:blip>
          <a:stretch>
            <a:fillRect/>
          </a:stretch>
        </p:blipFill>
        <p:spPr>
          <a:xfrm>
            <a:off x="266278" y="215763"/>
            <a:ext cx="8611480" cy="4406425"/>
          </a:xfrm>
          <a:prstGeom prst="rect">
            <a:avLst/>
          </a:prstGeom>
          <a:noFill/>
          <a:ln>
            <a:noFill/>
          </a:ln>
        </p:spPr>
      </p:pic>
      <p:pic>
        <p:nvPicPr>
          <p:cNvPr id="235" name="Google Shape;235;p5"/>
          <p:cNvPicPr preferRelativeResize="0"/>
          <p:nvPr/>
        </p:nvPicPr>
        <p:blipFill>
          <a:blip r:embed="rId6">
            <a:alphaModFix/>
          </a:blip>
          <a:stretch>
            <a:fillRect/>
          </a:stretch>
        </p:blipFill>
        <p:spPr>
          <a:xfrm>
            <a:off x="266278" y="215775"/>
            <a:ext cx="8611433" cy="4406400"/>
          </a:xfrm>
          <a:prstGeom prst="rect">
            <a:avLst/>
          </a:prstGeom>
          <a:noFill/>
          <a:ln>
            <a:noFill/>
          </a:ln>
        </p:spPr>
      </p:pic>
      <p:pic>
        <p:nvPicPr>
          <p:cNvPr id="236" name="Google Shape;236;p5"/>
          <p:cNvPicPr preferRelativeResize="0"/>
          <p:nvPr/>
        </p:nvPicPr>
        <p:blipFill>
          <a:blip r:embed="rId7">
            <a:alphaModFix/>
          </a:blip>
          <a:stretch>
            <a:fillRect/>
          </a:stretch>
        </p:blipFill>
        <p:spPr>
          <a:xfrm>
            <a:off x="266278" y="215775"/>
            <a:ext cx="8611433" cy="4406400"/>
          </a:xfrm>
          <a:prstGeom prst="rect">
            <a:avLst/>
          </a:prstGeom>
          <a:noFill/>
          <a:ln>
            <a:noFill/>
          </a:ln>
        </p:spPr>
      </p:pic>
      <p:sp>
        <p:nvSpPr>
          <p:cNvPr id="2" name="TextBox 1">
            <a:extLst>
              <a:ext uri="{FF2B5EF4-FFF2-40B4-BE49-F238E27FC236}">
                <a16:creationId xmlns:a16="http://schemas.microsoft.com/office/drawing/2014/main" id="{C7B476E1-F4CB-6B4B-A258-F8D56A1C580F}"/>
              </a:ext>
            </a:extLst>
          </p:cNvPr>
          <p:cNvSpPr txBox="1"/>
          <p:nvPr/>
        </p:nvSpPr>
        <p:spPr>
          <a:xfrm>
            <a:off x="2112580" y="430923"/>
            <a:ext cx="4477407" cy="584775"/>
          </a:xfrm>
          <a:prstGeom prst="rect">
            <a:avLst/>
          </a:prstGeom>
          <a:noFill/>
        </p:spPr>
        <p:txBody>
          <a:bodyPr wrap="square" rtlCol="0">
            <a:spAutoFit/>
          </a:bodyPr>
          <a:lstStyle/>
          <a:p>
            <a:pPr algn="ctr"/>
            <a:r>
              <a:rPr lang="en-US" sz="3200" b="1" dirty="0">
                <a:solidFill>
                  <a:schemeClr val="bg1"/>
                </a:solidFill>
                <a:latin typeface="Proxima Nova" panose="02000506030000020004" pitchFamily="2" charset="0"/>
              </a:rPr>
              <a:t>Thinking Agility:</a:t>
            </a:r>
          </a:p>
        </p:txBody>
      </p:sp>
      <p:sp>
        <p:nvSpPr>
          <p:cNvPr id="11" name="TextBox 10">
            <a:extLst>
              <a:ext uri="{FF2B5EF4-FFF2-40B4-BE49-F238E27FC236}">
                <a16:creationId xmlns:a16="http://schemas.microsoft.com/office/drawing/2014/main" id="{91CDCB3C-FD60-1C4B-8F9D-33344FB33D01}"/>
              </a:ext>
            </a:extLst>
          </p:cNvPr>
          <p:cNvSpPr txBox="1"/>
          <p:nvPr/>
        </p:nvSpPr>
        <p:spPr>
          <a:xfrm>
            <a:off x="730469" y="3641833"/>
            <a:ext cx="7719848" cy="707886"/>
          </a:xfrm>
          <a:prstGeom prst="rect">
            <a:avLst/>
          </a:prstGeom>
          <a:noFill/>
        </p:spPr>
        <p:txBody>
          <a:bodyPr wrap="square" rtlCol="0">
            <a:spAutoFit/>
          </a:bodyPr>
          <a:lstStyle/>
          <a:p>
            <a:pPr algn="ctr"/>
            <a:r>
              <a:rPr lang="en-US" sz="2000" b="1" dirty="0">
                <a:solidFill>
                  <a:schemeClr val="bg1"/>
                </a:solidFill>
                <a:latin typeface="Proxima Nova" panose="02000506030000020004" pitchFamily="2" charset="0"/>
              </a:rPr>
              <a:t>The ability to consciously shift your thinking and learning </a:t>
            </a:r>
            <a:br>
              <a:rPr lang="en-US" sz="2000" b="1" dirty="0">
                <a:solidFill>
                  <a:schemeClr val="bg1"/>
                </a:solidFill>
                <a:latin typeface="Proxima Nova" panose="02000506030000020004" pitchFamily="2" charset="0"/>
              </a:rPr>
            </a:br>
            <a:r>
              <a:rPr lang="en-US" sz="2000" b="1" dirty="0">
                <a:solidFill>
                  <a:schemeClr val="bg1"/>
                </a:solidFill>
                <a:latin typeface="Proxima Nova" panose="02000506030000020004" pitchFamily="2" charset="0"/>
              </a:rPr>
              <a:t>when and how the situation requires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1000"/>
                                        <p:tgtEl>
                                          <p:spTgt spid="233"/>
                                        </p:tgtEl>
                                      </p:cBhvr>
                                    </p:animEffect>
                                  </p:childTnLst>
                                </p:cTn>
                              </p:par>
                            </p:childTnLst>
                          </p:cTn>
                        </p:par>
                        <p:par>
                          <p:cTn id="8" fill="hold">
                            <p:stCondLst>
                              <p:cond delay="1000"/>
                            </p:stCondLst>
                            <p:childTnLst>
                              <p:par>
                                <p:cTn id="9" presetID="10" presetClass="entr" presetSubtype="0" fill="hold" nodeType="afterEffect">
                                  <p:stCondLst>
                                    <p:cond delay="2000"/>
                                  </p:stCondLst>
                                  <p:childTnLst>
                                    <p:set>
                                      <p:cBhvr>
                                        <p:cTn id="10" dur="1" fill="hold">
                                          <p:stCondLst>
                                            <p:cond delay="0"/>
                                          </p:stCondLst>
                                        </p:cTn>
                                        <p:tgtEl>
                                          <p:spTgt spid="234"/>
                                        </p:tgtEl>
                                        <p:attrNameLst>
                                          <p:attrName>style.visibility</p:attrName>
                                        </p:attrNameLst>
                                      </p:cBhvr>
                                      <p:to>
                                        <p:strVal val="visible"/>
                                      </p:to>
                                    </p:set>
                                    <p:animEffect transition="in" filter="fade">
                                      <p:cBhvr>
                                        <p:cTn id="11" dur="2000"/>
                                        <p:tgtEl>
                                          <p:spTgt spid="234"/>
                                        </p:tgtEl>
                                      </p:cBhvr>
                                    </p:animEffect>
                                  </p:childTnLst>
                                </p:cTn>
                              </p:par>
                            </p:childTnLst>
                          </p:cTn>
                        </p:par>
                        <p:par>
                          <p:cTn id="12" fill="hold">
                            <p:stCondLst>
                              <p:cond delay="5000"/>
                            </p:stCondLst>
                            <p:childTnLst>
                              <p:par>
                                <p:cTn id="13" presetID="10" presetClass="entr" presetSubtype="0" fill="hold" nodeType="afterEffect">
                                  <p:stCondLst>
                                    <p:cond delay="2000"/>
                                  </p:stCondLst>
                                  <p:childTnLst>
                                    <p:set>
                                      <p:cBhvr>
                                        <p:cTn id="14" dur="1" fill="hold">
                                          <p:stCondLst>
                                            <p:cond delay="0"/>
                                          </p:stCondLst>
                                        </p:cTn>
                                        <p:tgtEl>
                                          <p:spTgt spid="235"/>
                                        </p:tgtEl>
                                        <p:attrNameLst>
                                          <p:attrName>style.visibility</p:attrName>
                                        </p:attrNameLst>
                                      </p:cBhvr>
                                      <p:to>
                                        <p:strVal val="visible"/>
                                      </p:to>
                                    </p:set>
                                    <p:animEffect transition="in" filter="fade">
                                      <p:cBhvr>
                                        <p:cTn id="15" dur="2000"/>
                                        <p:tgtEl>
                                          <p:spTgt spid="235"/>
                                        </p:tgtEl>
                                      </p:cBhvr>
                                    </p:animEffect>
                                  </p:childTnLst>
                                </p:cTn>
                              </p:par>
                            </p:childTnLst>
                          </p:cTn>
                        </p:par>
                        <p:par>
                          <p:cTn id="16" fill="hold">
                            <p:stCondLst>
                              <p:cond delay="9000"/>
                            </p:stCondLst>
                            <p:childTnLst>
                              <p:par>
                                <p:cTn id="17" presetID="10" presetClass="entr" presetSubtype="0" fill="hold" nodeType="afterEffect">
                                  <p:stCondLst>
                                    <p:cond delay="2000"/>
                                  </p:stCondLst>
                                  <p:childTnLst>
                                    <p:set>
                                      <p:cBhvr>
                                        <p:cTn id="18" dur="1" fill="hold">
                                          <p:stCondLst>
                                            <p:cond delay="0"/>
                                          </p:stCondLst>
                                        </p:cTn>
                                        <p:tgtEl>
                                          <p:spTgt spid="236"/>
                                        </p:tgtEl>
                                        <p:attrNameLst>
                                          <p:attrName>style.visibility</p:attrName>
                                        </p:attrNameLst>
                                      </p:cBhvr>
                                      <p:to>
                                        <p:strVal val="visible"/>
                                      </p:to>
                                    </p:set>
                                    <p:animEffect transition="in" filter="fade">
                                      <p:cBhvr>
                                        <p:cTn id="19" dur="2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rrmann 2020">
  <a:themeElements>
    <a:clrScheme name="Simple Light">
      <a:dk1>
        <a:srgbClr val="4E504F"/>
      </a:dk1>
      <a:lt1>
        <a:srgbClr val="FFFFFF"/>
      </a:lt1>
      <a:dk2>
        <a:srgbClr val="9D9D9D"/>
      </a:dk2>
      <a:lt2>
        <a:srgbClr val="EEEEEE"/>
      </a:lt2>
      <a:accent1>
        <a:srgbClr val="2CC3F0"/>
      </a:accent1>
      <a:accent2>
        <a:srgbClr val="63C084"/>
      </a:accent2>
      <a:accent3>
        <a:srgbClr val="EF354E"/>
      </a:accent3>
      <a:accent4>
        <a:srgbClr val="FDD742"/>
      </a:accent4>
      <a:accent5>
        <a:srgbClr val="214263"/>
      </a:accent5>
      <a:accent6>
        <a:srgbClr val="4E504F"/>
      </a:accent6>
      <a:hlink>
        <a:srgbClr val="0052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4835</Words>
  <Application>Microsoft Macintosh PowerPoint</Application>
  <PresentationFormat>On-screen Show (16:9)</PresentationFormat>
  <Paragraphs>457</Paragraphs>
  <Slides>44</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Proxima Nova Semibold</vt:lpstr>
      <vt:lpstr>Century Gothic</vt:lpstr>
      <vt:lpstr>Proxima Nova</vt:lpstr>
      <vt:lpstr>Herrmann 2020</vt:lpstr>
      <vt:lpstr>Discovering your HBDI® Team Profile </vt:lpstr>
      <vt:lpstr>Team Profile Overview </vt:lpstr>
      <vt:lpstr>Privacy </vt:lpstr>
      <vt:lpstr>Appropriate Uses </vt:lpstr>
      <vt:lpstr>Instructions for Using this Deck </vt:lpstr>
      <vt:lpstr>Your thinking journey...</vt:lpstr>
      <vt:lpstr>Today’s Agenda</vt:lpstr>
      <vt:lpstr>PowerPoint Presentation</vt:lpstr>
      <vt:lpstr>PowerPoint Presentation</vt:lpstr>
      <vt:lpstr>Guess Your Profile</vt:lpstr>
      <vt:lpstr>View Your HBDI® results</vt:lpstr>
      <vt:lpstr>Reading HBDI® Profile Results</vt:lpstr>
      <vt:lpstr>Key points</vt:lpstr>
      <vt:lpstr>HBDI® results are not to be used as a ...</vt:lpstr>
      <vt:lpstr>PowerPoint Presentation</vt:lpstr>
      <vt:lpstr>Knowledge Check</vt:lpstr>
      <vt:lpstr>The journey continues...</vt:lpstr>
      <vt:lpstr>In your opinion, which of the following is  MOST IMPORTANT for team success?</vt:lpstr>
      <vt:lpstr>In your opinion, which of the following is  MOST IMPORTANT for team success?</vt:lpstr>
      <vt:lpstr>Characteristics of High Performing Teams</vt:lpstr>
      <vt:lpstr>Leveraging Your Team’s Cognitive Diversity</vt:lpstr>
      <vt:lpstr>HBDI® Team Average Profile</vt:lpstr>
      <vt:lpstr>HBDI® Group Composite Profile</vt:lpstr>
      <vt:lpstr>HBDI® Group Rank Order of Preferences</vt:lpstr>
      <vt:lpstr>HBDI® Team Process Flow</vt:lpstr>
      <vt:lpstr>HBDI® List of Scores</vt:lpstr>
      <vt:lpstr>HBDI® Preference Map - Normal vs Under Pressure</vt:lpstr>
      <vt:lpstr>HBDI Works Elements by Quadrant</vt:lpstr>
      <vt:lpstr>HBDI® Rank Order of Work Elements</vt:lpstr>
      <vt:lpstr>HBDI® Key Descriptors by Quadrant</vt:lpstr>
      <vt:lpstr>HBDI® Rank Order of Key Descriptors</vt:lpstr>
      <vt:lpstr>HBDI® Adjective Pairs Comparison</vt:lpstr>
      <vt:lpstr>HBDI® 20 Questions</vt:lpstr>
      <vt:lpstr>Team Productivity</vt:lpstr>
      <vt:lpstr>Optimize your “Thinking Operating System”</vt:lpstr>
      <vt:lpstr>Whole Brain® WalkAround</vt:lpstr>
      <vt:lpstr>PowerPoint Presentation</vt:lpstr>
      <vt:lpstr>PowerPoint Presentation</vt:lpstr>
      <vt:lpstr>Add Header</vt:lpstr>
      <vt:lpstr>The Organizing Principle and Architecture</vt:lpstr>
      <vt:lpstr>PowerPoint Presentation</vt:lpstr>
      <vt:lpstr>How we use HBDI® Profile results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your HBDI® Team Profile </dc:title>
  <cp:lastModifiedBy>Kim White</cp:lastModifiedBy>
  <cp:revision>56</cp:revision>
  <dcterms:modified xsi:type="dcterms:W3CDTF">2020-10-14T17:55:34Z</dcterms:modified>
</cp:coreProperties>
</file>