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6"/>
  </p:notesMasterIdLst>
  <p:sldIdLst>
    <p:sldId id="4019" r:id="rId2"/>
    <p:sldId id="4020" r:id="rId3"/>
    <p:sldId id="4021" r:id="rId4"/>
    <p:sldId id="316" r:id="rId5"/>
    <p:sldId id="294" r:id="rId6"/>
    <p:sldId id="3780" r:id="rId7"/>
    <p:sldId id="264" r:id="rId8"/>
    <p:sldId id="4022" r:id="rId9"/>
    <p:sldId id="265" r:id="rId10"/>
    <p:sldId id="3865" r:id="rId11"/>
    <p:sldId id="3918" r:id="rId12"/>
    <p:sldId id="314" r:id="rId13"/>
    <p:sldId id="320" r:id="rId14"/>
    <p:sldId id="4018" r:id="rId15"/>
  </p:sldIdLst>
  <p:sldSz cx="9144000" cy="5143500" type="screen16x9"/>
  <p:notesSz cx="6858000" cy="9144000"/>
  <p:embeddedFontLst>
    <p:embeddedFont>
      <p:font typeface="Arial Black" panose="020B0604020202020204" pitchFamily="34" charset="0"/>
      <p:bold r:id="rId17"/>
    </p:embeddedFont>
    <p:embeddedFont>
      <p:font typeface="Geo" panose="02000603000000000000" pitchFamily="2" charset="0"/>
      <p:regular r:id="rId18"/>
      <p:italic r:id="rId19"/>
    </p:embeddedFont>
    <p:embeddedFont>
      <p:font typeface="Proxima Nova" panose="02000506030000020004" pitchFamily="2" charset="0"/>
      <p:regular r:id="rId20"/>
      <p:bold r:id="rId21"/>
      <p:italic r:id="rId22"/>
      <p:boldItalic r:id="rId23"/>
    </p:embeddedFont>
    <p:embeddedFont>
      <p:font typeface="Proxima Nova 1 Bold" panose="02000506030000020004" pitchFamily="2" charset="0"/>
      <p:bold r:id="rId24"/>
      <p:italic r:id="rId25"/>
      <p:boldItalic r:id="rId26"/>
    </p:embeddedFont>
    <p:embeddedFont>
      <p:font typeface="Proxima Nova Extrabold" panose="02000506030000020004" pitchFamily="2" charset="0"/>
      <p:bold r:id="rId27"/>
      <p:italic r:id="rId28"/>
      <p:boldItalic r:id="rId29"/>
    </p:embeddedFont>
    <p:embeddedFont>
      <p:font typeface="Proxima Nova Lt" panose="02000506030000020004"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6">
          <p15:clr>
            <a:srgbClr val="A4A3A4"/>
          </p15:clr>
        </p15:guide>
        <p15:guide id="2" orient="horz" pos="1332">
          <p15:clr>
            <a:srgbClr val="A4A3A4"/>
          </p15:clr>
        </p15:guide>
        <p15:guide id="3" orient="horz" pos="948">
          <p15:clr>
            <a:srgbClr val="A4A3A4"/>
          </p15:clr>
        </p15:guide>
        <p15:guide id="4" orient="horz" pos="2772">
          <p15:clr>
            <a:srgbClr val="A4A3A4"/>
          </p15:clr>
        </p15:guide>
        <p15:guide id="5" orient="horz" pos="156">
          <p15:clr>
            <a:srgbClr val="A4A3A4"/>
          </p15:clr>
        </p15:guide>
        <p15:guide id="6" pos="2880">
          <p15:clr>
            <a:srgbClr val="A4A3A4"/>
          </p15:clr>
        </p15:guide>
        <p15:guide id="7" pos="1392">
          <p15:clr>
            <a:srgbClr val="A4A3A4"/>
          </p15:clr>
        </p15:guide>
        <p15:guide id="8" pos="336">
          <p15:clr>
            <a:srgbClr val="A4A3A4"/>
          </p15:clr>
        </p15:guide>
        <p15:guide id="9" pos="4416">
          <p15:clr>
            <a:srgbClr val="A4A3A4"/>
          </p15:clr>
        </p15:guide>
        <p15:guide id="10" pos="1951">
          <p15:clr>
            <a:srgbClr val="A4A3A4"/>
          </p15:clr>
        </p15:guide>
        <p15:guide id="11" pos="201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js0MJb/u48oehJtvl8NWSy2zVM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263"/>
    <a:srgbClr val="62C084"/>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12" autoAdjust="0"/>
    <p:restoredTop sz="79048" autoAdjust="0"/>
  </p:normalViewPr>
  <p:slideViewPr>
    <p:cSldViewPr snapToGrid="0">
      <p:cViewPr varScale="1">
        <p:scale>
          <a:sx n="133" d="100"/>
          <a:sy n="133" d="100"/>
        </p:scale>
        <p:origin x="744" y="184"/>
      </p:cViewPr>
      <p:guideLst>
        <p:guide orient="horz" pos="1596"/>
        <p:guide orient="horz" pos="1332"/>
        <p:guide orient="horz" pos="948"/>
        <p:guide orient="horz" pos="2772"/>
        <p:guide orient="horz" pos="156"/>
        <p:guide pos="2880"/>
        <p:guide pos="1392"/>
        <p:guide pos="336"/>
        <p:guide pos="4416"/>
        <p:guide pos="1951"/>
        <p:guide pos="2016"/>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journey.herrmannsolutions.net/think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4126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i="1" dirty="0"/>
              <a:t>Option 2: </a:t>
            </a:r>
            <a:r>
              <a:rPr lang="en-US" b="0" i="1" dirty="0"/>
              <a:t>Debrief using the 2-page PDF HBDI</a:t>
            </a:r>
            <a:r>
              <a:rPr lang="en-US" b="0" i="1" baseline="30000" dirty="0"/>
              <a:t>®</a:t>
            </a:r>
            <a:r>
              <a:rPr lang="en-US" b="0" i="1" dirty="0"/>
              <a:t> results and follow the script below. </a:t>
            </a:r>
          </a:p>
          <a:p>
            <a:pPr marL="0" lvl="0" indent="0" algn="l" rtl="0">
              <a:lnSpc>
                <a:spcPct val="100000"/>
              </a:lnSpc>
              <a:spcBef>
                <a:spcPts val="0"/>
              </a:spcBef>
              <a:spcAft>
                <a:spcPts val="0"/>
              </a:spcAft>
              <a:buClr>
                <a:schemeClr val="dk1"/>
              </a:buClr>
              <a:buSzPts val="1100"/>
              <a:buFont typeface="Arial"/>
              <a:buNone/>
            </a:pPr>
            <a:endParaRPr lang="en-US" b="0" i="1" dirty="0"/>
          </a:p>
          <a:p>
            <a:pPr marL="0" lvl="0" indent="0" algn="l" rtl="0">
              <a:lnSpc>
                <a:spcPct val="100000"/>
              </a:lnSpc>
              <a:spcBef>
                <a:spcPts val="0"/>
              </a:spcBef>
              <a:spcAft>
                <a:spcPts val="0"/>
              </a:spcAft>
              <a:buClr>
                <a:schemeClr val="dk1"/>
              </a:buClr>
              <a:buSzPts val="1100"/>
              <a:buFont typeface="Arial"/>
              <a:buNone/>
            </a:pPr>
            <a:r>
              <a:rPr lang="en-US" b="0" i="1" dirty="0"/>
              <a:t>Note: Let them know they also have access to their digital profile in the Thinker Portal - and that you’ll send the link in the follow-up email. Either insert screenshots from the PDF on this slide in advance of the debrief, or be prepared to close the PowerPoint presentation slides and </a:t>
            </a:r>
            <a:r>
              <a:rPr lang="en-US" b="0" i="1" u="sng" dirty="0"/>
              <a:t>open up their HBDI</a:t>
            </a:r>
            <a:r>
              <a:rPr lang="en-US" b="0" i="1" u="sng" baseline="30000" dirty="0"/>
              <a:t>®</a:t>
            </a:r>
            <a:r>
              <a:rPr lang="en-US" b="0" i="1" u="sng" dirty="0"/>
              <a:t> results</a:t>
            </a:r>
            <a:r>
              <a:rPr lang="en-US" b="0" i="1" u="none" dirty="0"/>
              <a:t>.</a:t>
            </a:r>
          </a:p>
          <a:p>
            <a:pPr marL="0" lvl="0" indent="0" algn="l" rtl="0">
              <a:lnSpc>
                <a:spcPct val="100000"/>
              </a:lnSpc>
              <a:spcBef>
                <a:spcPts val="0"/>
              </a:spcBef>
              <a:spcAft>
                <a:spcPts val="0"/>
              </a:spcAft>
              <a:buClr>
                <a:schemeClr val="dk1"/>
              </a:buClr>
              <a:buSzPts val="1100"/>
              <a:buFont typeface="Arial"/>
              <a:buNone/>
            </a:pPr>
            <a:endParaRPr lang="en-US" b="0" i="1" dirty="0"/>
          </a:p>
          <a:p>
            <a:pPr marL="0" lvl="0" indent="0" algn="l" rtl="0">
              <a:lnSpc>
                <a:spcPct val="100000"/>
              </a:lnSpc>
              <a:spcBef>
                <a:spcPts val="0"/>
              </a:spcBef>
              <a:spcAft>
                <a:spcPts val="0"/>
              </a:spcAft>
              <a:buClr>
                <a:schemeClr val="dk1"/>
              </a:buClr>
              <a:buSzPts val="1100"/>
              <a:buFont typeface="Arial"/>
              <a:buNone/>
            </a:pPr>
            <a:r>
              <a:rPr lang="en-US" b="1" i="1" dirty="0"/>
              <a:t>Walk through their data:</a:t>
            </a:r>
          </a:p>
          <a:p>
            <a:pPr marL="0" lvl="0" indent="0" algn="l" rtl="0">
              <a:lnSpc>
                <a:spcPct val="100000"/>
              </a:lnSpc>
              <a:spcBef>
                <a:spcPts val="0"/>
              </a:spcBef>
              <a:spcAft>
                <a:spcPts val="0"/>
              </a:spcAft>
              <a:buClr>
                <a:schemeClr val="dk1"/>
              </a:buClr>
              <a:buSzPts val="1100"/>
              <a:buFont typeface="Arial"/>
              <a:buNone/>
            </a:pPr>
            <a:endParaRPr lang="en-US" b="0" i="1" u="sng" dirty="0">
              <a:solidFill>
                <a:schemeClr val="hlink"/>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hlink"/>
                </a:solidFill>
              </a:rPr>
              <a:t>Discuss their profile including the under pressure profile.</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hlink"/>
                </a:solidFill>
              </a:rPr>
              <a:t>Ask if there are any surprises.</a:t>
            </a:r>
            <a:endParaRPr lang="en-US" b="0" i="1" u="none" dirty="0">
              <a:solidFill>
                <a:schemeClr val="dk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dk1"/>
                </a:solidFill>
              </a:rPr>
              <a:t>Explore the profile from most to least preferred. Speak to the under pressure profile and let them know they can learn more about each quadrant in their HBDI</a:t>
            </a:r>
            <a:r>
              <a:rPr lang="en-US" b="0" i="1" u="none" baseline="30000" dirty="0">
                <a:solidFill>
                  <a:schemeClr val="dk1"/>
                </a:solidFill>
              </a:rPr>
              <a:t>®</a:t>
            </a:r>
            <a:r>
              <a:rPr lang="en-US" b="0" i="1" u="none" dirty="0">
                <a:solidFill>
                  <a:schemeClr val="dk1"/>
                </a:solidFill>
              </a:rPr>
              <a:t> Digital results in the Thinker Portal.</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hlink"/>
                </a:solidFill>
              </a:rPr>
              <a:t>Go through each section: Key Descriptors, Work Elements, Education/Occupation/Hobbies, and Introversion/Extroversion/Energy Level.</a:t>
            </a:r>
            <a:endParaRPr lang="en-US" b="0" i="1" u="none" dirty="0">
              <a:solidFill>
                <a:schemeClr val="dk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hlink"/>
                </a:solidFill>
              </a:rPr>
              <a:t>Discuss: Can my profile change?</a:t>
            </a:r>
            <a:endParaRPr lang="en-US" b="0" i="1" u="none" dirty="0">
              <a:solidFill>
                <a:schemeClr val="dk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dk1"/>
                </a:solidFill>
              </a:rPr>
              <a:t>Remind them that this indicates </a:t>
            </a:r>
            <a:r>
              <a:rPr lang="en-US" b="0" i="1" u="none" dirty="0">
                <a:solidFill>
                  <a:schemeClr val="hlink"/>
                </a:solidFill>
              </a:rPr>
              <a:t>preference - not competence.</a:t>
            </a:r>
            <a:endParaRPr lang="en-US" b="0" i="1" u="none" dirty="0">
              <a:solidFill>
                <a:schemeClr val="dk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hlink"/>
                </a:solidFill>
              </a:rPr>
              <a:t>Emphasize wholeness: We all think in all quadrants and can stretch.</a:t>
            </a:r>
            <a:endParaRPr lang="en-US" b="1" u="none" dirty="0">
              <a:solidFill>
                <a:schemeClr val="hlink"/>
              </a:solidFill>
            </a:endParaRPr>
          </a:p>
          <a:p>
            <a:pPr marL="0" lvl="0" indent="0" algn="l" rtl="0">
              <a:lnSpc>
                <a:spcPct val="100000"/>
              </a:lnSpc>
              <a:spcBef>
                <a:spcPts val="0"/>
              </a:spcBef>
              <a:spcAft>
                <a:spcPts val="0"/>
              </a:spcAft>
              <a:buSzPts val="1400"/>
              <a:buNone/>
            </a:pPr>
            <a:endParaRPr i="1" dirty="0"/>
          </a:p>
        </p:txBody>
      </p:sp>
      <p:sp>
        <p:nvSpPr>
          <p:cNvPr id="349" name="Google Shape;34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0442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Make sure sharing is turned on for this client! (Cover this very briefly.)</a:t>
            </a:r>
          </a:p>
          <a:p>
            <a:endParaRPr lang="en-US" dirty="0"/>
          </a:p>
          <a:p>
            <a:r>
              <a:rPr lang="en-US" b="1" dirty="0"/>
              <a:t>SAY: </a:t>
            </a:r>
            <a:r>
              <a:rPr lang="en-US" dirty="0"/>
              <a:t>Reminder! Personalize and share your HBDI</a:t>
            </a:r>
            <a:r>
              <a:rPr lang="en-US" baseline="30000" dirty="0"/>
              <a:t>®</a:t>
            </a:r>
            <a:r>
              <a:rPr lang="en-US" dirty="0"/>
              <a:t> profile. This will allow other people in your organization to see your profile, and allow you to see any other profiles </a:t>
            </a:r>
          </a:p>
          <a:p>
            <a:r>
              <a:rPr lang="en-US" dirty="0"/>
              <a:t>that have been shared. This will help you get insight into your team members’ thinking preferences – and you can use that information to work together more effectively. </a:t>
            </a:r>
          </a:p>
          <a:p>
            <a:r>
              <a:rPr lang="en-US" dirty="0"/>
              <a:t>As just one idea, look up a teammate’s profile before you meet to get a sense of their preferences, communication style, frustrations, and how to build trust with them. </a:t>
            </a:r>
          </a:p>
          <a:p>
            <a:r>
              <a:rPr lang="en-US" dirty="0"/>
              <a:t>You can also revoke sharing permission at any time.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01620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1" dirty="0">
                <a:latin typeface="Arial" panose="020B0604020202020204" pitchFamily="34" charset="0"/>
              </a:rPr>
              <a:t>Note: Be sure to leave 5 minutes (ideally 10 minutes) for this question – and take good notes! You will be reporting on themes from these questions in the workshop, so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1" dirty="0">
                <a:latin typeface="Arial" panose="020B0604020202020204" pitchFamily="34" charset="0"/>
              </a:rPr>
              <a:t>it’s important to get as much “real” insight as possible. </a:t>
            </a:r>
            <a:r>
              <a:rPr lang="en-US" sz="1200" i="1" dirty="0">
                <a:latin typeface="Proxima Nova" panose="02000506030000020004"/>
              </a:rPr>
              <a:t>This can also be asked right at the beginning of the debrief if you prefer, but people are more open after you’ve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1" dirty="0">
                <a:latin typeface="Proxima Nova" panose="02000506030000020004"/>
              </a:rPr>
              <a:t>established rapport during their debrief.</a:t>
            </a:r>
            <a:endParaRPr lang="en-US" sz="1200" i="1" dirty="0">
              <a:latin typeface="Arial" panose="020B0604020202020204" pitchFamily="34" charset="0"/>
            </a:endParaRPr>
          </a:p>
          <a:p>
            <a:endParaRPr lang="en-US" sz="1200" i="1" dirty="0">
              <a:latin typeface="Arial" panose="020B0604020202020204" pitchFamily="34" charset="0"/>
            </a:endParaRPr>
          </a:p>
          <a:p>
            <a:r>
              <a:rPr lang="en-US" sz="1200" b="1" dirty="0">
                <a:latin typeface="Arial" panose="020B0604020202020204" pitchFamily="34" charset="0"/>
              </a:rPr>
              <a:t>ASK: </a:t>
            </a:r>
            <a:r>
              <a:rPr lang="en-US" sz="1200" dirty="0">
                <a:latin typeface="Arial" panose="020B0604020202020204" pitchFamily="34" charset="0"/>
              </a:rPr>
              <a:t>What are your t</a:t>
            </a:r>
            <a:r>
              <a:rPr lang="en-US" sz="1200" dirty="0">
                <a:latin typeface="Proxima Nova" panose="02000506030000020004"/>
              </a:rPr>
              <a:t>houghts on the team dynamic? Your comments will of course remain confidential. I will report on themes in the session, but I’ll keep insight general </a:t>
            </a:r>
          </a:p>
          <a:p>
            <a:r>
              <a:rPr lang="en-US" sz="1200" dirty="0">
                <a:latin typeface="Proxima Nova" panose="02000506030000020004"/>
              </a:rPr>
              <a:t>and anonymous. What’s going great on your team? What are the greatest challenges? What would make the team workshop have value for you?</a:t>
            </a:r>
          </a:p>
          <a:p>
            <a:endParaRPr lang="en-US" dirty="0"/>
          </a:p>
        </p:txBody>
      </p:sp>
      <p:sp>
        <p:nvSpPr>
          <p:cNvPr id="4" name="Slide Number Placeholder 3"/>
          <p:cNvSpPr>
            <a:spLocks noGrp="1"/>
          </p:cNvSpPr>
          <p:nvPr>
            <p:ph type="sldNum" sz="quarter" idx="5"/>
          </p:nvPr>
        </p:nvSpPr>
        <p:spPr/>
        <p:txBody>
          <a:bodyPr/>
          <a:lstStyle/>
          <a:p>
            <a:fld id="{DB5BD271-0DEA-0D44-8203-F4904901BF95}" type="slidenum">
              <a:rPr lang="en-US" smtClean="0"/>
              <a:t>12</a:t>
            </a:fld>
            <a:endParaRPr lang="en-US"/>
          </a:p>
        </p:txBody>
      </p:sp>
    </p:spTree>
    <p:extLst>
      <p:ext uri="{BB962C8B-B14F-4D97-AF65-F5344CB8AC3E}">
        <p14:creationId xmlns:p14="http://schemas.microsoft.com/office/powerpoint/2010/main" val="3821300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t>SAY: </a:t>
            </a:r>
            <a:r>
              <a:rPr lang="en-US" b="0" dirty="0"/>
              <a:t>Let’s look at some important next steps.</a:t>
            </a:r>
          </a:p>
        </p:txBody>
      </p:sp>
      <p:sp>
        <p:nvSpPr>
          <p:cNvPr id="4" name="Slide Number Placeholder 3"/>
          <p:cNvSpPr>
            <a:spLocks noGrp="1"/>
          </p:cNvSpPr>
          <p:nvPr>
            <p:ph type="sldNum" sz="quarter" idx="5"/>
          </p:nvPr>
        </p:nvSpPr>
        <p:spPr/>
        <p:txBody>
          <a:bodyPr/>
          <a:lstStyle/>
          <a:p>
            <a:fld id="{DB5BD271-0DEA-0D44-8203-F4904901BF95}" type="slidenum">
              <a:rPr lang="en-US" smtClean="0"/>
              <a:t>13</a:t>
            </a:fld>
            <a:endParaRPr lang="en-US"/>
          </a:p>
        </p:txBody>
      </p:sp>
    </p:spTree>
    <p:extLst>
      <p:ext uri="{BB962C8B-B14F-4D97-AF65-F5344CB8AC3E}">
        <p14:creationId xmlns:p14="http://schemas.microsoft.com/office/powerpoint/2010/main" val="2128923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a:t>
            </a:r>
            <a:r>
              <a:rPr lang="en-US" dirty="0"/>
              <a:t>What questions do you have?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109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177" rtl="0" eaLnBrk="1" fontAlgn="auto" latinLnBrk="0" hangingPunct="1">
              <a:lnSpc>
                <a:spcPct val="90000"/>
              </a:lnSpc>
              <a:spcBef>
                <a:spcPts val="0"/>
              </a:spcBef>
              <a:spcAft>
                <a:spcPts val="0"/>
              </a:spcAft>
              <a:buClrTx/>
              <a:buSzTx/>
              <a:buFontTx/>
              <a:buNone/>
              <a:tabLst/>
              <a:defRPr/>
            </a:pPr>
            <a:r>
              <a:rPr lang="en-US" sz="1200" b="1" dirty="0">
                <a:solidFill>
                  <a:schemeClr val="dk1"/>
                </a:solidFill>
                <a:latin typeface="Proxima Nova"/>
                <a:ea typeface="Proxima Nova"/>
                <a:cs typeface="Proxima Nova"/>
                <a:sym typeface="Proxima Nova"/>
              </a:rPr>
              <a:t>SAY: </a:t>
            </a:r>
            <a:r>
              <a:rPr lang="en-US" sz="1200" dirty="0">
                <a:solidFill>
                  <a:schemeClr val="dk1"/>
                </a:solidFill>
                <a:latin typeface="Proxima Nova"/>
                <a:ea typeface="Proxima Nova"/>
                <a:cs typeface="Proxima Nova"/>
                <a:sym typeface="Proxima Nova"/>
              </a:rPr>
              <a:t>You learned about the Whole Brain</a:t>
            </a:r>
            <a:r>
              <a:rPr lang="en-US" sz="1200" baseline="30000" dirty="0">
                <a:solidFill>
                  <a:schemeClr val="dk1"/>
                </a:solidFill>
                <a:latin typeface="Proxima Nova"/>
                <a:ea typeface="Proxima Nova"/>
                <a:cs typeface="Proxima Nova"/>
                <a:sym typeface="Proxima Nova"/>
              </a:rPr>
              <a:t>®</a:t>
            </a:r>
            <a:r>
              <a:rPr lang="en-US" sz="1200" dirty="0">
                <a:solidFill>
                  <a:schemeClr val="dk1"/>
                </a:solidFill>
                <a:latin typeface="Proxima Nova"/>
                <a:ea typeface="Proxima Nova"/>
                <a:cs typeface="Proxima Nova"/>
                <a:sym typeface="Proxima Nova"/>
              </a:rPr>
              <a:t> Model in your HBDI</a:t>
            </a:r>
            <a:r>
              <a:rPr lang="en-US" sz="1200" baseline="30000" dirty="0">
                <a:solidFill>
                  <a:schemeClr val="dk1"/>
                </a:solidFill>
                <a:latin typeface="Proxima Nova"/>
                <a:ea typeface="Proxima Nova"/>
                <a:cs typeface="Proxima Nova"/>
                <a:sym typeface="Proxima Nova"/>
              </a:rPr>
              <a:t>®</a:t>
            </a:r>
            <a:r>
              <a:rPr lang="en-US" sz="1200" dirty="0">
                <a:solidFill>
                  <a:schemeClr val="dk1"/>
                </a:solidFill>
                <a:latin typeface="Proxima Nova"/>
                <a:ea typeface="Proxima Nova"/>
                <a:cs typeface="Proxima Nova"/>
                <a:sym typeface="Proxima Nova"/>
              </a:rPr>
              <a:t> journey. Let’s do a quick review. The Whole Brain</a:t>
            </a:r>
            <a:r>
              <a:rPr lang="en-US" sz="1200" baseline="30000" dirty="0">
                <a:solidFill>
                  <a:schemeClr val="dk1"/>
                </a:solidFill>
                <a:latin typeface="Proxima Nova"/>
                <a:ea typeface="Proxima Nova"/>
                <a:cs typeface="Proxima Nova"/>
                <a:sym typeface="Proxima Nova"/>
              </a:rPr>
              <a:t>®</a:t>
            </a:r>
            <a:r>
              <a:rPr lang="en-US" sz="1200" dirty="0">
                <a:solidFill>
                  <a:schemeClr val="dk1"/>
                </a:solidFill>
                <a:latin typeface="Proxima Nova"/>
                <a:ea typeface="Proxima Nova"/>
                <a:cs typeface="Proxima Nova"/>
                <a:sym typeface="Proxima Nova"/>
              </a:rPr>
              <a:t> Model is an organizing principle for how we think. Walk through each quadrant sharing the words that appear and the key questions for each. Note that we can describe the quadrants using both colors (blue, green, red, yellow) and letters (A, B, C, D). </a:t>
            </a:r>
          </a:p>
          <a:p>
            <a:pPr marL="0" marR="0" lvl="0" indent="0" algn="l" defTabSz="509177" rtl="0" eaLnBrk="1" fontAlgn="auto" latinLnBrk="0" hangingPunct="1">
              <a:lnSpc>
                <a:spcPct val="90000"/>
              </a:lnSpc>
              <a:spcBef>
                <a:spcPts val="0"/>
              </a:spcBef>
              <a:spcAft>
                <a:spcPts val="0"/>
              </a:spcAft>
              <a:buClrTx/>
              <a:buSzTx/>
              <a:buFontTx/>
              <a:buNone/>
              <a:tabLst/>
              <a:defRPr/>
            </a:pPr>
            <a:endParaRPr lang="en-US" sz="1200" i="1" dirty="0">
              <a:solidFill>
                <a:schemeClr val="dk1"/>
              </a:solidFill>
              <a:latin typeface="Proxima Nova"/>
              <a:ea typeface="Proxima Nova"/>
              <a:cs typeface="Proxima Nova"/>
              <a:sym typeface="Proxima Nova"/>
            </a:endParaRPr>
          </a:p>
          <a:p>
            <a:pPr marL="0" marR="0" lvl="0" indent="0" algn="l" defTabSz="509177" rtl="0" eaLnBrk="1" fontAlgn="auto" latinLnBrk="0" hangingPunct="1">
              <a:lnSpc>
                <a:spcPct val="90000"/>
              </a:lnSpc>
              <a:spcBef>
                <a:spcPts val="0"/>
              </a:spcBef>
              <a:spcAft>
                <a:spcPts val="0"/>
              </a:spcAft>
              <a:buClrTx/>
              <a:buSzTx/>
              <a:buFontTx/>
              <a:buNone/>
              <a:tabLst/>
              <a:defRPr/>
            </a:pPr>
            <a:r>
              <a:rPr lang="en-US" sz="1200" b="1" i="1" dirty="0">
                <a:solidFill>
                  <a:schemeClr val="dk1"/>
                </a:solidFill>
                <a:latin typeface="Proxima Nova"/>
                <a:ea typeface="Proxima Nova"/>
                <a:cs typeface="Proxima Nova"/>
                <a:sym typeface="Proxima Nova"/>
              </a:rPr>
              <a:t>CLICK: </a:t>
            </a:r>
            <a:r>
              <a:rPr lang="en-US" sz="1200" b="0" i="1" dirty="0">
                <a:solidFill>
                  <a:schemeClr val="dk1"/>
                </a:solidFill>
                <a:latin typeface="Proxima Nova"/>
                <a:ea typeface="Proxima Nova"/>
                <a:cs typeface="Proxima Nova"/>
                <a:sym typeface="Proxima Nova"/>
              </a:rPr>
              <a:t>R</a:t>
            </a:r>
            <a:r>
              <a:rPr lang="en-US" sz="1200" i="1" dirty="0">
                <a:solidFill>
                  <a:schemeClr val="dk1"/>
                </a:solidFill>
                <a:latin typeface="Proxima Nova"/>
                <a:ea typeface="Proxima Nova"/>
                <a:cs typeface="Proxima Nova"/>
                <a:sym typeface="Proxima Nova"/>
              </a:rPr>
              <a:t>eveal a quadrant at a time – click through to reveal the full model. The last click will display the type of thinking in each quadrant – Analytical, Structural, Relational, Experimental. </a:t>
            </a:r>
          </a:p>
          <a:p>
            <a:pPr marL="0" marR="0" lvl="0" indent="0" algn="l" defTabSz="509177" rtl="0" eaLnBrk="1" fontAlgn="auto" latinLnBrk="0" hangingPunct="1">
              <a:lnSpc>
                <a:spcPct val="90000"/>
              </a:lnSpc>
              <a:spcBef>
                <a:spcPts val="0"/>
              </a:spcBef>
              <a:spcAft>
                <a:spcPts val="0"/>
              </a:spcAft>
              <a:buClrTx/>
              <a:buSzTx/>
              <a:buFontTx/>
              <a:buNone/>
              <a:tabLst/>
              <a:defRPr/>
            </a:pPr>
            <a:br>
              <a:rPr lang="en-US" sz="1200" dirty="0">
                <a:solidFill>
                  <a:schemeClr val="dk1"/>
                </a:solidFill>
                <a:latin typeface="Proxima Nova"/>
                <a:ea typeface="Proxima Nova"/>
                <a:cs typeface="Proxima Nova"/>
                <a:sym typeface="Proxima Nova"/>
              </a:rPr>
            </a:br>
            <a:r>
              <a:rPr lang="en-US" sz="1200" b="1" dirty="0">
                <a:solidFill>
                  <a:schemeClr val="dk1"/>
                </a:solidFill>
                <a:latin typeface="Proxima Nova"/>
                <a:ea typeface="Proxima Nova"/>
                <a:cs typeface="Proxima Nova"/>
                <a:sym typeface="Proxima Nova"/>
              </a:rPr>
              <a:t>SAY: </a:t>
            </a:r>
            <a:r>
              <a:rPr lang="en-US" sz="1200" dirty="0">
                <a:solidFill>
                  <a:schemeClr val="dk1"/>
                </a:solidFill>
                <a:latin typeface="Proxima Nova"/>
                <a:ea typeface="Proxima Nova"/>
                <a:cs typeface="Proxima Nova"/>
                <a:sym typeface="Proxima Nova"/>
              </a:rPr>
              <a:t>Let’s start with the A/Blue quadrant.</a:t>
            </a:r>
            <a:r>
              <a:rPr lang="en-US" sz="1200" i="0" dirty="0">
                <a:solidFill>
                  <a:schemeClr val="dk1"/>
                </a:solidFill>
                <a:latin typeface="Proxima Nova"/>
                <a:ea typeface="Proxima Nova"/>
                <a:cs typeface="Proxima Nova"/>
                <a:sym typeface="Proxima Nova"/>
              </a:rPr>
              <a:t> </a:t>
            </a:r>
            <a:r>
              <a:rPr lang="en-US" sz="1200" i="1" dirty="0">
                <a:solidFill>
                  <a:schemeClr val="dk1"/>
                </a:solidFill>
                <a:latin typeface="Proxima Nova"/>
                <a:ea typeface="Proxima Nova"/>
                <a:cs typeface="Proxima Nova"/>
                <a:sym typeface="Proxima Nova"/>
              </a:rPr>
              <a:t>(Read the descriptors.)</a:t>
            </a:r>
          </a:p>
          <a:p>
            <a:pPr marL="0" marR="0" lvl="0" indent="0" algn="l" defTabSz="509177" rtl="0" eaLnBrk="1" fontAlgn="auto" latinLnBrk="0" hangingPunct="1">
              <a:lnSpc>
                <a:spcPct val="90000"/>
              </a:lnSpc>
              <a:spcBef>
                <a:spcPts val="0"/>
              </a:spcBef>
              <a:spcAft>
                <a:spcPts val="0"/>
              </a:spcAft>
              <a:buClrTx/>
              <a:buSzTx/>
              <a:buFontTx/>
              <a:buNone/>
              <a:tabLst/>
              <a:defRPr/>
            </a:pPr>
            <a:endParaRPr lang="en-US" sz="1200" i="1" dirty="0">
              <a:solidFill>
                <a:schemeClr val="dk1"/>
              </a:solidFill>
              <a:latin typeface="Proxima Nova"/>
              <a:ea typeface="Proxima Nova"/>
              <a:cs typeface="Proxima Nova"/>
              <a:sym typeface="Proxima Nova"/>
            </a:endParaRPr>
          </a:p>
          <a:p>
            <a:pPr marL="0" marR="0" lvl="0" indent="0" algn="l" defTabSz="509177" rtl="0" eaLnBrk="1" fontAlgn="auto" latinLnBrk="0" hangingPunct="1">
              <a:lnSpc>
                <a:spcPct val="90000"/>
              </a:lnSpc>
              <a:spcBef>
                <a:spcPts val="0"/>
              </a:spcBef>
              <a:spcAft>
                <a:spcPts val="0"/>
              </a:spcAft>
              <a:buClrTx/>
              <a:buSzTx/>
              <a:buFontTx/>
              <a:buNone/>
              <a:tabLst/>
              <a:defRPr/>
            </a:pPr>
            <a:r>
              <a:rPr lang="en-US" sz="1200" b="1" dirty="0">
                <a:solidFill>
                  <a:schemeClr val="dk1"/>
                </a:solidFill>
                <a:latin typeface="Proxima Nova"/>
                <a:ea typeface="Proxima Nova"/>
                <a:cs typeface="Proxima Nova"/>
                <a:sym typeface="Proxima Nova"/>
              </a:rPr>
              <a:t>ASK: </a:t>
            </a:r>
            <a:r>
              <a:rPr lang="en-US" sz="1200" dirty="0">
                <a:solidFill>
                  <a:schemeClr val="dk1"/>
                </a:solidFill>
                <a:latin typeface="Proxima Nova"/>
                <a:ea typeface="Proxima Nova"/>
                <a:cs typeface="Proxima Nova"/>
                <a:sym typeface="Proxima Nova"/>
              </a:rPr>
              <a:t>What types of occupations often demonstrate this kind of thinking? </a:t>
            </a:r>
            <a:r>
              <a:rPr lang="en-US" sz="1200" i="1" dirty="0">
                <a:solidFill>
                  <a:schemeClr val="dk1"/>
                </a:solidFill>
                <a:latin typeface="Proxima Nova"/>
                <a:ea typeface="Proxima Nova"/>
                <a:cs typeface="Proxima Nova"/>
                <a:sym typeface="Proxima Nova"/>
              </a:rPr>
              <a:t>Correct and add examples as needed.</a:t>
            </a:r>
          </a:p>
          <a:p>
            <a:pPr marL="0" marR="0" lvl="0" indent="0" algn="l" defTabSz="509177" rtl="0" eaLnBrk="1" fontAlgn="auto" latinLnBrk="0" hangingPunct="1">
              <a:lnSpc>
                <a:spcPct val="90000"/>
              </a:lnSpc>
              <a:spcBef>
                <a:spcPts val="0"/>
              </a:spcBef>
              <a:spcAft>
                <a:spcPts val="0"/>
              </a:spcAft>
              <a:buClrTx/>
              <a:buSzTx/>
              <a:buFontTx/>
              <a:buNone/>
              <a:tabLst/>
              <a:defRPr/>
            </a:pPr>
            <a:endParaRPr lang="en-US" sz="1200" i="1" dirty="0">
              <a:solidFill>
                <a:schemeClr val="dk1"/>
              </a:solidFill>
              <a:latin typeface="Proxima Nova"/>
              <a:ea typeface="Proxima Nova"/>
              <a:cs typeface="Proxima Nova"/>
              <a:sym typeface="Proxima Nova"/>
            </a:endParaRPr>
          </a:p>
          <a:p>
            <a:pPr marL="0" marR="0" lvl="0" indent="0" algn="l" defTabSz="509177" rtl="0" eaLnBrk="1" fontAlgn="auto" latinLnBrk="0" hangingPunct="1">
              <a:lnSpc>
                <a:spcPct val="90000"/>
              </a:lnSpc>
              <a:spcBef>
                <a:spcPts val="0"/>
              </a:spcBef>
              <a:spcAft>
                <a:spcPts val="0"/>
              </a:spcAft>
              <a:buClrTx/>
              <a:buSzTx/>
              <a:buFontTx/>
              <a:buNone/>
              <a:tabLst/>
              <a:defRPr/>
            </a:pPr>
            <a:r>
              <a:rPr lang="en-US" sz="1200" i="1" dirty="0">
                <a:solidFill>
                  <a:schemeClr val="dk1"/>
                </a:solidFill>
                <a:latin typeface="Proxima Nova"/>
                <a:ea typeface="Proxima Nova"/>
                <a:cs typeface="Proxima Nova"/>
                <a:sym typeface="Proxima Nova"/>
              </a:rPr>
              <a:t>Repeat this process for all four quadrants. Make sure to emphasize and explain how the Whole Brain</a:t>
            </a:r>
            <a:r>
              <a:rPr lang="en-US" sz="1200" baseline="30000" dirty="0">
                <a:solidFill>
                  <a:schemeClr val="dk1"/>
                </a:solidFill>
                <a:latin typeface="Proxima Nova"/>
                <a:ea typeface="Proxima Nova"/>
                <a:cs typeface="Proxima Nova"/>
                <a:sym typeface="Proxima Nova"/>
              </a:rPr>
              <a:t>®</a:t>
            </a:r>
            <a:r>
              <a:rPr lang="en-US" sz="1200" i="1" dirty="0">
                <a:solidFill>
                  <a:schemeClr val="dk1"/>
                </a:solidFill>
                <a:latin typeface="Proxima Nova"/>
                <a:ea typeface="Proxima Nova"/>
                <a:cs typeface="Proxima Nova"/>
                <a:sym typeface="Proxima Nova"/>
              </a:rPr>
              <a:t> Model is a framework – or an organizing principle to understand our natural thinking preferences.</a:t>
            </a:r>
          </a:p>
          <a:p>
            <a:pPr marL="0" marR="0" lvl="0" indent="0" algn="l" defTabSz="509177" rtl="0" eaLnBrk="1" fontAlgn="auto" latinLnBrk="0" hangingPunct="1">
              <a:lnSpc>
                <a:spcPct val="90000"/>
              </a:lnSpc>
              <a:spcBef>
                <a:spcPts val="0"/>
              </a:spcBef>
              <a:spcAft>
                <a:spcPts val="0"/>
              </a:spcAft>
              <a:buClrTx/>
              <a:buSzTx/>
              <a:buFontTx/>
              <a:buNone/>
              <a:tabLst/>
              <a:defRPr/>
            </a:pPr>
            <a:endParaRPr lang="en-US" sz="1200" i="1" dirty="0">
              <a:solidFill>
                <a:schemeClr val="dk1"/>
              </a:solidFill>
              <a:latin typeface="Proxima Nova"/>
              <a:ea typeface="Proxima Nova"/>
              <a:cs typeface="Proxima Nova"/>
              <a:sym typeface="Proxima Nova"/>
            </a:endParaRPr>
          </a:p>
          <a:p>
            <a:pPr marL="0" marR="0" lvl="0" indent="0" algn="l" defTabSz="509177" rtl="0" eaLnBrk="1" fontAlgn="auto" latinLnBrk="0" hangingPunct="1">
              <a:lnSpc>
                <a:spcPct val="90000"/>
              </a:lnSpc>
              <a:spcBef>
                <a:spcPts val="0"/>
              </a:spcBef>
              <a:spcAft>
                <a:spcPts val="0"/>
              </a:spcAft>
              <a:buClrTx/>
              <a:buSzTx/>
              <a:buFontTx/>
              <a:buNone/>
              <a:tabLst/>
              <a:defRPr/>
            </a:pPr>
            <a:r>
              <a:rPr lang="en-US" sz="1200" b="1" dirty="0">
                <a:solidFill>
                  <a:schemeClr val="dk1"/>
                </a:solidFill>
                <a:latin typeface="Proxima Nova"/>
                <a:ea typeface="Proxima Nova"/>
                <a:cs typeface="Proxima Nova"/>
                <a:sym typeface="Proxima Nova"/>
              </a:rPr>
              <a:t>ASK: </a:t>
            </a:r>
            <a:r>
              <a:rPr lang="en-US" sz="1200" b="0" i="0" u="none" strike="noStrike" cap="none" dirty="0">
                <a:solidFill>
                  <a:schemeClr val="dk1"/>
                </a:solidFill>
                <a:latin typeface="Proxima Nova"/>
                <a:ea typeface="Proxima Nova"/>
                <a:cs typeface="Proxima Nova"/>
                <a:sym typeface="Proxima Nova"/>
              </a:rPr>
              <a:t>Do you have any questions about the Whole Brain</a:t>
            </a:r>
            <a:r>
              <a:rPr lang="en-US" sz="1200" baseline="30000" dirty="0">
                <a:solidFill>
                  <a:schemeClr val="dk1"/>
                </a:solidFill>
                <a:latin typeface="Proxima Nova"/>
                <a:ea typeface="Proxima Nova"/>
                <a:cs typeface="Proxima Nova"/>
                <a:sym typeface="Proxima Nova"/>
              </a:rPr>
              <a:t>®</a:t>
            </a:r>
            <a:r>
              <a:rPr lang="en-US" sz="1200" b="0" i="0" u="none" strike="noStrike" cap="none" dirty="0">
                <a:solidFill>
                  <a:schemeClr val="dk1"/>
                </a:solidFill>
                <a:latin typeface="Proxima Nova"/>
                <a:ea typeface="Proxima Nova"/>
                <a:cs typeface="Proxima Nova"/>
                <a:sym typeface="Proxima Nova"/>
              </a:rPr>
              <a:t> Model?</a:t>
            </a:r>
          </a:p>
          <a:p>
            <a:pPr marL="0" marR="0" lvl="0" indent="0" algn="l" defTabSz="509177" rtl="0" eaLnBrk="1" fontAlgn="auto" latinLnBrk="0" hangingPunct="1">
              <a:lnSpc>
                <a:spcPct val="90000"/>
              </a:lnSpc>
              <a:spcBef>
                <a:spcPts val="0"/>
              </a:spcBef>
              <a:spcAft>
                <a:spcPts val="0"/>
              </a:spcAft>
              <a:buClrTx/>
              <a:buSzTx/>
              <a:buFontTx/>
              <a:buNone/>
              <a:tabLst/>
              <a:defRPr/>
            </a:pPr>
            <a:endParaRPr lang="en-US" sz="1200" i="1" dirty="0">
              <a:solidFill>
                <a:schemeClr val="dk1"/>
              </a:solidFill>
              <a:latin typeface="Proxima Nova"/>
              <a:ea typeface="Proxima Nova"/>
              <a:cs typeface="Proxima Nova"/>
              <a:sym typeface="Proxima Nova"/>
            </a:endParaRPr>
          </a:p>
        </p:txBody>
      </p:sp>
      <p:sp>
        <p:nvSpPr>
          <p:cNvPr id="4" name="Slide Number Placeholder 3"/>
          <p:cNvSpPr>
            <a:spLocks noGrp="1"/>
          </p:cNvSpPr>
          <p:nvPr>
            <p:ph type="sldNum" sz="quarter" idx="5"/>
          </p:nvPr>
        </p:nvSpPr>
        <p:spPr/>
        <p:txBody>
          <a:bodyPr/>
          <a:lstStyle/>
          <a:p>
            <a:fld id="{DB5BD271-0DEA-0D44-8203-F4904901BF95}" type="slidenum">
              <a:rPr lang="en-US" smtClean="0"/>
              <a:t>2</a:t>
            </a:fld>
            <a:endParaRPr lang="en-US"/>
          </a:p>
        </p:txBody>
      </p:sp>
    </p:spTree>
    <p:extLst>
      <p:ext uri="{BB962C8B-B14F-4D97-AF65-F5344CB8AC3E}">
        <p14:creationId xmlns:p14="http://schemas.microsoft.com/office/powerpoint/2010/main" val="1190232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177" rtl="0" eaLnBrk="1" fontAlgn="auto" latinLnBrk="0" hangingPunct="1">
              <a:lnSpc>
                <a:spcPct val="90000"/>
              </a:lnSpc>
              <a:spcBef>
                <a:spcPts val="0"/>
              </a:spcBef>
              <a:spcAft>
                <a:spcPts val="0"/>
              </a:spcAft>
              <a:buClrTx/>
              <a:buSzTx/>
              <a:buFontTx/>
              <a:buNone/>
              <a:tabLst/>
              <a:defRPr/>
            </a:pPr>
            <a:r>
              <a:rPr lang="en-US" sz="1200" b="1" dirty="0">
                <a:solidFill>
                  <a:schemeClr val="dk1"/>
                </a:solidFill>
                <a:latin typeface="Proxima Nova"/>
                <a:ea typeface="Proxima Nova"/>
                <a:cs typeface="Proxima Nova"/>
                <a:sym typeface="Proxima Nova"/>
              </a:rPr>
              <a:t>SAY</a:t>
            </a:r>
            <a:r>
              <a:rPr lang="en-US" sz="1202" b="1" i="0" u="none" strike="noStrike" cap="none" dirty="0">
                <a:solidFill>
                  <a:schemeClr val="dk1"/>
                </a:solidFill>
                <a:latin typeface="Proxima Nova"/>
                <a:ea typeface="Proxima Nova"/>
                <a:cs typeface="Proxima Nova"/>
                <a:sym typeface="Proxima Nova"/>
              </a:rPr>
              <a:t>: </a:t>
            </a:r>
            <a:r>
              <a:rPr lang="en-US" sz="1202" b="0" i="0" u="none" strike="noStrike" cap="none" dirty="0">
                <a:solidFill>
                  <a:schemeClr val="dk1"/>
                </a:solidFill>
                <a:latin typeface="Proxima Nova"/>
                <a:ea typeface="Proxima Nova"/>
                <a:cs typeface="Proxima Nova"/>
                <a:sym typeface="Proxima Nova"/>
              </a:rPr>
              <a:t>Just as the Whole Brain</a:t>
            </a:r>
            <a:r>
              <a:rPr lang="en-US" sz="1200" baseline="30000" dirty="0">
                <a:solidFill>
                  <a:schemeClr val="dk1"/>
                </a:solidFill>
                <a:latin typeface="Proxima Nova"/>
                <a:ea typeface="Proxima Nova"/>
                <a:cs typeface="Proxima Nova"/>
                <a:sym typeface="Proxima Nova"/>
              </a:rPr>
              <a:t>®</a:t>
            </a:r>
            <a:r>
              <a:rPr lang="en-US" sz="1202" b="0" i="0" u="none" strike="noStrike" cap="none" dirty="0">
                <a:solidFill>
                  <a:schemeClr val="dk1"/>
                </a:solidFill>
                <a:latin typeface="Proxima Nova"/>
                <a:ea typeface="Proxima Nova"/>
                <a:cs typeface="Proxima Nova"/>
                <a:sym typeface="Proxima Nova"/>
              </a:rPr>
              <a:t> Thinking model </a:t>
            </a:r>
            <a:r>
              <a:rPr lang="en-US" sz="1200" dirty="0">
                <a:solidFill>
                  <a:schemeClr val="dk1"/>
                </a:solidFill>
                <a:latin typeface="Proxima Nova Extrabold"/>
                <a:ea typeface="Proxima Nova Extrabold"/>
                <a:cs typeface="Proxima Nova Extrabold"/>
                <a:sym typeface="Proxima Nova Extrabold"/>
              </a:rPr>
              <a:t>is an organizing principle, </a:t>
            </a:r>
            <a:r>
              <a:rPr lang="en-US" sz="1200" dirty="0">
                <a:solidFill>
                  <a:schemeClr val="dk1"/>
                </a:solidFill>
                <a:latin typeface="Proxima Nova"/>
                <a:ea typeface="Proxima Nova Extrabold"/>
                <a:cs typeface="Proxima Nova Extrabold"/>
                <a:sym typeface="Proxima Nova"/>
              </a:rPr>
              <a:t>t</a:t>
            </a:r>
            <a:r>
              <a:rPr lang="en-US" sz="1200" dirty="0">
                <a:solidFill>
                  <a:schemeClr val="dk1"/>
                </a:solidFill>
                <a:latin typeface="Proxima Nova"/>
                <a:ea typeface="Proxima Nova"/>
                <a:cs typeface="Proxima Nova"/>
                <a:sym typeface="Proxima Nova"/>
              </a:rPr>
              <a:t>he HBDI</a:t>
            </a:r>
            <a:r>
              <a:rPr lang="en-US" sz="1200" baseline="30000" dirty="0">
                <a:solidFill>
                  <a:schemeClr val="dk1"/>
                </a:solidFill>
                <a:latin typeface="Proxima Nova"/>
                <a:ea typeface="Proxima Nova"/>
                <a:cs typeface="Proxima Nova"/>
                <a:sym typeface="Proxima Nova"/>
              </a:rPr>
              <a:t>®</a:t>
            </a:r>
            <a:r>
              <a:rPr lang="en-US" sz="1200" dirty="0">
                <a:solidFill>
                  <a:schemeClr val="dk1"/>
                </a:solidFill>
                <a:latin typeface="Proxima Nova"/>
                <a:ea typeface="Proxima Nova"/>
                <a:cs typeface="Proxima Nova"/>
                <a:sym typeface="Proxima Nova"/>
              </a:rPr>
              <a:t> is an assessment that measures our degree of preference in each quadrant.</a:t>
            </a:r>
          </a:p>
          <a:p>
            <a:pPr marL="0" marR="0" lvl="0" indent="0" algn="l" defTabSz="509177" rtl="0" eaLnBrk="1" fontAlgn="auto" latinLnBrk="0" hangingPunct="1">
              <a:lnSpc>
                <a:spcPct val="90000"/>
              </a:lnSpc>
              <a:spcBef>
                <a:spcPts val="0"/>
              </a:spcBef>
              <a:spcAft>
                <a:spcPts val="0"/>
              </a:spcAft>
              <a:buClrTx/>
              <a:buSzTx/>
              <a:buFontTx/>
              <a:buNone/>
              <a:tabLst/>
              <a:defRPr/>
            </a:pPr>
            <a:endParaRPr lang="en-US" sz="1200" dirty="0">
              <a:solidFill>
                <a:schemeClr val="dk1"/>
              </a:solidFill>
              <a:latin typeface="Proxima Nova"/>
              <a:ea typeface="Proxima Nova"/>
              <a:cs typeface="Proxima Nova"/>
              <a:sym typeface="Proxima Nova"/>
            </a:endParaRPr>
          </a:p>
          <a:p>
            <a:pPr marL="0" marR="0" lvl="0" indent="0" algn="l" defTabSz="509177" rtl="0" eaLnBrk="1" fontAlgn="auto" latinLnBrk="0" hangingPunct="1">
              <a:lnSpc>
                <a:spcPct val="90000"/>
              </a:lnSpc>
              <a:spcBef>
                <a:spcPts val="0"/>
              </a:spcBef>
              <a:spcAft>
                <a:spcPts val="0"/>
              </a:spcAft>
              <a:buClrTx/>
              <a:buSzTx/>
              <a:buFontTx/>
              <a:buNone/>
              <a:tabLst/>
              <a:defRPr/>
            </a:pPr>
            <a:r>
              <a:rPr lang="en-US" sz="1200" b="1" dirty="0">
                <a:solidFill>
                  <a:schemeClr val="dk1"/>
                </a:solidFill>
                <a:latin typeface="Proxima Nova"/>
                <a:ea typeface="Proxima Nova"/>
                <a:cs typeface="Proxima Nova"/>
                <a:sym typeface="Proxima Nova"/>
              </a:rPr>
              <a:t>SAY: </a:t>
            </a:r>
            <a:r>
              <a:rPr lang="en-US" sz="1200" b="0" dirty="0">
                <a:solidFill>
                  <a:schemeClr val="dk1"/>
                </a:solidFill>
                <a:latin typeface="Proxima Nova"/>
                <a:ea typeface="Proxima Nova"/>
                <a:cs typeface="Proxima Nova"/>
                <a:sym typeface="Proxima Nova"/>
              </a:rPr>
              <a:t>The HBDI</a:t>
            </a:r>
            <a:r>
              <a:rPr lang="en-US" sz="1200" baseline="30000" dirty="0">
                <a:solidFill>
                  <a:schemeClr val="dk1"/>
                </a:solidFill>
                <a:latin typeface="Proxima Nova"/>
                <a:ea typeface="Proxima Nova"/>
                <a:cs typeface="Proxima Nova"/>
                <a:sym typeface="Proxima Nova"/>
              </a:rPr>
              <a:t>®</a:t>
            </a:r>
            <a:r>
              <a:rPr lang="en-US" sz="1200" b="0" dirty="0">
                <a:solidFill>
                  <a:schemeClr val="dk1"/>
                </a:solidFill>
                <a:latin typeface="Proxima Nova"/>
                <a:ea typeface="Proxima Nova"/>
                <a:cs typeface="Proxima Nova"/>
                <a:sym typeface="Proxima Nova"/>
              </a:rPr>
              <a:t> also provides some insight into how our thinking shifts under pressure. The under pressure profile, indicated by the dotted line, may or may not be the same as our primary profile.</a:t>
            </a:r>
          </a:p>
          <a:p>
            <a:pPr marL="0" marR="0" lvl="0" indent="0" algn="l" defTabSz="509177" rtl="0" eaLnBrk="1" fontAlgn="auto" latinLnBrk="0" hangingPunct="1">
              <a:lnSpc>
                <a:spcPct val="90000"/>
              </a:lnSpc>
              <a:spcBef>
                <a:spcPts val="0"/>
              </a:spcBef>
              <a:spcAft>
                <a:spcPts val="0"/>
              </a:spcAft>
              <a:buClrTx/>
              <a:buSzTx/>
              <a:buFontTx/>
              <a:buNone/>
              <a:tabLst/>
              <a:defRPr/>
            </a:pPr>
            <a:endParaRPr lang="en-US" sz="1200" b="1" dirty="0">
              <a:solidFill>
                <a:schemeClr val="dk1"/>
              </a:solidFill>
              <a:latin typeface="Proxima Nova"/>
              <a:ea typeface="Proxima Nova"/>
              <a:cs typeface="Proxima Nova"/>
              <a:sym typeface="Proxima Nova"/>
            </a:endParaRPr>
          </a:p>
          <a:p>
            <a:pPr marL="0" marR="0" lvl="0" indent="0" algn="l" defTabSz="509177" rtl="0" eaLnBrk="1" fontAlgn="auto" latinLnBrk="0" hangingPunct="1">
              <a:lnSpc>
                <a:spcPct val="90000"/>
              </a:lnSpc>
              <a:spcBef>
                <a:spcPts val="0"/>
              </a:spcBef>
              <a:spcAft>
                <a:spcPts val="0"/>
              </a:spcAft>
              <a:buClrTx/>
              <a:buSzTx/>
              <a:buFontTx/>
              <a:buNone/>
              <a:tabLst/>
              <a:defRPr/>
            </a:pPr>
            <a:r>
              <a:rPr lang="en-US" sz="1200" b="1" dirty="0">
                <a:solidFill>
                  <a:schemeClr val="dk1"/>
                </a:solidFill>
                <a:latin typeface="Proxima Nova"/>
                <a:ea typeface="Proxima Nova"/>
                <a:cs typeface="Proxima Nova"/>
                <a:sym typeface="Proxima Nova"/>
              </a:rPr>
              <a:t>ASK: </a:t>
            </a:r>
            <a:r>
              <a:rPr lang="en-US" sz="1200" b="0" dirty="0">
                <a:solidFill>
                  <a:schemeClr val="dk1"/>
                </a:solidFill>
                <a:latin typeface="Proxima Nova"/>
                <a:ea typeface="Proxima Nova"/>
                <a:cs typeface="Proxima Nova"/>
                <a:sym typeface="Proxima Nova"/>
              </a:rPr>
              <a:t>Can you share an example of how your thinking shifts under pressure? How do your behaviors change when you’re experiencing stress?</a:t>
            </a:r>
          </a:p>
        </p:txBody>
      </p:sp>
      <p:sp>
        <p:nvSpPr>
          <p:cNvPr id="4" name="Slide Number Placeholder 3"/>
          <p:cNvSpPr>
            <a:spLocks noGrp="1"/>
          </p:cNvSpPr>
          <p:nvPr>
            <p:ph type="sldNum" sz="quarter" idx="5"/>
          </p:nvPr>
        </p:nvSpPr>
        <p:spPr/>
        <p:txBody>
          <a:bodyPr/>
          <a:lstStyle/>
          <a:p>
            <a:fld id="{DB5BD271-0DEA-0D44-8203-F4904901BF95}" type="slidenum">
              <a:rPr lang="en-US" smtClean="0"/>
              <a:t>3</a:t>
            </a:fld>
            <a:endParaRPr lang="en-US"/>
          </a:p>
        </p:txBody>
      </p:sp>
    </p:spTree>
    <p:extLst>
      <p:ext uri="{BB962C8B-B14F-4D97-AF65-F5344CB8AC3E}">
        <p14:creationId xmlns:p14="http://schemas.microsoft.com/office/powerpoint/2010/main" val="291506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dirty="0"/>
              <a:t>How many of you find that when your direct reports come to you with a request or idea – you find yourself needing to ask several questions – then they go back to get the answers and the process takes much longer than it needs to. One of the easiest ways to get immediate benefits from Whole Brain</a:t>
            </a:r>
            <a:r>
              <a:rPr lang="en-US" sz="1200" baseline="30000" dirty="0">
                <a:solidFill>
                  <a:schemeClr val="dk1"/>
                </a:solidFill>
                <a:latin typeface="Proxima Nova"/>
                <a:ea typeface="Proxima Nova"/>
                <a:cs typeface="Proxima Nova"/>
                <a:sym typeface="Proxima Nova"/>
              </a:rPr>
              <a:t>®</a:t>
            </a:r>
            <a:r>
              <a:rPr lang="en-US" dirty="0"/>
              <a:t> Thinking is to broaden the thinking of your direct reports. Have them answer these 4 key questions before any meeting with you. This will automatically broaden their thinking, save you time, and help them grow. Also, you will notice if they are consistently missing a quadrant – giving you a potential development path to follow with them to bridge that gap.</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ASK: </a:t>
            </a:r>
            <a:r>
              <a:rPr lang="en-US" dirty="0"/>
              <a:t>What questions do you have?</a:t>
            </a:r>
          </a:p>
          <a:p>
            <a:endParaRPr lang="en-US" dirty="0"/>
          </a:p>
        </p:txBody>
      </p:sp>
      <p:sp>
        <p:nvSpPr>
          <p:cNvPr id="4" name="Slide Number Placeholder 3"/>
          <p:cNvSpPr>
            <a:spLocks noGrp="1"/>
          </p:cNvSpPr>
          <p:nvPr>
            <p:ph type="sldNum" sz="quarter" idx="5"/>
          </p:nvPr>
        </p:nvSpPr>
        <p:spPr/>
        <p:txBody>
          <a:bodyPr/>
          <a:lstStyle/>
          <a:p>
            <a:fld id="{DB5BD271-0DEA-0D44-8203-F4904901BF95}" type="slidenum">
              <a:rPr lang="en-US" smtClean="0"/>
              <a:t>4</a:t>
            </a:fld>
            <a:endParaRPr lang="en-US"/>
          </a:p>
        </p:txBody>
      </p:sp>
    </p:spTree>
    <p:extLst>
      <p:ext uri="{BB962C8B-B14F-4D97-AF65-F5344CB8AC3E}">
        <p14:creationId xmlns:p14="http://schemas.microsoft.com/office/powerpoint/2010/main" val="288336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177" rtl="0" eaLnBrk="1" fontAlgn="auto" latinLnBrk="0" hangingPunct="1">
              <a:lnSpc>
                <a:spcPct val="100000"/>
              </a:lnSpc>
              <a:spcBef>
                <a:spcPts val="0"/>
              </a:spcBef>
              <a:spcAft>
                <a:spcPts val="0"/>
              </a:spcAft>
              <a:buClrTx/>
              <a:buSzTx/>
              <a:buFontTx/>
              <a:buNone/>
              <a:tabLst/>
              <a:defRPr/>
            </a:pPr>
            <a:r>
              <a:rPr lang="en-US" b="1" dirty="0"/>
              <a:t>SAY: </a:t>
            </a:r>
            <a:r>
              <a:rPr lang="en-US" dirty="0"/>
              <a:t>Successful business equals Whole Brain</a:t>
            </a:r>
            <a:r>
              <a:rPr lang="en-US" sz="1200" baseline="30000" dirty="0">
                <a:solidFill>
                  <a:schemeClr val="dk1"/>
                </a:solidFill>
                <a:latin typeface="Proxima Nova"/>
                <a:ea typeface="Proxima Nova"/>
                <a:cs typeface="Proxima Nova"/>
                <a:sym typeface="Proxima Nova"/>
              </a:rPr>
              <a:t>®</a:t>
            </a:r>
            <a:r>
              <a:rPr lang="en-US" dirty="0"/>
              <a:t> Business. In business, we all need to use agility to manage complexity and competing priorities. </a:t>
            </a:r>
          </a:p>
          <a:p>
            <a:pPr marL="0" marR="0" lvl="0" indent="0" algn="l" defTabSz="509177" rtl="0" eaLnBrk="1" fontAlgn="auto" latinLnBrk="0" hangingPunct="1">
              <a:lnSpc>
                <a:spcPct val="100000"/>
              </a:lnSpc>
              <a:spcBef>
                <a:spcPts val="0"/>
              </a:spcBef>
              <a:spcAft>
                <a:spcPts val="0"/>
              </a:spcAft>
              <a:buClrTx/>
              <a:buSzTx/>
              <a:buFontTx/>
              <a:buNone/>
              <a:tabLst/>
              <a:defRPr/>
            </a:pPr>
            <a:endParaRPr lang="en-US" dirty="0"/>
          </a:p>
          <a:p>
            <a:pPr marL="0" marR="0" lvl="0" indent="0" algn="l" defTabSz="509177" rtl="0" eaLnBrk="1" fontAlgn="auto" latinLnBrk="0" hangingPunct="1">
              <a:lnSpc>
                <a:spcPct val="100000"/>
              </a:lnSpc>
              <a:spcBef>
                <a:spcPts val="0"/>
              </a:spcBef>
              <a:spcAft>
                <a:spcPts val="0"/>
              </a:spcAft>
              <a:buClrTx/>
              <a:buSzTx/>
              <a:buFontTx/>
              <a:buNone/>
              <a:tabLst/>
              <a:defRPr/>
            </a:pPr>
            <a:r>
              <a:rPr lang="en-US" b="1" i="1" dirty="0"/>
              <a:t>CLICK: </a:t>
            </a:r>
            <a:r>
              <a:rPr lang="en-US" b="0" i="1" dirty="0"/>
              <a:t>R</a:t>
            </a:r>
            <a:r>
              <a:rPr lang="en-US" i="1" dirty="0"/>
              <a:t>eveal the 4 P’s one at a time.</a:t>
            </a:r>
          </a:p>
          <a:p>
            <a:pPr marL="0" marR="0" lvl="0" indent="0" algn="l" defTabSz="509177" rtl="0" eaLnBrk="1" fontAlgn="auto" latinLnBrk="0" hangingPunct="1">
              <a:lnSpc>
                <a:spcPct val="100000"/>
              </a:lnSpc>
              <a:spcBef>
                <a:spcPts val="0"/>
              </a:spcBef>
              <a:spcAft>
                <a:spcPts val="0"/>
              </a:spcAft>
              <a:buClrTx/>
              <a:buSzTx/>
              <a:buFontTx/>
              <a:buNone/>
              <a:tabLst/>
              <a:defRPr/>
            </a:pPr>
            <a:endParaRPr lang="en-US" dirty="0"/>
          </a:p>
          <a:p>
            <a:pPr marL="0" marR="0" lvl="0" indent="0" algn="l" defTabSz="509177" rtl="0" eaLnBrk="1" fontAlgn="auto" latinLnBrk="0" hangingPunct="1">
              <a:lnSpc>
                <a:spcPct val="100000"/>
              </a:lnSpc>
              <a:spcBef>
                <a:spcPts val="0"/>
              </a:spcBef>
              <a:spcAft>
                <a:spcPts val="0"/>
              </a:spcAft>
              <a:buClrTx/>
              <a:buSzTx/>
              <a:buFontTx/>
              <a:buNone/>
              <a:tabLst/>
              <a:defRPr/>
            </a:pPr>
            <a:r>
              <a:rPr lang="en-US" b="1" dirty="0"/>
              <a:t>SAY: </a:t>
            </a:r>
            <a:r>
              <a:rPr lang="en-US" b="0" dirty="0"/>
              <a:t>Th</a:t>
            </a:r>
            <a:r>
              <a:rPr lang="en-US" dirty="0"/>
              <a:t>e 4 P’s are: PROFITS, PROCESSES, PEOPLE  and POSSIBILITIES.</a:t>
            </a:r>
          </a:p>
          <a:p>
            <a:pPr marL="0" marR="0" lvl="0" indent="0" algn="l" defTabSz="509177" rtl="0" eaLnBrk="1" fontAlgn="auto" latinLnBrk="0" hangingPunct="1">
              <a:lnSpc>
                <a:spcPct val="100000"/>
              </a:lnSpc>
              <a:spcBef>
                <a:spcPts val="0"/>
              </a:spcBef>
              <a:spcAft>
                <a:spcPts val="0"/>
              </a:spcAft>
              <a:buClrTx/>
              <a:buSzTx/>
              <a:buFontTx/>
              <a:buNone/>
              <a:tabLst/>
              <a:defRPr/>
            </a:pPr>
            <a:endParaRPr lang="en-US" dirty="0"/>
          </a:p>
          <a:p>
            <a:pPr marL="0" marR="0" lvl="0" indent="0" algn="l" defTabSz="509177" rtl="0" eaLnBrk="1" fontAlgn="auto" latinLnBrk="0" hangingPunct="1">
              <a:lnSpc>
                <a:spcPct val="100000"/>
              </a:lnSpc>
              <a:spcBef>
                <a:spcPts val="0"/>
              </a:spcBef>
              <a:spcAft>
                <a:spcPts val="0"/>
              </a:spcAft>
              <a:buClrTx/>
              <a:buSzTx/>
              <a:buFontTx/>
              <a:buNone/>
              <a:tabLst/>
              <a:defRPr/>
            </a:pPr>
            <a:r>
              <a:rPr lang="en-US" b="1" dirty="0"/>
              <a:t>SAY: </a:t>
            </a:r>
            <a:r>
              <a:rPr lang="en-US" dirty="0"/>
              <a:t>Learning the language of Whole Brain</a:t>
            </a:r>
            <a:r>
              <a:rPr lang="en-US" sz="1200" baseline="30000" dirty="0">
                <a:solidFill>
                  <a:schemeClr val="dk1"/>
                </a:solidFill>
                <a:latin typeface="Proxima Nova"/>
                <a:ea typeface="Proxima Nova"/>
                <a:cs typeface="Proxima Nova"/>
                <a:sym typeface="Proxima Nova"/>
              </a:rPr>
              <a:t>®</a:t>
            </a:r>
            <a:r>
              <a:rPr lang="en-US" dirty="0"/>
              <a:t> Thinking will help you work the whole business with more ease. The method scales so it can also help you understand others -  clients, stakeholders, colleagues, teams, departments, divisions, and an entire organization. And yes, even your friends and family!</a:t>
            </a:r>
            <a:br>
              <a:rPr lang="en-US" dirty="0"/>
            </a:br>
            <a:endParaRPr lang="en-US" dirty="0"/>
          </a:p>
          <a:p>
            <a:pPr marL="0" marR="0" lvl="0" indent="0" algn="l" defTabSz="509177" rtl="0" eaLnBrk="1" fontAlgn="auto" latinLnBrk="0" hangingPunct="1">
              <a:lnSpc>
                <a:spcPct val="100000"/>
              </a:lnSpc>
              <a:spcBef>
                <a:spcPts val="0"/>
              </a:spcBef>
              <a:spcAft>
                <a:spcPts val="0"/>
              </a:spcAft>
              <a:buClrTx/>
              <a:buSzTx/>
              <a:buFontTx/>
              <a:buNone/>
              <a:tabLst/>
              <a:defRPr/>
            </a:pPr>
            <a:r>
              <a:rPr lang="en-US" b="1" dirty="0"/>
              <a:t>SAY: </a:t>
            </a:r>
            <a:r>
              <a:rPr lang="en-US" dirty="0"/>
              <a:t>Now let’s use this model to think about your business.</a:t>
            </a:r>
          </a:p>
          <a:p>
            <a:pPr marL="0" marR="0" lvl="0" indent="0" algn="l" defTabSz="509177"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509177" rtl="0" eaLnBrk="1" fontAlgn="auto" latinLnBrk="0" hangingPunct="1">
              <a:lnSpc>
                <a:spcPct val="100000"/>
              </a:lnSpc>
              <a:spcBef>
                <a:spcPts val="0"/>
              </a:spcBef>
              <a:spcAft>
                <a:spcPts val="0"/>
              </a:spcAft>
              <a:buClrTx/>
              <a:buSzTx/>
              <a:buFontTx/>
              <a:buNone/>
              <a:tabLst/>
              <a:defRPr/>
            </a:pPr>
            <a:r>
              <a:rPr lang="en-US" b="1" dirty="0"/>
              <a:t>ASK: </a:t>
            </a:r>
            <a:r>
              <a:rPr lang="en-US" dirty="0"/>
              <a:t>Where do you see the culture of your organization paying the most attention? What happens if you ignore any one of these quadrants? </a:t>
            </a:r>
          </a:p>
        </p:txBody>
      </p:sp>
      <p:sp>
        <p:nvSpPr>
          <p:cNvPr id="4" name="Slide Number Placeholder 3"/>
          <p:cNvSpPr>
            <a:spLocks noGrp="1"/>
          </p:cNvSpPr>
          <p:nvPr>
            <p:ph type="sldNum" sz="quarter" idx="5"/>
          </p:nvPr>
        </p:nvSpPr>
        <p:spPr/>
        <p:txBody>
          <a:bodyPr/>
          <a:lstStyle/>
          <a:p>
            <a:fld id="{DB5BD271-0DEA-0D44-8203-F4904901BF95}" type="slidenum">
              <a:rPr lang="en-US" smtClean="0"/>
              <a:t>5</a:t>
            </a:fld>
            <a:endParaRPr lang="en-US"/>
          </a:p>
        </p:txBody>
      </p:sp>
    </p:spTree>
    <p:extLst>
      <p:ext uri="{BB962C8B-B14F-4D97-AF65-F5344CB8AC3E}">
        <p14:creationId xmlns:p14="http://schemas.microsoft.com/office/powerpoint/2010/main" val="164390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lIns="95683" tIns="47842" rIns="95683" bIns="47842"/>
          <a:lstStyle/>
          <a:p>
            <a:pPr defTabSz="1009311"/>
            <a:fld id="{6AFC777F-DD3A-49F4-8268-062D4ACA5483}" type="slidenum">
              <a:rPr lang="en-US" smtClean="0"/>
              <a:pPr defTabSz="1009311"/>
              <a:t>6</a:t>
            </a:fld>
            <a:endParaRPr lang="en-US"/>
          </a:p>
        </p:txBody>
      </p:sp>
      <p:sp>
        <p:nvSpPr>
          <p:cNvPr id="52227" name="Rectangle 2"/>
          <p:cNvSpPr>
            <a:spLocks noGrp="1" noRot="1" noChangeAspect="1" noChangeArrowheads="1" noTextEdit="1"/>
          </p:cNvSpPr>
          <p:nvPr>
            <p:ph type="sldImg"/>
          </p:nvPr>
        </p:nvSpPr>
        <p:spPr>
          <a:xfrm>
            <a:off x="517525" y="749300"/>
            <a:ext cx="6667500" cy="3749675"/>
          </a:xfrm>
          <a:ln/>
        </p:spPr>
      </p:sp>
      <p:sp>
        <p:nvSpPr>
          <p:cNvPr id="52228" name="Rectangle 3"/>
          <p:cNvSpPr>
            <a:spLocks noGrp="1" noChangeArrowheads="1"/>
          </p:cNvSpPr>
          <p:nvPr>
            <p:ph type="body" idx="1"/>
          </p:nvPr>
        </p:nvSpPr>
        <p:spPr>
          <a:xfrm>
            <a:off x="2" y="4751061"/>
            <a:ext cx="7701725" cy="5251627"/>
          </a:xfrm>
          <a:noFill/>
          <a:ln/>
        </p:spPr>
        <p:txBody>
          <a:bodyPr/>
          <a:lstStyle/>
          <a:p>
            <a:pPr algn="l" defTabSz="522874">
              <a:defRPr/>
            </a:pPr>
            <a:r>
              <a:rPr lang="en-US" b="1" i="1" dirty="0"/>
              <a:t>BUILD: </a:t>
            </a:r>
            <a:r>
              <a:rPr lang="en-US" i="1" dirty="0"/>
              <a:t>Low, Intermediate, Strong, Very strong, Under pressure</a:t>
            </a:r>
          </a:p>
          <a:p>
            <a:pPr algn="l" defTabSz="522874">
              <a:defRPr/>
            </a:pPr>
            <a:endParaRPr lang="en-US" dirty="0"/>
          </a:p>
          <a:p>
            <a:pPr algn="l" defTabSz="522874">
              <a:defRPr/>
            </a:pPr>
            <a:r>
              <a:rPr lang="en-US" b="1" dirty="0"/>
              <a:t>SAY: </a:t>
            </a:r>
            <a:r>
              <a:rPr lang="en-US" dirty="0"/>
              <a:t>Here is how the HBDI profile works. The degree to which a point is further away from the center shows a stronger preference in that quadrant/color.  </a:t>
            </a:r>
          </a:p>
          <a:p>
            <a:pPr algn="l" defTabSz="522874">
              <a:defRPr/>
            </a:pPr>
            <a:endParaRPr lang="en-US" i="1" dirty="0"/>
          </a:p>
          <a:p>
            <a:pPr algn="l" defTabSz="522874">
              <a:defRPr/>
            </a:pPr>
            <a:r>
              <a:rPr lang="en-US" b="1" i="1" dirty="0"/>
              <a:t>CLICK </a:t>
            </a:r>
            <a:r>
              <a:rPr lang="en-US" i="1" dirty="0"/>
              <a:t>to reveal LOW.</a:t>
            </a:r>
          </a:p>
          <a:p>
            <a:pPr algn="l" defTabSz="522874">
              <a:defRPr/>
            </a:pPr>
            <a:endParaRPr lang="en-US" i="1" dirty="0"/>
          </a:p>
          <a:p>
            <a:pPr algn="l" defTabSz="522874">
              <a:defRPr/>
            </a:pPr>
            <a:r>
              <a:rPr lang="en-US" b="1" dirty="0"/>
              <a:t>SAY: </a:t>
            </a:r>
            <a:r>
              <a:rPr lang="en-US" dirty="0"/>
              <a:t>A score of 33 or less is a LOW preference, perhaps even something you might avoid. The evidence for a low preference is that it saps your energy faster. Not </a:t>
            </a:r>
          </a:p>
          <a:p>
            <a:pPr algn="l" defTabSz="522874">
              <a:defRPr/>
            </a:pPr>
            <a:r>
              <a:rPr lang="en-US" dirty="0"/>
              <a:t>everyone has a low preference. For example, people with low scores in RED, have feelings like anyone else, they love others like everyone else, but they may not </a:t>
            </a:r>
          </a:p>
          <a:p>
            <a:pPr algn="l" defTabSz="522874">
              <a:defRPr/>
            </a:pPr>
            <a:r>
              <a:rPr lang="en-US" dirty="0"/>
              <a:t>express it as much as other people. </a:t>
            </a:r>
          </a:p>
          <a:p>
            <a:pPr algn="l" defTabSz="522874">
              <a:defRPr/>
            </a:pPr>
            <a:endParaRPr lang="en-US" i="1" dirty="0"/>
          </a:p>
          <a:p>
            <a:pPr algn="l" defTabSz="522874">
              <a:defRPr/>
            </a:pPr>
            <a:r>
              <a:rPr lang="en-US" b="1" i="1" dirty="0"/>
              <a:t>CLICK</a:t>
            </a:r>
            <a:r>
              <a:rPr lang="en-US" i="1" dirty="0"/>
              <a:t> to reveal INTERMEDIATE.</a:t>
            </a:r>
          </a:p>
          <a:p>
            <a:pPr algn="l" defTabSz="522874">
              <a:defRPr/>
            </a:pPr>
            <a:endParaRPr lang="en-US" dirty="0"/>
          </a:p>
          <a:p>
            <a:pPr algn="l" defTabSz="522874">
              <a:defRPr/>
            </a:pPr>
            <a:r>
              <a:rPr lang="en-US" b="1" dirty="0"/>
              <a:t>SAY: </a:t>
            </a:r>
            <a:r>
              <a:rPr lang="en-US" dirty="0"/>
              <a:t>Scores 34-66 are intermediate or midrange. People are fine with it, but it’s not a preference and not something they find draining.   </a:t>
            </a:r>
          </a:p>
          <a:p>
            <a:pPr algn="l" defTabSz="522874">
              <a:defRPr/>
            </a:pPr>
            <a:endParaRPr lang="en-US" i="1" dirty="0"/>
          </a:p>
          <a:p>
            <a:pPr algn="l" defTabSz="522874">
              <a:defRPr/>
            </a:pPr>
            <a:r>
              <a:rPr lang="en-US" i="1" dirty="0"/>
              <a:t>CLICK to reveal STRONG.</a:t>
            </a:r>
          </a:p>
          <a:p>
            <a:pPr algn="l" defTabSz="522874">
              <a:defRPr/>
            </a:pPr>
            <a:endParaRPr lang="en-US" i="1" dirty="0"/>
          </a:p>
          <a:p>
            <a:pPr algn="l" defTabSz="522874">
              <a:defRPr/>
            </a:pPr>
            <a:r>
              <a:rPr lang="en-US" b="1" i="0" dirty="0"/>
              <a:t>SAY: </a:t>
            </a:r>
            <a:r>
              <a:rPr lang="en-US" i="0" dirty="0"/>
              <a:t>67-100 is a strong preference and </a:t>
            </a:r>
            <a:r>
              <a:rPr lang="en-US" dirty="0"/>
              <a:t>these preferences will be more energizing - not draining. </a:t>
            </a:r>
          </a:p>
          <a:p>
            <a:pPr marL="457200" marR="0" lvl="0" indent="-228600" algn="l" defTabSz="522874" rtl="0" eaLnBrk="1" fontAlgn="auto" latinLnBrk="0" hangingPunct="1">
              <a:lnSpc>
                <a:spcPct val="100000"/>
              </a:lnSpc>
              <a:spcBef>
                <a:spcPts val="0"/>
              </a:spcBef>
              <a:spcAft>
                <a:spcPts val="0"/>
              </a:spcAft>
              <a:buClr>
                <a:srgbClr val="000000"/>
              </a:buClr>
              <a:buSzPts val="1400"/>
              <a:buFont typeface="Arial"/>
              <a:buNone/>
              <a:tabLst/>
              <a:defRPr/>
            </a:pPr>
            <a:endParaRPr lang="en-US" i="1" dirty="0"/>
          </a:p>
          <a:p>
            <a:pPr marL="457200" marR="0" lvl="0" indent="-228600" algn="l" defTabSz="522874" rtl="0" eaLnBrk="1" fontAlgn="auto" latinLnBrk="0" hangingPunct="1">
              <a:lnSpc>
                <a:spcPct val="100000"/>
              </a:lnSpc>
              <a:spcBef>
                <a:spcPts val="0"/>
              </a:spcBef>
              <a:spcAft>
                <a:spcPts val="0"/>
              </a:spcAft>
              <a:buClr>
                <a:srgbClr val="000000"/>
              </a:buClr>
              <a:buSzPts val="1400"/>
              <a:buFont typeface="Arial"/>
              <a:buNone/>
              <a:tabLst/>
              <a:defRPr/>
            </a:pPr>
            <a:r>
              <a:rPr lang="en-US" b="1" i="1" dirty="0"/>
              <a:t>CLICK</a:t>
            </a:r>
            <a:r>
              <a:rPr lang="en-US" i="1" dirty="0"/>
              <a:t> to reveal </a:t>
            </a:r>
            <a:r>
              <a:rPr lang="en-US" b="1" i="1" dirty="0"/>
              <a:t>VERY STRONG</a:t>
            </a:r>
            <a:r>
              <a:rPr lang="en-US" i="1" dirty="0"/>
              <a:t>.</a:t>
            </a:r>
          </a:p>
          <a:p>
            <a:pPr algn="l" defTabSz="522874">
              <a:defRPr/>
            </a:pPr>
            <a:endParaRPr lang="en-US" dirty="0"/>
          </a:p>
          <a:p>
            <a:pPr algn="l" defTabSz="522874">
              <a:defRPr/>
            </a:pPr>
            <a:r>
              <a:rPr lang="en-US" b="1" i="0" dirty="0"/>
              <a:t>SAY: </a:t>
            </a:r>
            <a:r>
              <a:rPr lang="en-US" i="1" dirty="0"/>
              <a:t>f</a:t>
            </a:r>
            <a:r>
              <a:rPr lang="en-US" dirty="0"/>
              <a:t>rom 100 up is a very strong preference. The stronger the preference - the more visible it is to others.</a:t>
            </a:r>
          </a:p>
          <a:p>
            <a:pPr algn="l" defTabSz="522874">
              <a:defRPr/>
            </a:pPr>
            <a:endParaRPr lang="en-US" i="1" dirty="0"/>
          </a:p>
          <a:p>
            <a:pPr algn="l" defTabSz="522874">
              <a:defRPr/>
            </a:pPr>
            <a:r>
              <a:rPr lang="en-US" b="1" i="1" dirty="0"/>
              <a:t>CLICK</a:t>
            </a:r>
            <a:r>
              <a:rPr lang="en-US" i="1" dirty="0"/>
              <a:t> to reveal </a:t>
            </a:r>
            <a:r>
              <a:rPr lang="en-US" b="1" i="1" dirty="0"/>
              <a:t>UNDER PRESSURE</a:t>
            </a:r>
            <a:r>
              <a:rPr lang="en-US" i="1" dirty="0"/>
              <a:t>.</a:t>
            </a:r>
            <a:endParaRPr lang="en-US" dirty="0"/>
          </a:p>
          <a:p>
            <a:pPr algn="l" defTabSz="522874">
              <a:defRPr/>
            </a:pPr>
            <a:endParaRPr lang="en-US" dirty="0"/>
          </a:p>
          <a:p>
            <a:pPr algn="l" defTabSz="522874">
              <a:defRPr/>
            </a:pPr>
            <a:r>
              <a:rPr lang="en-US" b="1" dirty="0"/>
              <a:t>SAY: </a:t>
            </a:r>
            <a:r>
              <a:rPr lang="en-US" dirty="0"/>
              <a:t>Notice the dotted line. This suggests how you prefer to think under pressure or stress. Sometimes the under pressure profile is very close to the day-to-day – </a:t>
            </a:r>
          </a:p>
          <a:p>
            <a:pPr algn="l" defTabSz="522874">
              <a:defRPr/>
            </a:pPr>
            <a:r>
              <a:rPr lang="en-US" dirty="0"/>
              <a:t>which means others don’t see “the pressure” even if a person is feeling it. Or, it can also be noticeably different. A big difference may sometimes mean a person is in </a:t>
            </a:r>
          </a:p>
          <a:p>
            <a:pPr algn="l" defTabSz="522874">
              <a:defRPr/>
            </a:pPr>
            <a:r>
              <a:rPr lang="en-US" dirty="0"/>
              <a:t>process of transition. Often, people perceive you more from the dotted line…because they remember you under pressure. When people have big differences between </a:t>
            </a:r>
          </a:p>
          <a:p>
            <a:pPr algn="l" defTabSz="522874">
              <a:defRPr/>
            </a:pPr>
            <a:r>
              <a:rPr lang="en-US" dirty="0"/>
              <a:t>their regular and under pressure preferences, it may be confusing for others as they may appear to make decisions in different ways. Note that a difference of 10-15 </a:t>
            </a:r>
          </a:p>
          <a:p>
            <a:pPr algn="l" defTabSz="522874">
              <a:defRPr/>
            </a:pPr>
            <a:r>
              <a:rPr lang="en-US" dirty="0"/>
              <a:t>points in a dotted line profile from the regular profile isn’t that significant. We read the preference code from A to B to C to D as you see in the upper right hand corner. </a:t>
            </a:r>
          </a:p>
          <a:p>
            <a:pPr algn="l" defTabSz="522874">
              <a:defRPr/>
            </a:pPr>
            <a:r>
              <a:rPr lang="en-US" dirty="0"/>
              <a:t>There are descriptions for each preference code that include typical occupations and traits.</a:t>
            </a:r>
            <a:br>
              <a:rPr lang="en-US" dirty="0"/>
            </a:br>
            <a:endParaRPr lang="en-US" dirty="0"/>
          </a:p>
          <a:p>
            <a:pPr algn="l" defTabSz="522874">
              <a:defRPr/>
            </a:pPr>
            <a:r>
              <a:rPr lang="en-US" b="1" dirty="0"/>
              <a:t>ASK: </a:t>
            </a:r>
            <a:r>
              <a:rPr lang="en-US" dirty="0"/>
              <a:t>What questions do you have about the preference code?</a:t>
            </a:r>
          </a:p>
        </p:txBody>
      </p:sp>
    </p:spTree>
    <p:extLst>
      <p:ext uri="{BB962C8B-B14F-4D97-AF65-F5344CB8AC3E}">
        <p14:creationId xmlns:p14="http://schemas.microsoft.com/office/powerpoint/2010/main" val="187702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r>
              <a:rPr lang="en-US" altLang="en-US" b="1" i="1" dirty="0">
                <a:latin typeface="Arial" panose="020B0604020202020204" pitchFamily="34" charset="0"/>
                <a:cs typeface="Arial" panose="020B0604020202020204" pitchFamily="34" charset="0"/>
              </a:rPr>
              <a:t>BUILD: </a:t>
            </a:r>
            <a:r>
              <a:rPr lang="en-US" altLang="en-US" i="1" dirty="0">
                <a:latin typeface="Arial" panose="020B0604020202020204" pitchFamily="34" charset="0"/>
                <a:cs typeface="Arial" panose="020B0604020202020204" pitchFamily="34" charset="0"/>
              </a:rPr>
              <a:t>Each bullet from top to bottom. Read as you click.</a:t>
            </a:r>
          </a:p>
          <a:p>
            <a:pPr marL="0" indent="0"/>
            <a:endParaRPr lang="en-US" altLang="en-US" i="1" dirty="0">
              <a:latin typeface="Arial" panose="020B0604020202020204" pitchFamily="34" charset="0"/>
              <a:cs typeface="Arial" panose="020B0604020202020204" pitchFamily="34" charset="0"/>
            </a:endParaRPr>
          </a:p>
          <a:p>
            <a:pPr marL="0" indent="0"/>
            <a:r>
              <a:rPr lang="en-US" altLang="en-US" b="1" dirty="0">
                <a:latin typeface="Arial" panose="020B0604020202020204" pitchFamily="34" charset="0"/>
                <a:cs typeface="Arial" panose="020B0604020202020204" pitchFamily="34" charset="0"/>
              </a:rPr>
              <a:t>SAY: </a:t>
            </a:r>
            <a:r>
              <a:rPr lang="en-US" altLang="en-US" b="0" dirty="0">
                <a:latin typeface="Arial" panose="020B0604020202020204" pitchFamily="34" charset="0"/>
                <a:cs typeface="Arial" panose="020B0604020202020204" pitchFamily="34" charset="0"/>
              </a:rPr>
              <a:t>Th</a:t>
            </a:r>
            <a:r>
              <a:rPr lang="en-US" altLang="en-US" dirty="0">
                <a:latin typeface="Arial" panose="020B0604020202020204" pitchFamily="34" charset="0"/>
                <a:cs typeface="Arial" panose="020B0604020202020204" pitchFamily="34" charset="0"/>
              </a:rPr>
              <a:t>ese are important points to remember as you look at your profile.</a:t>
            </a:r>
          </a:p>
        </p:txBody>
      </p:sp>
    </p:spTree>
    <p:extLst>
      <p:ext uri="{BB962C8B-B14F-4D97-AF65-F5344CB8AC3E}">
        <p14:creationId xmlns:p14="http://schemas.microsoft.com/office/powerpoint/2010/main" val="2625115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SAY: </a:t>
            </a:r>
            <a:r>
              <a:rPr lang="en-US" dirty="0"/>
              <a:t>And of course, the HBDI</a:t>
            </a:r>
            <a:r>
              <a:rPr lang="en-US" baseline="30000" dirty="0"/>
              <a:t>®</a:t>
            </a:r>
            <a:r>
              <a:rPr lang="en-US" dirty="0"/>
              <a:t> results are not to be used as:</a:t>
            </a:r>
          </a:p>
          <a:p>
            <a:pPr marL="0" lvl="0" indent="0" algn="l" rtl="0">
              <a:lnSpc>
                <a:spcPct val="100000"/>
              </a:lnSpc>
              <a:spcBef>
                <a:spcPts val="0"/>
              </a:spcBef>
              <a:spcAft>
                <a:spcPts val="0"/>
              </a:spcAft>
              <a:buClr>
                <a:schemeClr val="dk1"/>
              </a:buClr>
              <a:buSzPts val="1100"/>
              <a:buFont typeface="Arial"/>
              <a:buNone/>
            </a:pPr>
            <a:endParaRPr lang="en-US"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sz="1200" b="0" dirty="0">
                <a:latin typeface="Proxima Nova"/>
                <a:ea typeface="Proxima Nova"/>
                <a:cs typeface="Proxima Nova"/>
                <a:sym typeface="Proxima Nova"/>
              </a:rPr>
              <a:t>A </a:t>
            </a:r>
            <a:r>
              <a:rPr lang="en-US" sz="1200" dirty="0">
                <a:cs typeface="Proxima Nova"/>
                <a:sym typeface="Proxima Nova"/>
              </a:rPr>
              <a:t>label</a:t>
            </a:r>
            <a:r>
              <a:rPr lang="en-US" sz="1200" b="0" dirty="0">
                <a:latin typeface="Proxima Nova"/>
                <a:ea typeface="Proxima Nova"/>
                <a:cs typeface="Proxima Nova"/>
                <a:sym typeface="Proxima Nova"/>
              </a:rPr>
              <a:t> or “</a:t>
            </a:r>
            <a:r>
              <a:rPr lang="en-US" sz="1200" dirty="0">
                <a:cs typeface="Proxima Nova"/>
                <a:sym typeface="Proxima Nova"/>
              </a:rPr>
              <a:t>b</a:t>
            </a:r>
            <a:r>
              <a:rPr lang="en-US" sz="1200" b="0" dirty="0">
                <a:latin typeface="Proxima Nova"/>
                <a:ea typeface="Proxima Nova"/>
                <a:cs typeface="Proxima Nova"/>
                <a:sym typeface="Proxima Nova"/>
              </a:rPr>
              <a:t>ox” to put people in</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sz="1200" b="0" dirty="0">
                <a:latin typeface="Proxima Nova"/>
                <a:ea typeface="Proxima Nova"/>
                <a:cs typeface="Proxima Nova"/>
                <a:sym typeface="Proxima Nova"/>
              </a:rPr>
              <a:t>A weapon</a:t>
            </a:r>
            <a:r>
              <a:rPr lang="en-US" sz="1200" dirty="0">
                <a:cs typeface="Proxima Nova"/>
                <a:sym typeface="Proxima Nova"/>
              </a:rPr>
              <a:t> to denigrate others</a:t>
            </a:r>
            <a:endParaRPr lang="en-US" sz="1200" b="0" dirty="0">
              <a:latin typeface="Proxima Nova"/>
              <a:cs typeface="Proxima Nova"/>
              <a:sym typeface="Proxima Nova"/>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sz="1200" dirty="0">
                <a:cs typeface="Proxima Nova"/>
                <a:sym typeface="Proxima Nova"/>
              </a:rPr>
              <a:t>A</a:t>
            </a:r>
            <a:r>
              <a:rPr lang="en-US" sz="1200" b="0" dirty="0">
                <a:latin typeface="Proxima Nova"/>
                <a:cs typeface="Proxima Nova"/>
                <a:sym typeface="Proxima Nova"/>
              </a:rPr>
              <a:t> </a:t>
            </a:r>
            <a:r>
              <a:rPr lang="en-US" sz="1200" b="0" dirty="0">
                <a:latin typeface="Proxima Nova"/>
                <a:ea typeface="Proxima Nova"/>
                <a:cs typeface="Proxima Nova"/>
                <a:sym typeface="Proxima Nova"/>
              </a:rPr>
              <a:t>judgment of good, bad, right or wrong.</a:t>
            </a:r>
            <a:endParaRPr dirty="0"/>
          </a:p>
        </p:txBody>
      </p:sp>
    </p:spTree>
    <p:extLst>
      <p:ext uri="{BB962C8B-B14F-4D97-AF65-F5344CB8AC3E}">
        <p14:creationId xmlns:p14="http://schemas.microsoft.com/office/powerpoint/2010/main" val="388634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i="1" dirty="0"/>
              <a:t>Option 1: </a:t>
            </a:r>
            <a:r>
              <a:rPr lang="en-US" b="0" i="1" dirty="0"/>
              <a:t>Debrief using HBDI</a:t>
            </a:r>
            <a:r>
              <a:rPr lang="en-US" b="0" i="1" baseline="30000" dirty="0"/>
              <a:t>®</a:t>
            </a:r>
            <a:r>
              <a:rPr lang="en-US" b="0" i="1" dirty="0"/>
              <a:t> Digital and follow the script below. </a:t>
            </a:r>
          </a:p>
          <a:p>
            <a:pPr marL="0" lvl="0" indent="0" algn="l" rtl="0">
              <a:lnSpc>
                <a:spcPct val="100000"/>
              </a:lnSpc>
              <a:spcBef>
                <a:spcPts val="0"/>
              </a:spcBef>
              <a:spcAft>
                <a:spcPts val="0"/>
              </a:spcAft>
              <a:buClr>
                <a:schemeClr val="dk1"/>
              </a:buClr>
              <a:buSzPts val="1100"/>
              <a:buFont typeface="Arial"/>
              <a:buNone/>
            </a:pPr>
            <a:endParaRPr lang="en-US" b="0" i="1" dirty="0"/>
          </a:p>
          <a:p>
            <a:pPr marL="0" lvl="0" indent="0" algn="l" rtl="0">
              <a:lnSpc>
                <a:spcPct val="100000"/>
              </a:lnSpc>
              <a:spcBef>
                <a:spcPts val="0"/>
              </a:spcBef>
              <a:spcAft>
                <a:spcPts val="0"/>
              </a:spcAft>
              <a:buClr>
                <a:schemeClr val="dk1"/>
              </a:buClr>
              <a:buSzPts val="1100"/>
              <a:buFont typeface="Arial"/>
              <a:buNone/>
            </a:pPr>
            <a:r>
              <a:rPr lang="en-US" b="0" i="1" dirty="0"/>
              <a:t>Note: If debriefing using the 2-page PDF HBDI</a:t>
            </a:r>
            <a:r>
              <a:rPr lang="en-US" b="0" i="1" baseline="30000" dirty="0"/>
              <a:t>®</a:t>
            </a:r>
            <a:r>
              <a:rPr lang="en-US" b="0" i="1" dirty="0"/>
              <a:t> results, let them know they also have access to their digital profile in the Thinker Portal - and that you’ll send the link in the follow-up email. Be prepared to close the PowerPoint presentation slides and </a:t>
            </a:r>
            <a:r>
              <a:rPr lang="en-US" b="0" i="1" u="sng" dirty="0"/>
              <a:t>open up their HBDI</a:t>
            </a:r>
            <a:r>
              <a:rPr lang="en-US" b="0" i="1" u="sng" baseline="30000" dirty="0"/>
              <a:t>®</a:t>
            </a:r>
            <a:r>
              <a:rPr lang="en-US" b="0" i="1" u="sng" dirty="0"/>
              <a:t> Digital results</a:t>
            </a:r>
            <a:r>
              <a:rPr lang="en-US" b="0" i="1" u="none" dirty="0"/>
              <a:t>. You can also give them the link and have them open it up and share their screen – but make sure to allow more time for them to navigate the screen.</a:t>
            </a:r>
          </a:p>
          <a:p>
            <a:pPr marL="0" lvl="0" indent="0" algn="l" rtl="0">
              <a:lnSpc>
                <a:spcPct val="100000"/>
              </a:lnSpc>
              <a:spcBef>
                <a:spcPts val="0"/>
              </a:spcBef>
              <a:spcAft>
                <a:spcPts val="0"/>
              </a:spcAft>
              <a:buClr>
                <a:schemeClr val="dk1"/>
              </a:buClr>
              <a:buSzPts val="1100"/>
              <a:buFont typeface="Arial"/>
              <a:buNone/>
            </a:pPr>
            <a:endParaRPr lang="en-US" b="0" i="1" u="none" dirty="0"/>
          </a:p>
          <a:p>
            <a:pPr marL="0" lvl="0" indent="0" algn="l" rtl="0">
              <a:lnSpc>
                <a:spcPct val="100000"/>
              </a:lnSpc>
              <a:spcBef>
                <a:spcPts val="0"/>
              </a:spcBef>
              <a:spcAft>
                <a:spcPts val="0"/>
              </a:spcAft>
              <a:buClr>
                <a:schemeClr val="dk1"/>
              </a:buClr>
              <a:buSzPts val="1100"/>
              <a:buFont typeface="Arial"/>
              <a:buNone/>
            </a:pPr>
            <a:r>
              <a:rPr lang="en-US" b="1" i="0" dirty="0"/>
              <a:t>SAY: </a:t>
            </a:r>
            <a:r>
              <a:rPr lang="en-US" b="0" i="0" dirty="0"/>
              <a:t>Feel free to open your </a:t>
            </a:r>
            <a:r>
              <a:rPr lang="en-US" b="0" i="0" u="none" dirty="0"/>
              <a:t>HBDI</a:t>
            </a:r>
            <a:r>
              <a:rPr lang="en-US" b="0" i="0" u="none" baseline="30000" dirty="0"/>
              <a:t>®</a:t>
            </a:r>
            <a:r>
              <a:rPr lang="en-US" b="0" i="0" u="none" dirty="0"/>
              <a:t> Digital results in the Thinker Portal </a:t>
            </a:r>
            <a:r>
              <a:rPr lang="en-US" b="0" i="0" dirty="0"/>
              <a:t>to follow along if you’d like. Go to </a:t>
            </a:r>
            <a:r>
              <a:rPr lang="en-US" b="0" i="0" dirty="0" err="1"/>
              <a:t>j</a:t>
            </a:r>
            <a:r>
              <a:rPr lang="en-US" b="0" i="0" u="sng" dirty="0" err="1">
                <a:solidFill>
                  <a:schemeClr val="hlink"/>
                </a:solidFill>
                <a:hlinkClick r:id="rId3"/>
              </a:rPr>
              <a:t>ourney.herrmannsolutions.net</a:t>
            </a:r>
            <a:r>
              <a:rPr lang="en-US" b="0" i="0" u="sng" dirty="0">
                <a:solidFill>
                  <a:schemeClr val="hlink"/>
                </a:solidFill>
                <a:hlinkClick r:id="rId3"/>
              </a:rPr>
              <a:t>/</a:t>
            </a:r>
            <a:r>
              <a:rPr lang="en-US" b="0" i="0" u="none" dirty="0">
                <a:solidFill>
                  <a:schemeClr val="hlink"/>
                </a:solidFill>
                <a:hlinkClick r:id="rId3"/>
              </a:rPr>
              <a:t>thinker</a:t>
            </a:r>
            <a:r>
              <a:rPr lang="en-US" b="0" i="0" u="sng" dirty="0">
                <a:solidFill>
                  <a:schemeClr val="hlink"/>
                </a:solidFill>
                <a:hlinkClick r:id="rId3"/>
              </a:rPr>
              <a:t> </a:t>
            </a:r>
            <a:r>
              <a:rPr lang="en-US" b="0" i="0" u="none" dirty="0">
                <a:solidFill>
                  <a:schemeClr val="hlink"/>
                </a:solidFill>
              </a:rPr>
              <a:t> </a:t>
            </a:r>
            <a:r>
              <a:rPr lang="en-US" b="0" i="1" u="none" dirty="0">
                <a:solidFill>
                  <a:schemeClr val="hlink"/>
                </a:solidFill>
              </a:rPr>
              <a:t>(drop link in chat) </a:t>
            </a:r>
            <a:r>
              <a:rPr lang="en-US" b="0" i="0" u="none" dirty="0">
                <a:solidFill>
                  <a:schemeClr val="hlink"/>
                </a:solidFill>
              </a:rPr>
              <a:t>or you can also scan the QR code with your phone. </a:t>
            </a:r>
            <a:endParaRPr b="0" i="0" u="none" dirty="0"/>
          </a:p>
          <a:p>
            <a:pPr marL="0" lvl="0" indent="0" algn="l" rtl="0">
              <a:lnSpc>
                <a:spcPct val="100000"/>
              </a:lnSpc>
              <a:spcBef>
                <a:spcPts val="0"/>
              </a:spcBef>
              <a:spcAft>
                <a:spcPts val="0"/>
              </a:spcAft>
              <a:buClr>
                <a:schemeClr val="dk1"/>
              </a:buClr>
              <a:buSzPts val="1100"/>
              <a:buFont typeface="Arial"/>
              <a:buNone/>
            </a:pPr>
            <a:endParaRPr lang="en-US" b="0" i="1" dirty="0"/>
          </a:p>
          <a:p>
            <a:pPr marL="0" lvl="0" indent="0" algn="l" rtl="0">
              <a:lnSpc>
                <a:spcPct val="100000"/>
              </a:lnSpc>
              <a:spcBef>
                <a:spcPts val="0"/>
              </a:spcBef>
              <a:spcAft>
                <a:spcPts val="0"/>
              </a:spcAft>
              <a:buClr>
                <a:schemeClr val="dk1"/>
              </a:buClr>
              <a:buSzPts val="1100"/>
              <a:buFont typeface="Arial"/>
              <a:buNone/>
            </a:pPr>
            <a:r>
              <a:rPr lang="en-US" b="1" i="1" dirty="0"/>
              <a:t>Walk through their data:</a:t>
            </a:r>
          </a:p>
          <a:p>
            <a:pPr marL="0" lvl="0" indent="0" algn="l" rtl="0">
              <a:lnSpc>
                <a:spcPct val="100000"/>
              </a:lnSpc>
              <a:spcBef>
                <a:spcPts val="0"/>
              </a:spcBef>
              <a:spcAft>
                <a:spcPts val="0"/>
              </a:spcAft>
              <a:buClr>
                <a:schemeClr val="dk1"/>
              </a:buClr>
              <a:buSzPts val="1100"/>
              <a:buFont typeface="Arial"/>
              <a:buNone/>
            </a:pPr>
            <a:endParaRPr lang="en-US" b="0" i="1" u="sng" dirty="0">
              <a:solidFill>
                <a:schemeClr val="hlink"/>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hlink"/>
                </a:solidFill>
              </a:rPr>
              <a:t>Start with the combo profile including the under pressure profile to save time.</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hlink"/>
                </a:solidFill>
              </a:rPr>
              <a:t>Ask if there are any surprises.</a:t>
            </a:r>
            <a:endParaRPr lang="en-US" b="0" i="1" u="none" dirty="0">
              <a:solidFill>
                <a:schemeClr val="dk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dk1"/>
                </a:solidFill>
              </a:rPr>
              <a:t>Explore the profile from most to least preferred. Speak to the under pressure profile and let them know they can click to learn more about each quadrant.</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hlink"/>
                </a:solidFill>
              </a:rPr>
              <a:t>Clusters: This helps you understand why one profile with a similar score in a quadrant is different than another.</a:t>
            </a:r>
            <a:endParaRPr lang="en-US" b="0" i="1" u="none" dirty="0">
              <a:solidFill>
                <a:schemeClr val="dk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hlink"/>
                </a:solidFill>
              </a:rPr>
              <a:t>Dashboard: Highlight at work vs. view of self and discuss any differences.</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dirty="0"/>
              <a:t>Explore Introversion/Extroversion data and ask about energy related to working with people as a leader. Point out how energy shifts during time of day.</a:t>
            </a:r>
            <a:endParaRPr lang="en-US" b="0" i="1" u="none" dirty="0">
              <a:solidFill>
                <a:schemeClr val="dk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hlink"/>
                </a:solidFill>
              </a:rPr>
              <a:t>How to Apply: Pick one to illustrate</a:t>
            </a:r>
            <a:endParaRPr lang="en-US" b="0" i="1" u="none" dirty="0">
              <a:solidFill>
                <a:schemeClr val="dk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hlink"/>
                </a:solidFill>
              </a:rPr>
              <a:t>Note that FAQs are available and remind them they can return here at any time.</a:t>
            </a:r>
            <a:endParaRPr lang="en-US" b="0" i="1" u="none" dirty="0">
              <a:solidFill>
                <a:schemeClr val="dk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hlink"/>
                </a:solidFill>
              </a:rPr>
              <a:t>Discuss: Can my profile change?</a:t>
            </a:r>
            <a:endParaRPr lang="en-US" b="0" i="1" u="none" dirty="0">
              <a:solidFill>
                <a:schemeClr val="dk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dk1"/>
                </a:solidFill>
              </a:rPr>
              <a:t>Remind them that this indicates </a:t>
            </a:r>
            <a:r>
              <a:rPr lang="en-US" b="0" i="1" u="none" dirty="0">
                <a:solidFill>
                  <a:schemeClr val="hlink"/>
                </a:solidFill>
              </a:rPr>
              <a:t>preference - not competence.</a:t>
            </a:r>
            <a:endParaRPr lang="en-US" b="0" i="1" u="none" dirty="0">
              <a:solidFill>
                <a:schemeClr val="dk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0" i="1" u="none" dirty="0">
                <a:solidFill>
                  <a:schemeClr val="hlink"/>
                </a:solidFill>
              </a:rPr>
              <a:t>Emphasize wholeness: We all think in all quadrants and can stretch.</a:t>
            </a:r>
            <a:endParaRPr b="1" u="none" dirty="0">
              <a:solidFill>
                <a:schemeClr val="hlin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age 1">
  <p:cSld name="Blank Page 1">
    <p:spTree>
      <p:nvGrpSpPr>
        <p:cNvPr id="1" name="Shape 27"/>
        <p:cNvGrpSpPr/>
        <p:nvPr/>
      </p:nvGrpSpPr>
      <p:grpSpPr>
        <a:xfrm>
          <a:off x="0" y="0"/>
          <a:ext cx="0" cy="0"/>
          <a:chOff x="0" y="0"/>
          <a:chExt cx="0" cy="0"/>
        </a:xfrm>
      </p:grpSpPr>
      <p:sp>
        <p:nvSpPr>
          <p:cNvPr id="28" name="Google Shape;28;p15"/>
          <p:cNvSpPr/>
          <p:nvPr/>
        </p:nvSpPr>
        <p:spPr>
          <a:xfrm>
            <a:off x="5791201" y="3920701"/>
            <a:ext cx="3354549" cy="5514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0_Blank">
  <p:cSld name="20_Blank">
    <p:spTree>
      <p:nvGrpSpPr>
        <p:cNvPr id="1" name="Shape 160"/>
        <p:cNvGrpSpPr/>
        <p:nvPr/>
      </p:nvGrpSpPr>
      <p:grpSpPr>
        <a:xfrm>
          <a:off x="0" y="0"/>
          <a:ext cx="0" cy="0"/>
          <a:chOff x="0" y="0"/>
          <a:chExt cx="0" cy="0"/>
        </a:xfrm>
      </p:grpSpPr>
      <p:sp>
        <p:nvSpPr>
          <p:cNvPr id="161" name="Google Shape;161;p27"/>
          <p:cNvSpPr/>
          <p:nvPr/>
        </p:nvSpPr>
        <p:spPr>
          <a:xfrm>
            <a:off x="285750" y="1118153"/>
            <a:ext cx="8525289" cy="351457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62" name="Google Shape;162;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3" name="Google Shape;163;p27"/>
          <p:cNvSpPr txBox="1">
            <a:spLocks noGrp="1"/>
          </p:cNvSpPr>
          <p:nvPr>
            <p:ph type="title"/>
          </p:nvPr>
        </p:nvSpPr>
        <p:spPr>
          <a:xfrm>
            <a:off x="628650" y="273844"/>
            <a:ext cx="7886700" cy="9608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27"/>
          <p:cNvSpPr txBox="1">
            <a:spLocks noGrp="1"/>
          </p:cNvSpPr>
          <p:nvPr>
            <p:ph type="body" idx="1"/>
          </p:nvPr>
        </p:nvSpPr>
        <p:spPr>
          <a:xfrm>
            <a:off x="628650" y="1628775"/>
            <a:ext cx="7886700" cy="29146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5" name="Google Shape;165;p27"/>
          <p:cNvPicPr preferRelativeResize="0"/>
          <p:nvPr/>
        </p:nvPicPr>
        <p:blipFill rotWithShape="1">
          <a:blip r:embed="rId2">
            <a:alphaModFix/>
          </a:blip>
          <a:srcRect/>
          <a:stretch/>
        </p:blipFill>
        <p:spPr>
          <a:xfrm>
            <a:off x="285750" y="357667"/>
            <a:ext cx="324998" cy="32150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628650" y="273844"/>
            <a:ext cx="7886700" cy="9608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300"/>
              <a:buFont typeface="Geo"/>
              <a:buNone/>
              <a:defRPr b="1" i="0">
                <a:latin typeface="Proxima Nova" panose="020B0604020202020204" charset="0"/>
                <a:ea typeface="Proxima Nova" panose="020B0604020202020204" charset="0"/>
                <a:cs typeface="Proxima Nova" panose="020B0604020202020204" charset="0"/>
                <a:sym typeface="Ge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8" name="Google Shape;168;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p28"/>
          <p:cNvSpPr txBox="1">
            <a:spLocks noGrp="1"/>
          </p:cNvSpPr>
          <p:nvPr>
            <p:ph type="body" idx="1"/>
          </p:nvPr>
        </p:nvSpPr>
        <p:spPr>
          <a:xfrm>
            <a:off x="628650" y="1489473"/>
            <a:ext cx="7886700" cy="302180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71" name="Google Shape;171;p28"/>
          <p:cNvPicPr preferRelativeResize="0"/>
          <p:nvPr/>
        </p:nvPicPr>
        <p:blipFill rotWithShape="1">
          <a:blip r:embed="rId2">
            <a:alphaModFix/>
          </a:blip>
          <a:srcRect/>
          <a:stretch/>
        </p:blipFill>
        <p:spPr>
          <a:xfrm>
            <a:off x="285750" y="357667"/>
            <a:ext cx="324998" cy="32150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628650" y="273844"/>
            <a:ext cx="7886700" cy="9608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9"/>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5" name="Google Shape;175;p29"/>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6" name="Google Shape;176;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8" name="Google Shape;178;p29"/>
          <p:cNvPicPr preferRelativeResize="0"/>
          <p:nvPr/>
        </p:nvPicPr>
        <p:blipFill rotWithShape="1">
          <a:blip r:embed="rId2">
            <a:alphaModFix/>
          </a:blip>
          <a:srcRect/>
          <a:stretch/>
        </p:blipFill>
        <p:spPr>
          <a:xfrm>
            <a:off x="285750" y="357667"/>
            <a:ext cx="324998" cy="32150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30"/>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82" name="Google Shape;182;p30"/>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3" name="Google Shape;183;p30"/>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84" name="Google Shape;184;p30"/>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5" name="Google Shape;185;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7" name="Google Shape;187;p30"/>
          <p:cNvPicPr preferRelativeResize="0"/>
          <p:nvPr/>
        </p:nvPicPr>
        <p:blipFill rotWithShape="1">
          <a:blip r:embed="rId2">
            <a:alphaModFix/>
          </a:blip>
          <a:srcRect/>
          <a:stretch/>
        </p:blipFill>
        <p:spPr>
          <a:xfrm>
            <a:off x="285750" y="357667"/>
            <a:ext cx="324998" cy="32150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88"/>
        <p:cNvGrpSpPr/>
        <p:nvPr/>
      </p:nvGrpSpPr>
      <p:grpSpPr>
        <a:xfrm>
          <a:off x="0" y="0"/>
          <a:ext cx="0" cy="0"/>
          <a:chOff x="0" y="0"/>
          <a:chExt cx="0" cy="0"/>
        </a:xfrm>
      </p:grpSpPr>
      <p:sp>
        <p:nvSpPr>
          <p:cNvPr id="189" name="Google Shape;189;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31"/>
          <p:cNvSpPr/>
          <p:nvPr/>
        </p:nvSpPr>
        <p:spPr>
          <a:xfrm rot="-5400000">
            <a:off x="689" y="2213450"/>
            <a:ext cx="864096" cy="501662"/>
          </a:xfrm>
          <a:prstGeom prst="round2SameRect">
            <a:avLst>
              <a:gd name="adj1" fmla="val 50000"/>
              <a:gd name="adj2" fmla="val 0"/>
            </a:avLst>
          </a:prstGeom>
          <a:solidFill>
            <a:srgbClr val="55B6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92" name="Google Shape;192;p31"/>
          <p:cNvSpPr/>
          <p:nvPr/>
        </p:nvSpPr>
        <p:spPr>
          <a:xfrm rot="-5400000">
            <a:off x="12284" y="4068185"/>
            <a:ext cx="864096" cy="501662"/>
          </a:xfrm>
          <a:prstGeom prst="round2SameRect">
            <a:avLst>
              <a:gd name="adj1" fmla="val 50000"/>
              <a:gd name="adj2" fmla="val 0"/>
            </a:avLst>
          </a:prstGeom>
          <a:solidFill>
            <a:srgbClr val="DF19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93" name="Google Shape;193;p31"/>
          <p:cNvSpPr/>
          <p:nvPr/>
        </p:nvSpPr>
        <p:spPr>
          <a:xfrm rot="-5400000">
            <a:off x="4152462" y="-87452"/>
            <a:ext cx="864096" cy="8805213"/>
          </a:xfrm>
          <a:prstGeom prst="round2SameRect">
            <a:avLst>
              <a:gd name="adj1" fmla="val 39193"/>
              <a:gd name="adj2" fmla="val 0"/>
            </a:avLst>
          </a:prstGeom>
          <a:noFill/>
          <a:ln w="28575" cap="flat" cmpd="sng">
            <a:solidFill>
              <a:srgbClr val="DF19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94" name="Google Shape;194;p31"/>
          <p:cNvSpPr txBox="1"/>
          <p:nvPr/>
        </p:nvSpPr>
        <p:spPr>
          <a:xfrm>
            <a:off x="181902" y="4054705"/>
            <a:ext cx="513261" cy="7155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chemeClr val="lt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95" name="Google Shape;195;p31"/>
          <p:cNvSpPr/>
          <p:nvPr/>
        </p:nvSpPr>
        <p:spPr>
          <a:xfrm rot="-5400000">
            <a:off x="4139951" y="-1938326"/>
            <a:ext cx="864096" cy="8805213"/>
          </a:xfrm>
          <a:prstGeom prst="round2SameRect">
            <a:avLst>
              <a:gd name="adj1" fmla="val 39193"/>
              <a:gd name="adj2" fmla="val 0"/>
            </a:avLst>
          </a:prstGeom>
          <a:noFill/>
          <a:ln w="28575" cap="flat" cmpd="sng">
            <a:solidFill>
              <a:srgbClr val="55B6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96" name="Google Shape;196;p31"/>
          <p:cNvSpPr txBox="1"/>
          <p:nvPr/>
        </p:nvSpPr>
        <p:spPr>
          <a:xfrm>
            <a:off x="169391" y="2203832"/>
            <a:ext cx="511479" cy="7155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chemeClr val="lt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97" name="Google Shape;197;p31"/>
          <p:cNvSpPr/>
          <p:nvPr/>
        </p:nvSpPr>
        <p:spPr>
          <a:xfrm rot="-5400000">
            <a:off x="4152461" y="-1008624"/>
            <a:ext cx="864096" cy="8805213"/>
          </a:xfrm>
          <a:prstGeom prst="round2SameRect">
            <a:avLst>
              <a:gd name="adj1" fmla="val 39193"/>
              <a:gd name="adj2" fmla="val 0"/>
            </a:avLst>
          </a:prstGeom>
          <a:noFill/>
          <a:ln w="28575" cap="flat" cmpd="sng">
            <a:solidFill>
              <a:srgbClr val="2BB6E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98" name="Google Shape;198;p31"/>
          <p:cNvSpPr/>
          <p:nvPr/>
        </p:nvSpPr>
        <p:spPr>
          <a:xfrm rot="-5400000">
            <a:off x="9586" y="3143151"/>
            <a:ext cx="864096" cy="501662"/>
          </a:xfrm>
          <a:prstGeom prst="round2SameRect">
            <a:avLst>
              <a:gd name="adj1" fmla="val 50000"/>
              <a:gd name="adj2" fmla="val 0"/>
            </a:avLst>
          </a:prstGeom>
          <a:solidFill>
            <a:srgbClr val="2BB6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99" name="Google Shape;199;p31"/>
          <p:cNvSpPr txBox="1"/>
          <p:nvPr/>
        </p:nvSpPr>
        <p:spPr>
          <a:xfrm>
            <a:off x="190803" y="3133533"/>
            <a:ext cx="501662" cy="7155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chemeClr val="lt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00" name="Google Shape;200;p31"/>
          <p:cNvSpPr txBox="1">
            <a:spLocks noGrp="1"/>
          </p:cNvSpPr>
          <p:nvPr>
            <p:ph type="title"/>
          </p:nvPr>
        </p:nvSpPr>
        <p:spPr>
          <a:xfrm>
            <a:off x="628650" y="273844"/>
            <a:ext cx="7886700" cy="9608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300"/>
              <a:buFont typeface="Geo"/>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1" name="Google Shape;201;p31"/>
          <p:cNvSpPr/>
          <p:nvPr/>
        </p:nvSpPr>
        <p:spPr>
          <a:xfrm rot="-5400000">
            <a:off x="686" y="1282372"/>
            <a:ext cx="864096" cy="501662"/>
          </a:xfrm>
          <a:prstGeom prst="round2SameRect">
            <a:avLst>
              <a:gd name="adj1" fmla="val 50000"/>
              <a:gd name="adj2" fmla="val 0"/>
            </a:avLst>
          </a:prstGeom>
          <a:solidFill>
            <a:srgbClr val="FAD2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02" name="Google Shape;202;p31"/>
          <p:cNvSpPr/>
          <p:nvPr/>
        </p:nvSpPr>
        <p:spPr>
          <a:xfrm rot="-5400000">
            <a:off x="4139949" y="-2869404"/>
            <a:ext cx="864096" cy="8805213"/>
          </a:xfrm>
          <a:prstGeom prst="round2SameRect">
            <a:avLst>
              <a:gd name="adj1" fmla="val 39193"/>
              <a:gd name="adj2" fmla="val 0"/>
            </a:avLst>
          </a:prstGeom>
          <a:noFill/>
          <a:ln w="28575" cap="flat" cmpd="sng">
            <a:solidFill>
              <a:srgbClr val="FAD2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03" name="Google Shape;203;p31"/>
          <p:cNvSpPr txBox="1"/>
          <p:nvPr/>
        </p:nvSpPr>
        <p:spPr>
          <a:xfrm>
            <a:off x="163628" y="1278374"/>
            <a:ext cx="513261" cy="7155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chemeClr val="lt1"/>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04" name="Google Shape;204;p31"/>
          <p:cNvSpPr txBox="1">
            <a:spLocks noGrp="1"/>
          </p:cNvSpPr>
          <p:nvPr>
            <p:ph type="body" idx="1"/>
          </p:nvPr>
        </p:nvSpPr>
        <p:spPr>
          <a:xfrm>
            <a:off x="782242" y="1101329"/>
            <a:ext cx="8097440" cy="364569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atin typeface="Proxima Nova" panose="020B0604020202020204"/>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05" name="Google Shape;205;p31"/>
          <p:cNvPicPr preferRelativeResize="0"/>
          <p:nvPr/>
        </p:nvPicPr>
        <p:blipFill rotWithShape="1">
          <a:blip r:embed="rId2">
            <a:alphaModFix/>
          </a:blip>
          <a:srcRect/>
          <a:stretch/>
        </p:blipFill>
        <p:spPr>
          <a:xfrm>
            <a:off x="285750" y="357667"/>
            <a:ext cx="324998" cy="32150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act Us">
  <p:cSld name="Contact Us">
    <p:bg>
      <p:bgPr>
        <a:solidFill>
          <a:schemeClr val="accent1"/>
        </a:solidFill>
        <a:effectLst/>
      </p:bgPr>
    </p:bg>
    <p:spTree>
      <p:nvGrpSpPr>
        <p:cNvPr id="1" name="Shape 206"/>
        <p:cNvGrpSpPr/>
        <p:nvPr/>
      </p:nvGrpSpPr>
      <p:grpSpPr>
        <a:xfrm>
          <a:off x="0" y="0"/>
          <a:ext cx="0" cy="0"/>
          <a:chOff x="0" y="0"/>
          <a:chExt cx="0" cy="0"/>
        </a:xfrm>
      </p:grpSpPr>
      <p:pic>
        <p:nvPicPr>
          <p:cNvPr id="207" name="Google Shape;207;p32"/>
          <p:cNvPicPr preferRelativeResize="0"/>
          <p:nvPr/>
        </p:nvPicPr>
        <p:blipFill rotWithShape="1">
          <a:blip r:embed="rId2">
            <a:alphaModFix/>
          </a:blip>
          <a:srcRect/>
          <a:stretch/>
        </p:blipFill>
        <p:spPr>
          <a:xfrm>
            <a:off x="2" y="5109116"/>
            <a:ext cx="9144000" cy="34289"/>
          </a:xfrm>
          <a:prstGeom prst="rect">
            <a:avLst/>
          </a:prstGeom>
          <a:noFill/>
          <a:ln>
            <a:noFill/>
          </a:ln>
        </p:spPr>
      </p:pic>
      <p:sp>
        <p:nvSpPr>
          <p:cNvPr id="208" name="Google Shape;208;p32"/>
          <p:cNvSpPr/>
          <p:nvPr/>
        </p:nvSpPr>
        <p:spPr>
          <a:xfrm>
            <a:off x="7911667" y="4942532"/>
            <a:ext cx="1232336" cy="166018"/>
          </a:xfrm>
          <a:prstGeom prst="rect">
            <a:avLst/>
          </a:prstGeom>
          <a:noFill/>
          <a:ln>
            <a:noFill/>
          </a:ln>
        </p:spPr>
        <p:txBody>
          <a:bodyPr spcFirstLastPara="1" wrap="square" lIns="30750" tIns="30750" rIns="30750" bIns="30750" anchor="t" anchorCtr="0">
            <a:spAutoFit/>
          </a:bodyPr>
          <a:lstStyle/>
          <a:p>
            <a:pPr marL="0" marR="0" lvl="0" indent="0" algn="r" rtl="0">
              <a:lnSpc>
                <a:spcPct val="100000"/>
              </a:lnSpc>
              <a:spcBef>
                <a:spcPts val="0"/>
              </a:spcBef>
              <a:spcAft>
                <a:spcPts val="0"/>
              </a:spcAft>
              <a:buClr>
                <a:srgbClr val="000000"/>
              </a:buClr>
              <a:buSzPts val="675"/>
              <a:buFont typeface="Arial"/>
              <a:buNone/>
            </a:pPr>
            <a:r>
              <a:rPr lang="en-US" sz="675" b="0" i="0" u="none" strike="noStrike" cap="none">
                <a:solidFill>
                  <a:srgbClr val="414042"/>
                </a:solidFill>
                <a:latin typeface="Arial"/>
                <a:ea typeface="Arial"/>
                <a:cs typeface="Arial"/>
                <a:sym typeface="Arial"/>
              </a:rPr>
              <a:t>© 2016 Herrmann Global, LLC</a:t>
            </a:r>
            <a:endParaRPr sz="1400" b="0" i="0" u="none" strike="noStrike" cap="none">
              <a:solidFill>
                <a:srgbClr val="000000"/>
              </a:solidFill>
              <a:latin typeface="Arial"/>
              <a:ea typeface="Arial"/>
              <a:cs typeface="Arial"/>
              <a:sym typeface="Arial"/>
            </a:endParaRPr>
          </a:p>
        </p:txBody>
      </p:sp>
      <p:sp>
        <p:nvSpPr>
          <p:cNvPr id="209" name="Google Shape;209;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0" name="Google Shape;210;p32"/>
          <p:cNvSpPr txBox="1">
            <a:spLocks noGrp="1"/>
          </p:cNvSpPr>
          <p:nvPr>
            <p:ph type="body" idx="1"/>
          </p:nvPr>
        </p:nvSpPr>
        <p:spPr>
          <a:xfrm>
            <a:off x="657225" y="944166"/>
            <a:ext cx="7829550" cy="3255169"/>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lt1"/>
              </a:buClr>
              <a:buSzPts val="2100"/>
              <a:buChar char="•"/>
              <a:defRPr>
                <a:solidFill>
                  <a:schemeClr val="lt1"/>
                </a:solidFill>
              </a:defRPr>
            </a:lvl1pPr>
            <a:lvl2pPr marL="914400" lvl="1" indent="-342900" algn="l">
              <a:lnSpc>
                <a:spcPct val="90000"/>
              </a:lnSpc>
              <a:spcBef>
                <a:spcPts val="375"/>
              </a:spcBef>
              <a:spcAft>
                <a:spcPts val="0"/>
              </a:spcAft>
              <a:buClr>
                <a:schemeClr val="lt1"/>
              </a:buClr>
              <a:buSzPts val="1800"/>
              <a:buChar char="•"/>
              <a:defRPr>
                <a:solidFill>
                  <a:schemeClr val="lt1"/>
                </a:solidFill>
              </a:defRPr>
            </a:lvl2pPr>
            <a:lvl3pPr marL="1371600" lvl="2" indent="-323850" algn="l">
              <a:lnSpc>
                <a:spcPct val="90000"/>
              </a:lnSpc>
              <a:spcBef>
                <a:spcPts val="375"/>
              </a:spcBef>
              <a:spcAft>
                <a:spcPts val="0"/>
              </a:spcAft>
              <a:buClr>
                <a:schemeClr val="lt1"/>
              </a:buClr>
              <a:buSzPts val="1500"/>
              <a:buChar char="•"/>
              <a:defRPr>
                <a:solidFill>
                  <a:schemeClr val="lt1"/>
                </a:solidFill>
              </a:defRPr>
            </a:lvl3pPr>
            <a:lvl4pPr marL="1828800" lvl="3" indent="-314325" algn="l">
              <a:lnSpc>
                <a:spcPct val="90000"/>
              </a:lnSpc>
              <a:spcBef>
                <a:spcPts val="375"/>
              </a:spcBef>
              <a:spcAft>
                <a:spcPts val="0"/>
              </a:spcAft>
              <a:buClr>
                <a:schemeClr val="lt1"/>
              </a:buClr>
              <a:buSzPts val="1350"/>
              <a:buChar char="•"/>
              <a:defRPr>
                <a:solidFill>
                  <a:schemeClr val="lt1"/>
                </a:solidFill>
              </a:defRPr>
            </a:lvl4pPr>
            <a:lvl5pPr marL="2286000" lvl="4" indent="-314325" algn="l">
              <a:lnSpc>
                <a:spcPct val="90000"/>
              </a:lnSpc>
              <a:spcBef>
                <a:spcPts val="375"/>
              </a:spcBef>
              <a:spcAft>
                <a:spcPts val="0"/>
              </a:spcAft>
              <a:buClr>
                <a:schemeClr val="lt1"/>
              </a:buClr>
              <a:buSzPts val="135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311701" y="140226"/>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8" name="Google Shape;218;p34"/>
          <p:cNvSpPr txBox="1">
            <a:spLocks noGrp="1"/>
          </p:cNvSpPr>
          <p:nvPr>
            <p:ph type="body" idx="1"/>
          </p:nvPr>
        </p:nvSpPr>
        <p:spPr>
          <a:xfrm>
            <a:off x="311701"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a:lnSpc>
                <a:spcPct val="100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219" name="Google Shape;219;p34"/>
          <p:cNvSpPr txBox="1">
            <a:spLocks noGrp="1"/>
          </p:cNvSpPr>
          <p:nvPr>
            <p:ph type="body" idx="2"/>
          </p:nvPr>
        </p:nvSpPr>
        <p:spPr>
          <a:xfrm>
            <a:off x="4832401"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a:lnSpc>
                <a:spcPct val="100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pic>
        <p:nvPicPr>
          <p:cNvPr id="220" name="Google Shape;220;p34"/>
          <p:cNvPicPr preferRelativeResize="0"/>
          <p:nvPr/>
        </p:nvPicPr>
        <p:blipFill rotWithShape="1">
          <a:blip r:embed="rId2">
            <a:alphaModFix/>
          </a:blip>
          <a:srcRect/>
          <a:stretch/>
        </p:blipFill>
        <p:spPr>
          <a:xfrm>
            <a:off x="198116" y="4731503"/>
            <a:ext cx="860476" cy="246888"/>
          </a:xfrm>
          <a:prstGeom prst="rect">
            <a:avLst/>
          </a:prstGeom>
          <a:noFill/>
          <a:ln>
            <a:noFill/>
          </a:ln>
        </p:spPr>
      </p:pic>
      <p:cxnSp>
        <p:nvCxnSpPr>
          <p:cNvPr id="221" name="Google Shape;221;p34"/>
          <p:cNvCxnSpPr/>
          <p:nvPr/>
        </p:nvCxnSpPr>
        <p:spPr>
          <a:xfrm>
            <a:off x="8617527" y="4828989"/>
            <a:ext cx="0" cy="225600"/>
          </a:xfrm>
          <a:prstGeom prst="straightConnector1">
            <a:avLst/>
          </a:prstGeom>
          <a:noFill/>
          <a:ln w="12700" cap="flat" cmpd="sng">
            <a:solidFill>
              <a:srgbClr val="D8D8D8"/>
            </a:solidFill>
            <a:prstDash val="solid"/>
            <a:miter lim="800000"/>
            <a:headEnd type="none" w="sm" len="sm"/>
            <a:tailEnd type="none" w="sm" len="sm"/>
          </a:ln>
        </p:spPr>
      </p:cxnSp>
      <p:sp>
        <p:nvSpPr>
          <p:cNvPr id="222" name="Google Shape;222;p34"/>
          <p:cNvSpPr txBox="1">
            <a:spLocks noGrp="1"/>
          </p:cNvSpPr>
          <p:nvPr>
            <p:ph type="title" idx="3"/>
          </p:nvPr>
        </p:nvSpPr>
        <p:spPr>
          <a:xfrm>
            <a:off x="311701" y="481011"/>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2400"/>
              <a:buFont typeface="Arial"/>
              <a:buNone/>
              <a:defRPr sz="2400" b="0" i="0" u="none" strike="noStrike" cap="none">
                <a:solidFill>
                  <a:schemeClr val="dk2"/>
                </a:solidFill>
                <a:latin typeface="Proxima Nova"/>
                <a:ea typeface="Proxima Nova"/>
                <a:cs typeface="Proxima Nova"/>
                <a:sym typeface="Proxima Nova"/>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3" name="Google Shape;223;p34"/>
          <p:cNvSpPr txBox="1"/>
          <p:nvPr/>
        </p:nvSpPr>
        <p:spPr>
          <a:xfrm>
            <a:off x="6842301" y="4739425"/>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F302F"/>
                </a:solidFill>
                <a:latin typeface="Proxima Nova"/>
                <a:ea typeface="Proxima Nova"/>
                <a:cs typeface="Proxima Nova"/>
                <a:sym typeface="Proxima Nova"/>
              </a:rPr>
              <a:t>© 2020 Herrmann Global, LLC</a:t>
            </a:r>
            <a:endParaRPr sz="900" b="0" i="0" u="none" strike="noStrike" cap="none">
              <a:solidFill>
                <a:srgbClr val="2F302F"/>
              </a:solidFill>
              <a:latin typeface="Proxima Nova"/>
              <a:ea typeface="Proxima Nova"/>
              <a:cs typeface="Proxima Nova"/>
              <a:sym typeface="Proxima Nova"/>
            </a:endParaRPr>
          </a:p>
        </p:txBody>
      </p:sp>
      <p:sp>
        <p:nvSpPr>
          <p:cNvPr id="224" name="Google Shape;224;p34"/>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628650" y="273844"/>
            <a:ext cx="7886700" cy="9608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70059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48"/>
        <p:cNvGrpSpPr/>
        <p:nvPr/>
      </p:nvGrpSpPr>
      <p:grpSpPr>
        <a:xfrm>
          <a:off x="0" y="0"/>
          <a:ext cx="0" cy="0"/>
          <a:chOff x="0" y="0"/>
          <a:chExt cx="0" cy="0"/>
        </a:xfrm>
      </p:grpSpPr>
      <p:sp>
        <p:nvSpPr>
          <p:cNvPr id="49" name="Google Shape;49;p18"/>
          <p:cNvSpPr txBox="1">
            <a:spLocks noGrp="1"/>
          </p:cNvSpPr>
          <p:nvPr>
            <p:ph type="body" idx="1"/>
          </p:nvPr>
        </p:nvSpPr>
        <p:spPr>
          <a:xfrm>
            <a:off x="311701" y="10762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Char char="●"/>
              <a:defRPr/>
            </a:lvl1pPr>
            <a:lvl2pPr marL="914400" lvl="1" indent="-330200" algn="l">
              <a:lnSpc>
                <a:spcPct val="115000"/>
              </a:lnSpc>
              <a:spcBef>
                <a:spcPts val="1600"/>
              </a:spcBef>
              <a:spcAft>
                <a:spcPts val="0"/>
              </a:spcAft>
              <a:buClr>
                <a:schemeClr val="dk1"/>
              </a:buClr>
              <a:buSzPts val="1600"/>
              <a:buChar char="○"/>
              <a:defRPr/>
            </a:lvl2pPr>
            <a:lvl3pPr marL="1371600" lvl="2" indent="-317500" algn="l">
              <a:lnSpc>
                <a:spcPct val="115000"/>
              </a:lnSpc>
              <a:spcBef>
                <a:spcPts val="1600"/>
              </a:spcBef>
              <a:spcAft>
                <a:spcPts val="0"/>
              </a:spcAft>
              <a:buClr>
                <a:schemeClr val="dk1"/>
              </a:buClr>
              <a:buSzPts val="1400"/>
              <a:buChar char="■"/>
              <a:defRPr/>
            </a:lvl3pPr>
            <a:lvl4pPr marL="1828800" lvl="3" indent="-304800" algn="l">
              <a:lnSpc>
                <a:spcPct val="115000"/>
              </a:lnSpc>
              <a:spcBef>
                <a:spcPts val="1600"/>
              </a:spcBef>
              <a:spcAft>
                <a:spcPts val="0"/>
              </a:spcAft>
              <a:buClr>
                <a:schemeClr val="dk1"/>
              </a:buClr>
              <a:buSzPts val="1200"/>
              <a:buChar char="●"/>
              <a:defRPr/>
            </a:lvl4pPr>
            <a:lvl5pPr marL="2286000" lvl="4" indent="-292100" algn="l">
              <a:lnSpc>
                <a:spcPct val="115000"/>
              </a:lnSpc>
              <a:spcBef>
                <a:spcPts val="1600"/>
              </a:spcBef>
              <a:spcAft>
                <a:spcPts val="0"/>
              </a:spcAft>
              <a:buClr>
                <a:schemeClr val="dk1"/>
              </a:buClr>
              <a:buSzPts val="1000"/>
              <a:buChar char="○"/>
              <a:defRPr/>
            </a:lvl5pPr>
            <a:lvl6pPr marL="2743200" lvl="5" indent="-292100" algn="l">
              <a:lnSpc>
                <a:spcPct val="115000"/>
              </a:lnSpc>
              <a:spcBef>
                <a:spcPts val="1600"/>
              </a:spcBef>
              <a:spcAft>
                <a:spcPts val="0"/>
              </a:spcAft>
              <a:buClr>
                <a:schemeClr val="dk1"/>
              </a:buClr>
              <a:buSzPts val="1000"/>
              <a:buChar char="■"/>
              <a:defRPr/>
            </a:lvl6pPr>
            <a:lvl7pPr marL="3200400" lvl="6" indent="-292100" algn="l">
              <a:lnSpc>
                <a:spcPct val="115000"/>
              </a:lnSpc>
              <a:spcBef>
                <a:spcPts val="1600"/>
              </a:spcBef>
              <a:spcAft>
                <a:spcPts val="0"/>
              </a:spcAft>
              <a:buClr>
                <a:schemeClr val="dk1"/>
              </a:buClr>
              <a:buSzPts val="1000"/>
              <a:buChar char="●"/>
              <a:defRPr/>
            </a:lvl7pPr>
            <a:lvl8pPr marL="3657600" lvl="7" indent="-292100" algn="l">
              <a:lnSpc>
                <a:spcPct val="115000"/>
              </a:lnSpc>
              <a:spcBef>
                <a:spcPts val="1600"/>
              </a:spcBef>
              <a:spcAft>
                <a:spcPts val="0"/>
              </a:spcAft>
              <a:buClr>
                <a:schemeClr val="dk1"/>
              </a:buClr>
              <a:buSzPts val="1000"/>
              <a:buChar char="○"/>
              <a:defRPr/>
            </a:lvl8pPr>
            <a:lvl9pPr marL="4114800" lvl="8" indent="-292100" algn="l">
              <a:lnSpc>
                <a:spcPct val="115000"/>
              </a:lnSpc>
              <a:spcBef>
                <a:spcPts val="1600"/>
              </a:spcBef>
              <a:spcAft>
                <a:spcPts val="1600"/>
              </a:spcAft>
              <a:buClr>
                <a:schemeClr val="dk1"/>
              </a:buClr>
              <a:buSzPts val="1000"/>
              <a:buChar char="■"/>
              <a:defRPr/>
            </a:lvl9pPr>
          </a:lstStyle>
          <a:p>
            <a:endParaRPr/>
          </a:p>
        </p:txBody>
      </p:sp>
      <p:sp>
        <p:nvSpPr>
          <p:cNvPr id="51" name="Google Shape;51;p18"/>
          <p:cNvSpPr txBox="1">
            <a:spLocks noGrp="1"/>
          </p:cNvSpPr>
          <p:nvPr>
            <p:ph type="title"/>
          </p:nvPr>
        </p:nvSpPr>
        <p:spPr>
          <a:xfrm>
            <a:off x="311701" y="481011"/>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800"/>
              <a:buFont typeface="Proxima Nova"/>
              <a:buNone/>
              <a:defRPr sz="2400">
                <a:solidFill>
                  <a:schemeClr val="dk2"/>
                </a:solidFill>
                <a:latin typeface="Proxima Nova"/>
                <a:ea typeface="Proxima Nova"/>
                <a:cs typeface="Proxima Nova"/>
                <a:sym typeface="Proxima Nov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744749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userDrawn="1">
  <p:cSld name="1_Title and body">
    <p:spTree>
      <p:nvGrpSpPr>
        <p:cNvPr id="1" name="Shape 22"/>
        <p:cNvGrpSpPr/>
        <p:nvPr/>
      </p:nvGrpSpPr>
      <p:grpSpPr>
        <a:xfrm>
          <a:off x="0" y="0"/>
          <a:ext cx="0" cy="0"/>
          <a:chOff x="0" y="0"/>
          <a:chExt cx="0" cy="0"/>
        </a:xfrm>
      </p:grpSpPr>
      <p:sp>
        <p:nvSpPr>
          <p:cNvPr id="24" name="Google Shape;24;p43"/>
          <p:cNvSpPr txBox="1">
            <a:spLocks noGrp="1"/>
          </p:cNvSpPr>
          <p:nvPr>
            <p:ph type="body" idx="1"/>
          </p:nvPr>
        </p:nvSpPr>
        <p:spPr>
          <a:xfrm>
            <a:off x="311701" y="1076275"/>
            <a:ext cx="8520600" cy="3416400"/>
          </a:xfrm>
          <a:prstGeom prst="rect">
            <a:avLst/>
          </a:prstGeom>
          <a:noFill/>
          <a:ln>
            <a:noFill/>
          </a:ln>
        </p:spPr>
        <p:txBody>
          <a:bodyPr spcFirstLastPara="1" wrap="square" lIns="91425" tIns="91425" rIns="91425" bIns="91425" anchor="t" anchorCtr="0">
            <a:noAutofit/>
          </a:bodyPr>
          <a:lstStyle>
            <a:lvl1pPr marL="457221" lvl="0" indent="-342916" algn="l">
              <a:lnSpc>
                <a:spcPct val="115000"/>
              </a:lnSpc>
              <a:spcBef>
                <a:spcPts val="0"/>
              </a:spcBef>
              <a:spcAft>
                <a:spcPts val="0"/>
              </a:spcAft>
              <a:buSzPts val="1800"/>
              <a:buChar char="●"/>
              <a:defRPr>
                <a:latin typeface="Proxima Nova" panose="020B0604020202020204"/>
              </a:defRPr>
            </a:lvl1pPr>
            <a:lvl2pPr marL="914442" lvl="1" indent="-330215" algn="l">
              <a:lnSpc>
                <a:spcPct val="115000"/>
              </a:lnSpc>
              <a:spcBef>
                <a:spcPts val="1600"/>
              </a:spcBef>
              <a:spcAft>
                <a:spcPts val="0"/>
              </a:spcAft>
              <a:buSzPts val="1600"/>
              <a:buChar char="○"/>
              <a:defRPr/>
            </a:lvl2pPr>
            <a:lvl3pPr marL="1371663" lvl="2" indent="-317514" algn="l">
              <a:lnSpc>
                <a:spcPct val="115000"/>
              </a:lnSpc>
              <a:spcBef>
                <a:spcPts val="1600"/>
              </a:spcBef>
              <a:spcAft>
                <a:spcPts val="0"/>
              </a:spcAft>
              <a:buSzPts val="1400"/>
              <a:buChar char="■"/>
              <a:defRPr/>
            </a:lvl3pPr>
            <a:lvl4pPr marL="1828884" lvl="3" indent="-304814" algn="l">
              <a:lnSpc>
                <a:spcPct val="115000"/>
              </a:lnSpc>
              <a:spcBef>
                <a:spcPts val="1600"/>
              </a:spcBef>
              <a:spcAft>
                <a:spcPts val="0"/>
              </a:spcAft>
              <a:buSzPts val="1200"/>
              <a:buChar char="●"/>
              <a:defRPr/>
            </a:lvl4pPr>
            <a:lvl5pPr marL="2286105" lvl="4" indent="-292113" algn="l">
              <a:lnSpc>
                <a:spcPct val="115000"/>
              </a:lnSpc>
              <a:spcBef>
                <a:spcPts val="1600"/>
              </a:spcBef>
              <a:spcAft>
                <a:spcPts val="0"/>
              </a:spcAft>
              <a:buSzPts val="1000"/>
              <a:buChar char="○"/>
              <a:defRPr/>
            </a:lvl5pPr>
            <a:lvl6pPr marL="2743326" lvl="5" indent="-292113" algn="l">
              <a:lnSpc>
                <a:spcPct val="115000"/>
              </a:lnSpc>
              <a:spcBef>
                <a:spcPts val="1600"/>
              </a:spcBef>
              <a:spcAft>
                <a:spcPts val="0"/>
              </a:spcAft>
              <a:buSzPts val="1000"/>
              <a:buChar char="■"/>
              <a:defRPr/>
            </a:lvl6pPr>
            <a:lvl7pPr marL="3200547" lvl="6" indent="-292113" algn="l">
              <a:lnSpc>
                <a:spcPct val="115000"/>
              </a:lnSpc>
              <a:spcBef>
                <a:spcPts val="1600"/>
              </a:spcBef>
              <a:spcAft>
                <a:spcPts val="0"/>
              </a:spcAft>
              <a:buSzPts val="1000"/>
              <a:buChar char="●"/>
              <a:defRPr/>
            </a:lvl7pPr>
            <a:lvl8pPr marL="3657768" lvl="7" indent="-292113" algn="l">
              <a:lnSpc>
                <a:spcPct val="115000"/>
              </a:lnSpc>
              <a:spcBef>
                <a:spcPts val="1600"/>
              </a:spcBef>
              <a:spcAft>
                <a:spcPts val="0"/>
              </a:spcAft>
              <a:buSzPts val="1000"/>
              <a:buChar char="○"/>
              <a:defRPr/>
            </a:lvl8pPr>
            <a:lvl9pPr marL="4114989" lvl="8" indent="-292113" algn="l">
              <a:lnSpc>
                <a:spcPct val="115000"/>
              </a:lnSpc>
              <a:spcBef>
                <a:spcPts val="1600"/>
              </a:spcBef>
              <a:spcAft>
                <a:spcPts val="1600"/>
              </a:spcAft>
              <a:buSzPts val="1000"/>
              <a:buChar char="■"/>
              <a:defRPr/>
            </a:lvl9pPr>
          </a:lstStyle>
          <a:p>
            <a:endParaRPr dirty="0"/>
          </a:p>
        </p:txBody>
      </p:sp>
      <p:sp>
        <p:nvSpPr>
          <p:cNvPr id="27" name="Google Shape;27;p43"/>
          <p:cNvSpPr txBox="1">
            <a:spLocks noGrp="1"/>
          </p:cNvSpPr>
          <p:nvPr>
            <p:ph type="title" idx="2"/>
          </p:nvPr>
        </p:nvSpPr>
        <p:spPr>
          <a:xfrm>
            <a:off x="311701" y="481011"/>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400">
                <a:solidFill>
                  <a:schemeClr val="dk2"/>
                </a:solidFill>
                <a:latin typeface="Proxima Nova"/>
                <a:ea typeface="Proxima Nova"/>
                <a:cs typeface="Proxima Nova"/>
                <a:sym typeface="Proxima Nov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Tree>
    <p:extLst>
      <p:ext uri="{BB962C8B-B14F-4D97-AF65-F5344CB8AC3E}">
        <p14:creationId xmlns:p14="http://schemas.microsoft.com/office/powerpoint/2010/main" val="88901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9"/>
          <p:cNvSpPr/>
          <p:nvPr/>
        </p:nvSpPr>
        <p:spPr>
          <a:xfrm>
            <a:off x="-812800" y="1748037"/>
            <a:ext cx="11277600" cy="23876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55" name="Google Shape;55;p19"/>
          <p:cNvSpPr txBox="1">
            <a:spLocks noGrp="1"/>
          </p:cNvSpPr>
          <p:nvPr>
            <p:ph type="ctrTitle"/>
          </p:nvPr>
        </p:nvSpPr>
        <p:spPr>
          <a:xfrm>
            <a:off x="527049" y="1488136"/>
            <a:ext cx="8207877" cy="1790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50"/>
              <a:buFont typeface="Geo"/>
              <a:buNone/>
              <a:defRPr sz="4050" b="1" i="0">
                <a:solidFill>
                  <a:schemeClr val="lt1"/>
                </a:solidFill>
                <a:latin typeface="Proxima Nova" panose="020B0604020202020204"/>
                <a:ea typeface="Proxima Nova" panose="020B0604020202020204"/>
                <a:cs typeface="Proxima Nova" panose="020B0604020202020204"/>
                <a:sym typeface="Ge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19"/>
          <p:cNvSpPr txBox="1">
            <a:spLocks noGrp="1"/>
          </p:cNvSpPr>
          <p:nvPr>
            <p:ph type="subTitle" idx="1"/>
          </p:nvPr>
        </p:nvSpPr>
        <p:spPr>
          <a:xfrm>
            <a:off x="527050" y="3347892"/>
            <a:ext cx="7218654"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800"/>
              <a:buNone/>
              <a:defRPr sz="1800" b="0" i="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7" name="Google Shape;57;p19"/>
          <p:cNvSpPr txBox="1">
            <a:spLocks noGrp="1"/>
          </p:cNvSpPr>
          <p:nvPr>
            <p:ph type="ftr" idx="11"/>
          </p:nvPr>
        </p:nvSpPr>
        <p:spPr>
          <a:xfrm>
            <a:off x="548481"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8" name="Google Shape;58;p19"/>
          <p:cNvGrpSpPr/>
          <p:nvPr/>
        </p:nvGrpSpPr>
        <p:grpSpPr>
          <a:xfrm>
            <a:off x="5733080" y="844666"/>
            <a:ext cx="2332525" cy="607533"/>
            <a:chOff x="7027880" y="581255"/>
            <a:chExt cx="4080388" cy="1006401"/>
          </a:xfrm>
        </p:grpSpPr>
        <p:sp>
          <p:nvSpPr>
            <p:cNvPr id="59" name="Google Shape;59;p19"/>
            <p:cNvSpPr/>
            <p:nvPr/>
          </p:nvSpPr>
          <p:spPr>
            <a:xfrm>
              <a:off x="7027880" y="581255"/>
              <a:ext cx="1302774" cy="768302"/>
            </a:xfrm>
            <a:prstGeom prst="wedgeRoundRectCallout">
              <a:avLst>
                <a:gd name="adj1" fmla="val -15613"/>
                <a:gd name="adj2" fmla="val 79052"/>
                <a:gd name="adj3"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0" name="Google Shape;60;p19"/>
            <p:cNvSpPr/>
            <p:nvPr/>
          </p:nvSpPr>
          <p:spPr>
            <a:xfrm>
              <a:off x="8028651" y="819354"/>
              <a:ext cx="1302774" cy="768302"/>
            </a:xfrm>
            <a:prstGeom prst="wedgeRoundRectCallout">
              <a:avLst>
                <a:gd name="adj1" fmla="val -15613"/>
                <a:gd name="adj2" fmla="val 79052"/>
                <a:gd name="adj3"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1" name="Google Shape;61;p19"/>
            <p:cNvSpPr/>
            <p:nvPr/>
          </p:nvSpPr>
          <p:spPr>
            <a:xfrm flipH="1">
              <a:off x="8727150" y="581255"/>
              <a:ext cx="1302774" cy="768302"/>
            </a:xfrm>
            <a:prstGeom prst="wedgeRoundRectCallout">
              <a:avLst>
                <a:gd name="adj1" fmla="val -15613"/>
                <a:gd name="adj2" fmla="val 79052"/>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2" name="Google Shape;62;p19"/>
            <p:cNvSpPr/>
            <p:nvPr/>
          </p:nvSpPr>
          <p:spPr>
            <a:xfrm flipH="1">
              <a:off x="9805493" y="819354"/>
              <a:ext cx="1302774" cy="768302"/>
            </a:xfrm>
            <a:prstGeom prst="wedgeRoundRectCallout">
              <a:avLst>
                <a:gd name="adj1" fmla="val -15613"/>
                <a:gd name="adj2" fmla="val 79052"/>
                <a:gd name="adj3" fmla="val 16667"/>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
        <p:nvSpPr>
          <p:cNvPr id="63" name="Google Shape;63;p19"/>
          <p:cNvSpPr/>
          <p:nvPr/>
        </p:nvSpPr>
        <p:spPr>
          <a:xfrm>
            <a:off x="326057" y="357809"/>
            <a:ext cx="8529708" cy="3987271"/>
          </a:xfrm>
          <a:prstGeom prst="roundRect">
            <a:avLst>
              <a:gd name="adj" fmla="val 16667"/>
            </a:avLst>
          </a:prstGeom>
          <a:noFill/>
          <a:ln w="63500" cap="rnd" cmpd="sng">
            <a:solidFill>
              <a:srgbClr val="BFBFB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96532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34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8_Blank">
  <p:cSld name="18_Blank">
    <p:spTree>
      <p:nvGrpSpPr>
        <p:cNvPr id="1" name="Shape 64"/>
        <p:cNvGrpSpPr/>
        <p:nvPr/>
      </p:nvGrpSpPr>
      <p:grpSpPr>
        <a:xfrm>
          <a:off x="0" y="0"/>
          <a:ext cx="0" cy="0"/>
          <a:chOff x="0" y="0"/>
          <a:chExt cx="0" cy="0"/>
        </a:xfrm>
      </p:grpSpPr>
      <p:sp>
        <p:nvSpPr>
          <p:cNvPr id="65" name="Google Shape;65;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20" descr="Screen Shot 2016-02-18 at 9.38.34 AM.png"/>
          <p:cNvPicPr preferRelativeResize="0"/>
          <p:nvPr/>
        </p:nvPicPr>
        <p:blipFill rotWithShape="1">
          <a:blip r:embed="rId2">
            <a:alphaModFix/>
          </a:blip>
          <a:srcRect/>
          <a:stretch/>
        </p:blipFill>
        <p:spPr>
          <a:xfrm>
            <a:off x="3764460" y="913093"/>
            <a:ext cx="1615081" cy="578537"/>
          </a:xfrm>
          <a:prstGeom prst="rect">
            <a:avLst/>
          </a:prstGeom>
          <a:noFill/>
          <a:ln>
            <a:noFill/>
          </a:ln>
        </p:spPr>
      </p:pic>
      <p:sp>
        <p:nvSpPr>
          <p:cNvPr id="67" name="Google Shape;67;p20"/>
          <p:cNvSpPr txBox="1">
            <a:spLocks noGrp="1"/>
          </p:cNvSpPr>
          <p:nvPr>
            <p:ph type="title"/>
          </p:nvPr>
        </p:nvSpPr>
        <p:spPr>
          <a:xfrm>
            <a:off x="628650" y="421106"/>
            <a:ext cx="7886700" cy="81357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8" name="Google Shape;68;p20"/>
          <p:cNvSpPr txBox="1">
            <a:spLocks noGrp="1"/>
          </p:cNvSpPr>
          <p:nvPr>
            <p:ph type="body" idx="1"/>
          </p:nvPr>
        </p:nvSpPr>
        <p:spPr>
          <a:xfrm>
            <a:off x="628650" y="1491631"/>
            <a:ext cx="7886700" cy="12388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atin typeface="Proxima Nova" panose="020B0604020202020204"/>
              </a:defRPr>
            </a:lvl1pPr>
            <a:lvl2pPr marL="914400" lvl="1" indent="-342900" algn="l">
              <a:lnSpc>
                <a:spcPct val="90000"/>
              </a:lnSpc>
              <a:spcBef>
                <a:spcPts val="375"/>
              </a:spcBef>
              <a:spcAft>
                <a:spcPts val="0"/>
              </a:spcAft>
              <a:buClr>
                <a:schemeClr val="dk1"/>
              </a:buClr>
              <a:buSzPts val="1800"/>
              <a:buChar char="•"/>
              <a:defRPr b="0" i="0">
                <a:latin typeface="Arial"/>
                <a:ea typeface="Arial"/>
                <a:cs typeface="Arial"/>
                <a:sym typeface="Arial"/>
              </a:defRPr>
            </a:lvl2pPr>
            <a:lvl3pPr marL="1371600" lvl="2" indent="-323850" algn="l">
              <a:lnSpc>
                <a:spcPct val="90000"/>
              </a:lnSpc>
              <a:spcBef>
                <a:spcPts val="375"/>
              </a:spcBef>
              <a:spcAft>
                <a:spcPts val="0"/>
              </a:spcAft>
              <a:buClr>
                <a:schemeClr val="dk1"/>
              </a:buClr>
              <a:buSzPts val="1500"/>
              <a:buChar char="•"/>
              <a:defRPr b="0" i="0">
                <a:latin typeface="Arial"/>
                <a:ea typeface="Arial"/>
                <a:cs typeface="Arial"/>
                <a:sym typeface="Arial"/>
              </a:defRPr>
            </a:lvl3pPr>
            <a:lvl4pPr marL="1828800" lvl="3" indent="-314325" algn="l">
              <a:lnSpc>
                <a:spcPct val="90000"/>
              </a:lnSpc>
              <a:spcBef>
                <a:spcPts val="375"/>
              </a:spcBef>
              <a:spcAft>
                <a:spcPts val="0"/>
              </a:spcAft>
              <a:buClr>
                <a:schemeClr val="dk1"/>
              </a:buClr>
              <a:buSzPts val="1350"/>
              <a:buChar char="•"/>
              <a:defRPr b="0" i="0">
                <a:latin typeface="Arial"/>
                <a:ea typeface="Arial"/>
                <a:cs typeface="Arial"/>
                <a:sym typeface="Arial"/>
              </a:defRPr>
            </a:lvl4pPr>
            <a:lvl5pPr marL="2286000" lvl="4" indent="-314325" algn="l">
              <a:lnSpc>
                <a:spcPct val="90000"/>
              </a:lnSpc>
              <a:spcBef>
                <a:spcPts val="375"/>
              </a:spcBef>
              <a:spcAft>
                <a:spcPts val="0"/>
              </a:spcAft>
              <a:buClr>
                <a:schemeClr val="dk1"/>
              </a:buClr>
              <a:buSzPts val="1350"/>
              <a:buChar char="•"/>
              <a:defRPr b="0" i="0">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9" name="Google Shape;69;p20"/>
          <p:cNvSpPr txBox="1">
            <a:spLocks noGrp="1"/>
          </p:cNvSpPr>
          <p:nvPr>
            <p:ph type="body" idx="2"/>
          </p:nvPr>
        </p:nvSpPr>
        <p:spPr>
          <a:xfrm>
            <a:off x="628650" y="2908957"/>
            <a:ext cx="7886700" cy="12388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atin typeface="Proxima Nova" panose="020B0604020202020204"/>
              </a:defRPr>
            </a:lvl1pPr>
            <a:lvl2pPr marL="914400" lvl="1" indent="-342900" algn="l">
              <a:lnSpc>
                <a:spcPct val="90000"/>
              </a:lnSpc>
              <a:spcBef>
                <a:spcPts val="375"/>
              </a:spcBef>
              <a:spcAft>
                <a:spcPts val="0"/>
              </a:spcAft>
              <a:buClr>
                <a:schemeClr val="dk1"/>
              </a:buClr>
              <a:buSzPts val="1800"/>
              <a:buChar char="•"/>
              <a:defRPr b="0" i="0">
                <a:latin typeface="Arial"/>
                <a:ea typeface="Arial"/>
                <a:cs typeface="Arial"/>
                <a:sym typeface="Arial"/>
              </a:defRPr>
            </a:lvl2pPr>
            <a:lvl3pPr marL="1371600" lvl="2" indent="-323850" algn="l">
              <a:lnSpc>
                <a:spcPct val="90000"/>
              </a:lnSpc>
              <a:spcBef>
                <a:spcPts val="375"/>
              </a:spcBef>
              <a:spcAft>
                <a:spcPts val="0"/>
              </a:spcAft>
              <a:buClr>
                <a:schemeClr val="dk1"/>
              </a:buClr>
              <a:buSzPts val="1500"/>
              <a:buChar char="•"/>
              <a:defRPr b="0" i="0">
                <a:latin typeface="Arial"/>
                <a:ea typeface="Arial"/>
                <a:cs typeface="Arial"/>
                <a:sym typeface="Arial"/>
              </a:defRPr>
            </a:lvl3pPr>
            <a:lvl4pPr marL="1828800" lvl="3" indent="-314325" algn="l">
              <a:lnSpc>
                <a:spcPct val="90000"/>
              </a:lnSpc>
              <a:spcBef>
                <a:spcPts val="375"/>
              </a:spcBef>
              <a:spcAft>
                <a:spcPts val="0"/>
              </a:spcAft>
              <a:buClr>
                <a:schemeClr val="dk1"/>
              </a:buClr>
              <a:buSzPts val="1350"/>
              <a:buChar char="•"/>
              <a:defRPr b="0" i="0">
                <a:latin typeface="Arial"/>
                <a:ea typeface="Arial"/>
                <a:cs typeface="Arial"/>
                <a:sym typeface="Arial"/>
              </a:defRPr>
            </a:lvl4pPr>
            <a:lvl5pPr marL="2286000" lvl="4" indent="-314325" algn="l">
              <a:lnSpc>
                <a:spcPct val="90000"/>
              </a:lnSpc>
              <a:spcBef>
                <a:spcPts val="375"/>
              </a:spcBef>
              <a:spcAft>
                <a:spcPts val="0"/>
              </a:spcAft>
              <a:buClr>
                <a:schemeClr val="dk1"/>
              </a:buClr>
              <a:buSzPts val="1350"/>
              <a:buChar char="•"/>
              <a:defRPr b="0" i="0">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0"/>
        <p:cNvGrpSpPr/>
        <p:nvPr/>
      </p:nvGrpSpPr>
      <p:grpSpPr>
        <a:xfrm>
          <a:off x="0" y="0"/>
          <a:ext cx="0" cy="0"/>
          <a:chOff x="0" y="0"/>
          <a:chExt cx="0" cy="0"/>
        </a:xfrm>
      </p:grpSpPr>
      <p:sp>
        <p:nvSpPr>
          <p:cNvPr id="71" name="Google Shape;71;p21"/>
          <p:cNvSpPr txBox="1">
            <a:spLocks noGrp="1"/>
          </p:cNvSpPr>
          <p:nvPr>
            <p:ph type="title"/>
          </p:nvPr>
        </p:nvSpPr>
        <p:spPr>
          <a:xfrm>
            <a:off x="628650" y="273844"/>
            <a:ext cx="7886700" cy="9608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300"/>
              <a:buFont typeface="Geo"/>
              <a:buNone/>
              <a:defRPr b="1" i="0">
                <a:latin typeface="Proxima Nova" panose="020B0604020202020204"/>
                <a:ea typeface="Proxima Nova" panose="020B0604020202020204"/>
                <a:cs typeface="Proxima Nova" panose="020B0604020202020204"/>
                <a:sym typeface="Ge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21"/>
          <p:cNvSpPr/>
          <p:nvPr/>
        </p:nvSpPr>
        <p:spPr>
          <a:xfrm>
            <a:off x="1120637" y="1486446"/>
            <a:ext cx="1329047" cy="915373"/>
          </a:xfrm>
          <a:custGeom>
            <a:avLst/>
            <a:gdLst/>
            <a:ahLst/>
            <a:cxnLst/>
            <a:rect l="l" t="t" r="r" b="b"/>
            <a:pathLst>
              <a:path w="1220496" h="854347" extrusionOk="0">
                <a:moveTo>
                  <a:pt x="1220495" y="0"/>
                </a:moveTo>
                <a:lnTo>
                  <a:pt x="1220495" y="555326"/>
                </a:lnTo>
                <a:lnTo>
                  <a:pt x="610247" y="854347"/>
                </a:lnTo>
                <a:lnTo>
                  <a:pt x="1" y="555326"/>
                </a:lnTo>
                <a:lnTo>
                  <a:pt x="1" y="0"/>
                </a:lnTo>
                <a:lnTo>
                  <a:pt x="610247" y="299022"/>
                </a:lnTo>
                <a:lnTo>
                  <a:pt x="1220495" y="0"/>
                </a:lnTo>
                <a:close/>
              </a:path>
            </a:pathLst>
          </a:custGeom>
          <a:solidFill>
            <a:schemeClr val="accent1"/>
          </a:solidFill>
          <a:ln w="9525" cap="flat" cmpd="sng">
            <a:solidFill>
              <a:schemeClr val="accent1"/>
            </a:solidFill>
            <a:prstDash val="solid"/>
            <a:miter lim="800000"/>
            <a:headEnd type="none" w="sm" len="sm"/>
            <a:tailEnd type="none" w="sm" len="sm"/>
          </a:ln>
        </p:spPr>
        <p:txBody>
          <a:bodyPr spcFirstLastPara="1" wrap="square" lIns="5700" tIns="326075" rIns="5700" bIns="326075"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75" name="Google Shape;75;p21"/>
          <p:cNvSpPr/>
          <p:nvPr/>
        </p:nvSpPr>
        <p:spPr>
          <a:xfrm rot="5400000">
            <a:off x="4871535" y="-819696"/>
            <a:ext cx="678108" cy="5232953"/>
          </a:xfrm>
          <a:prstGeom prst="round2SameRect">
            <a:avLst>
              <a:gd name="adj1" fmla="val 16667"/>
              <a:gd name="adj2" fmla="val 0"/>
            </a:avLst>
          </a:prstGeom>
          <a:solidFill>
            <a:schemeClr val="lt1">
              <a:alpha val="89411"/>
            </a:schemeClr>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1"/>
          <p:cNvSpPr/>
          <p:nvPr/>
        </p:nvSpPr>
        <p:spPr>
          <a:xfrm>
            <a:off x="1120637" y="2291570"/>
            <a:ext cx="1329047" cy="915373"/>
          </a:xfrm>
          <a:custGeom>
            <a:avLst/>
            <a:gdLst/>
            <a:ahLst/>
            <a:cxnLst/>
            <a:rect l="l" t="t" r="r" b="b"/>
            <a:pathLst>
              <a:path w="1220496" h="854347" extrusionOk="0">
                <a:moveTo>
                  <a:pt x="1220495" y="0"/>
                </a:moveTo>
                <a:lnTo>
                  <a:pt x="1220495" y="555326"/>
                </a:lnTo>
                <a:lnTo>
                  <a:pt x="610247" y="854347"/>
                </a:lnTo>
                <a:lnTo>
                  <a:pt x="1" y="555326"/>
                </a:lnTo>
                <a:lnTo>
                  <a:pt x="1" y="0"/>
                </a:lnTo>
                <a:lnTo>
                  <a:pt x="610247" y="299022"/>
                </a:lnTo>
                <a:lnTo>
                  <a:pt x="1220495" y="0"/>
                </a:lnTo>
                <a:close/>
              </a:path>
            </a:pathLst>
          </a:custGeom>
          <a:solidFill>
            <a:schemeClr val="accent1"/>
          </a:solidFill>
          <a:ln w="9525" cap="flat" cmpd="sng">
            <a:solidFill>
              <a:schemeClr val="accent1"/>
            </a:solidFill>
            <a:prstDash val="solid"/>
            <a:miter lim="800000"/>
            <a:headEnd type="none" w="sm" len="sm"/>
            <a:tailEnd type="none" w="sm" len="sm"/>
          </a:ln>
        </p:spPr>
        <p:txBody>
          <a:bodyPr spcFirstLastPara="1" wrap="square" lIns="5700" tIns="326075" rIns="5700" bIns="326075"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77" name="Google Shape;77;p21"/>
          <p:cNvSpPr/>
          <p:nvPr/>
        </p:nvSpPr>
        <p:spPr>
          <a:xfrm rot="5400000">
            <a:off x="4871535" y="-14573"/>
            <a:ext cx="678108" cy="5232953"/>
          </a:xfrm>
          <a:prstGeom prst="round2SameRect">
            <a:avLst>
              <a:gd name="adj1" fmla="val 16667"/>
              <a:gd name="adj2" fmla="val 0"/>
            </a:avLst>
          </a:prstGeom>
          <a:solidFill>
            <a:schemeClr val="lt1">
              <a:alpha val="89411"/>
            </a:schemeClr>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1"/>
          <p:cNvSpPr/>
          <p:nvPr/>
        </p:nvSpPr>
        <p:spPr>
          <a:xfrm>
            <a:off x="1120637" y="3096693"/>
            <a:ext cx="1329047" cy="915373"/>
          </a:xfrm>
          <a:custGeom>
            <a:avLst/>
            <a:gdLst/>
            <a:ahLst/>
            <a:cxnLst/>
            <a:rect l="l" t="t" r="r" b="b"/>
            <a:pathLst>
              <a:path w="1220496" h="854347" extrusionOk="0">
                <a:moveTo>
                  <a:pt x="1220495" y="0"/>
                </a:moveTo>
                <a:lnTo>
                  <a:pt x="1220495" y="555326"/>
                </a:lnTo>
                <a:lnTo>
                  <a:pt x="610247" y="854347"/>
                </a:lnTo>
                <a:lnTo>
                  <a:pt x="1" y="555326"/>
                </a:lnTo>
                <a:lnTo>
                  <a:pt x="1" y="0"/>
                </a:lnTo>
                <a:lnTo>
                  <a:pt x="610247" y="299022"/>
                </a:lnTo>
                <a:lnTo>
                  <a:pt x="1220495" y="0"/>
                </a:lnTo>
                <a:close/>
              </a:path>
            </a:pathLst>
          </a:custGeom>
          <a:solidFill>
            <a:schemeClr val="accent1"/>
          </a:solidFill>
          <a:ln w="9525" cap="flat" cmpd="sng">
            <a:solidFill>
              <a:schemeClr val="accent1"/>
            </a:solidFill>
            <a:prstDash val="solid"/>
            <a:miter lim="800000"/>
            <a:headEnd type="none" w="sm" len="sm"/>
            <a:tailEnd type="none" w="sm" len="sm"/>
          </a:ln>
        </p:spPr>
        <p:txBody>
          <a:bodyPr spcFirstLastPara="1" wrap="square" lIns="5700" tIns="326075" rIns="5700" bIns="326075"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79" name="Google Shape;79;p21"/>
          <p:cNvSpPr/>
          <p:nvPr/>
        </p:nvSpPr>
        <p:spPr>
          <a:xfrm rot="5400000">
            <a:off x="4871535" y="790551"/>
            <a:ext cx="678108" cy="5232953"/>
          </a:xfrm>
          <a:prstGeom prst="round2SameRect">
            <a:avLst>
              <a:gd name="adj1" fmla="val 16667"/>
              <a:gd name="adj2" fmla="val 0"/>
            </a:avLst>
          </a:prstGeom>
          <a:solidFill>
            <a:schemeClr val="lt1">
              <a:alpha val="89411"/>
            </a:schemeClr>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1"/>
          <p:cNvSpPr/>
          <p:nvPr/>
        </p:nvSpPr>
        <p:spPr>
          <a:xfrm>
            <a:off x="1120637" y="3901818"/>
            <a:ext cx="1329047" cy="915373"/>
          </a:xfrm>
          <a:custGeom>
            <a:avLst/>
            <a:gdLst/>
            <a:ahLst/>
            <a:cxnLst/>
            <a:rect l="l" t="t" r="r" b="b"/>
            <a:pathLst>
              <a:path w="1220496" h="854347" extrusionOk="0">
                <a:moveTo>
                  <a:pt x="1220495" y="0"/>
                </a:moveTo>
                <a:lnTo>
                  <a:pt x="1220495" y="555326"/>
                </a:lnTo>
                <a:lnTo>
                  <a:pt x="610247" y="854347"/>
                </a:lnTo>
                <a:lnTo>
                  <a:pt x="1" y="555326"/>
                </a:lnTo>
                <a:lnTo>
                  <a:pt x="1" y="0"/>
                </a:lnTo>
                <a:lnTo>
                  <a:pt x="610247" y="299022"/>
                </a:lnTo>
                <a:lnTo>
                  <a:pt x="1220495" y="0"/>
                </a:lnTo>
                <a:close/>
              </a:path>
            </a:pathLst>
          </a:custGeom>
          <a:solidFill>
            <a:schemeClr val="accent1"/>
          </a:solidFill>
          <a:ln w="9525" cap="flat" cmpd="sng">
            <a:solidFill>
              <a:schemeClr val="accent1"/>
            </a:solidFill>
            <a:prstDash val="solid"/>
            <a:miter lim="800000"/>
            <a:headEnd type="none" w="sm" len="sm"/>
            <a:tailEnd type="none" w="sm" len="sm"/>
          </a:ln>
        </p:spPr>
        <p:txBody>
          <a:bodyPr spcFirstLastPara="1" wrap="square" lIns="5700" tIns="326075" rIns="5700" bIns="326075"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81" name="Google Shape;81;p21"/>
          <p:cNvSpPr/>
          <p:nvPr/>
        </p:nvSpPr>
        <p:spPr>
          <a:xfrm rot="5400000">
            <a:off x="4871535" y="1595674"/>
            <a:ext cx="678108" cy="5232953"/>
          </a:xfrm>
          <a:prstGeom prst="round2SameRect">
            <a:avLst>
              <a:gd name="adj1" fmla="val 16667"/>
              <a:gd name="adj2" fmla="val 0"/>
            </a:avLst>
          </a:prstGeom>
          <a:solidFill>
            <a:schemeClr val="lt1">
              <a:alpha val="89411"/>
            </a:schemeClr>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body" idx="1"/>
          </p:nvPr>
        </p:nvSpPr>
        <p:spPr>
          <a:xfrm>
            <a:off x="2671763" y="1651000"/>
            <a:ext cx="4242197" cy="463550"/>
          </a:xfrm>
          <a:prstGeom prst="rect">
            <a:avLst/>
          </a:prstGeom>
          <a:noFill/>
          <a:ln>
            <a:noFill/>
          </a:ln>
        </p:spPr>
        <p:txBody>
          <a:bodyPr spcFirstLastPara="1" wrap="square" lIns="91425" tIns="45700" rIns="91425" bIns="45700" anchor="t" anchorCtr="0">
            <a:noAutofit/>
          </a:bodyPr>
          <a:lstStyle>
            <a:lvl1pPr marL="457200" lvl="0" indent="-400050" algn="l">
              <a:lnSpc>
                <a:spcPct val="90000"/>
              </a:lnSpc>
              <a:spcBef>
                <a:spcPts val="750"/>
              </a:spcBef>
              <a:spcAft>
                <a:spcPts val="0"/>
              </a:spcAft>
              <a:buClr>
                <a:schemeClr val="dk1"/>
              </a:buClr>
              <a:buSzPts val="2700"/>
              <a:buChar char="•"/>
              <a:defRPr sz="2700" b="0" i="0">
                <a:latin typeface="Arial"/>
                <a:ea typeface="Arial"/>
                <a:cs typeface="Arial"/>
                <a:sym typeface="Arial"/>
              </a:defRPr>
            </a:lvl1pPr>
            <a:lvl2pPr marL="914400" lvl="1" indent="-314325" algn="l">
              <a:lnSpc>
                <a:spcPct val="90000"/>
              </a:lnSpc>
              <a:spcBef>
                <a:spcPts val="375"/>
              </a:spcBef>
              <a:spcAft>
                <a:spcPts val="0"/>
              </a:spcAft>
              <a:buClr>
                <a:schemeClr val="dk1"/>
              </a:buClr>
              <a:buSzPts val="1350"/>
              <a:buChar char="•"/>
              <a:defRPr sz="1350" b="0" i="0">
                <a:latin typeface="Proxima Nova"/>
                <a:ea typeface="Proxima Nova"/>
                <a:cs typeface="Proxima Nova"/>
                <a:sym typeface="Proxima Nova"/>
              </a:defRPr>
            </a:lvl2pPr>
            <a:lvl3pPr marL="1371600" lvl="2" indent="-304800" algn="l">
              <a:lnSpc>
                <a:spcPct val="90000"/>
              </a:lnSpc>
              <a:spcBef>
                <a:spcPts val="375"/>
              </a:spcBef>
              <a:spcAft>
                <a:spcPts val="0"/>
              </a:spcAft>
              <a:buClr>
                <a:schemeClr val="dk1"/>
              </a:buClr>
              <a:buSzPts val="1200"/>
              <a:buChar char="•"/>
              <a:defRPr sz="1200" b="0" i="0">
                <a:latin typeface="Proxima Nova"/>
                <a:ea typeface="Proxima Nova"/>
                <a:cs typeface="Proxima Nova"/>
                <a:sym typeface="Proxima Nova"/>
              </a:defRPr>
            </a:lvl3pPr>
            <a:lvl4pPr marL="1828800" lvl="3"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4pPr>
            <a:lvl5pPr marL="2286000" lvl="4"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21"/>
          <p:cNvSpPr txBox="1">
            <a:spLocks noGrp="1"/>
          </p:cNvSpPr>
          <p:nvPr>
            <p:ph type="body" idx="2"/>
          </p:nvPr>
        </p:nvSpPr>
        <p:spPr>
          <a:xfrm>
            <a:off x="2671763" y="2446184"/>
            <a:ext cx="4242197" cy="5928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700"/>
              <a:buNone/>
              <a:defRPr sz="2700" b="0" i="0">
                <a:latin typeface="Arial"/>
                <a:ea typeface="Arial"/>
                <a:cs typeface="Arial"/>
                <a:sym typeface="Arial"/>
              </a:defRPr>
            </a:lvl1pPr>
            <a:lvl2pPr marL="914400" lvl="1" indent="-314325" algn="l">
              <a:lnSpc>
                <a:spcPct val="90000"/>
              </a:lnSpc>
              <a:spcBef>
                <a:spcPts val="375"/>
              </a:spcBef>
              <a:spcAft>
                <a:spcPts val="0"/>
              </a:spcAft>
              <a:buClr>
                <a:schemeClr val="dk1"/>
              </a:buClr>
              <a:buSzPts val="1350"/>
              <a:buChar char="•"/>
              <a:defRPr sz="1350" b="0" i="0">
                <a:latin typeface="Proxima Nova"/>
                <a:ea typeface="Proxima Nova"/>
                <a:cs typeface="Proxima Nova"/>
                <a:sym typeface="Proxima Nova"/>
              </a:defRPr>
            </a:lvl2pPr>
            <a:lvl3pPr marL="1371600" lvl="2" indent="-304800" algn="l">
              <a:lnSpc>
                <a:spcPct val="90000"/>
              </a:lnSpc>
              <a:spcBef>
                <a:spcPts val="375"/>
              </a:spcBef>
              <a:spcAft>
                <a:spcPts val="0"/>
              </a:spcAft>
              <a:buClr>
                <a:schemeClr val="dk1"/>
              </a:buClr>
              <a:buSzPts val="1200"/>
              <a:buChar char="•"/>
              <a:defRPr sz="1200" b="0" i="0">
                <a:latin typeface="Proxima Nova"/>
                <a:ea typeface="Proxima Nova"/>
                <a:cs typeface="Proxima Nova"/>
                <a:sym typeface="Proxima Nova"/>
              </a:defRPr>
            </a:lvl3pPr>
            <a:lvl4pPr marL="1828800" lvl="3"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4pPr>
            <a:lvl5pPr marL="2286000" lvl="4"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21"/>
          <p:cNvSpPr txBox="1">
            <a:spLocks noGrp="1"/>
          </p:cNvSpPr>
          <p:nvPr>
            <p:ph type="body" idx="3"/>
          </p:nvPr>
        </p:nvSpPr>
        <p:spPr>
          <a:xfrm>
            <a:off x="2671763" y="3213207"/>
            <a:ext cx="4242197" cy="56762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700"/>
              <a:buNone/>
              <a:defRPr sz="2700" b="0" i="0">
                <a:latin typeface="Arial"/>
                <a:ea typeface="Arial"/>
                <a:cs typeface="Arial"/>
                <a:sym typeface="Arial"/>
              </a:defRPr>
            </a:lvl1pPr>
            <a:lvl2pPr marL="914400" lvl="1" indent="-314325" algn="l">
              <a:lnSpc>
                <a:spcPct val="90000"/>
              </a:lnSpc>
              <a:spcBef>
                <a:spcPts val="375"/>
              </a:spcBef>
              <a:spcAft>
                <a:spcPts val="0"/>
              </a:spcAft>
              <a:buClr>
                <a:schemeClr val="dk1"/>
              </a:buClr>
              <a:buSzPts val="1350"/>
              <a:buChar char="•"/>
              <a:defRPr sz="1350" b="0" i="0">
                <a:latin typeface="Proxima Nova"/>
                <a:ea typeface="Proxima Nova"/>
                <a:cs typeface="Proxima Nova"/>
                <a:sym typeface="Proxima Nova"/>
              </a:defRPr>
            </a:lvl2pPr>
            <a:lvl3pPr marL="1371600" lvl="2" indent="-304800" algn="l">
              <a:lnSpc>
                <a:spcPct val="90000"/>
              </a:lnSpc>
              <a:spcBef>
                <a:spcPts val="375"/>
              </a:spcBef>
              <a:spcAft>
                <a:spcPts val="0"/>
              </a:spcAft>
              <a:buClr>
                <a:schemeClr val="dk1"/>
              </a:buClr>
              <a:buSzPts val="1200"/>
              <a:buChar char="•"/>
              <a:defRPr sz="1200" b="0" i="0">
                <a:latin typeface="Proxima Nova"/>
                <a:ea typeface="Proxima Nova"/>
                <a:cs typeface="Proxima Nova"/>
                <a:sym typeface="Proxima Nova"/>
              </a:defRPr>
            </a:lvl3pPr>
            <a:lvl4pPr marL="1828800" lvl="3"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4pPr>
            <a:lvl5pPr marL="2286000" lvl="4"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5" name="Google Shape;85;p21"/>
          <p:cNvSpPr txBox="1">
            <a:spLocks noGrp="1"/>
          </p:cNvSpPr>
          <p:nvPr>
            <p:ph type="body" idx="4"/>
          </p:nvPr>
        </p:nvSpPr>
        <p:spPr>
          <a:xfrm>
            <a:off x="2671763" y="4018330"/>
            <a:ext cx="4242197" cy="60214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700"/>
              <a:buNone/>
              <a:defRPr sz="2700" b="0" i="0">
                <a:latin typeface="Arial"/>
                <a:ea typeface="Arial"/>
                <a:cs typeface="Arial"/>
                <a:sym typeface="Arial"/>
              </a:defRPr>
            </a:lvl1pPr>
            <a:lvl2pPr marL="914400" lvl="1" indent="-314325" algn="l">
              <a:lnSpc>
                <a:spcPct val="90000"/>
              </a:lnSpc>
              <a:spcBef>
                <a:spcPts val="375"/>
              </a:spcBef>
              <a:spcAft>
                <a:spcPts val="0"/>
              </a:spcAft>
              <a:buClr>
                <a:schemeClr val="dk1"/>
              </a:buClr>
              <a:buSzPts val="1350"/>
              <a:buChar char="•"/>
              <a:defRPr sz="1350" b="0" i="0">
                <a:latin typeface="Proxima Nova"/>
                <a:ea typeface="Proxima Nova"/>
                <a:cs typeface="Proxima Nova"/>
                <a:sym typeface="Proxima Nova"/>
              </a:defRPr>
            </a:lvl2pPr>
            <a:lvl3pPr marL="1371600" lvl="2" indent="-304800" algn="l">
              <a:lnSpc>
                <a:spcPct val="90000"/>
              </a:lnSpc>
              <a:spcBef>
                <a:spcPts val="375"/>
              </a:spcBef>
              <a:spcAft>
                <a:spcPts val="0"/>
              </a:spcAft>
              <a:buClr>
                <a:schemeClr val="dk1"/>
              </a:buClr>
              <a:buSzPts val="1200"/>
              <a:buChar char="•"/>
              <a:defRPr sz="1200" b="0" i="0">
                <a:latin typeface="Proxima Nova"/>
                <a:ea typeface="Proxima Nova"/>
                <a:cs typeface="Proxima Nova"/>
                <a:sym typeface="Proxima Nova"/>
              </a:defRPr>
            </a:lvl3pPr>
            <a:lvl4pPr marL="1828800" lvl="3"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4pPr>
            <a:lvl5pPr marL="2286000" lvl="4"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86" name="Google Shape;86;p21"/>
          <p:cNvPicPr preferRelativeResize="0"/>
          <p:nvPr/>
        </p:nvPicPr>
        <p:blipFill rotWithShape="1">
          <a:blip r:embed="rId2">
            <a:alphaModFix/>
          </a:blip>
          <a:srcRect/>
          <a:stretch/>
        </p:blipFill>
        <p:spPr>
          <a:xfrm>
            <a:off x="285750" y="357667"/>
            <a:ext cx="324998" cy="321503"/>
          </a:xfrm>
          <a:prstGeom prst="rect">
            <a:avLst/>
          </a:prstGeom>
          <a:noFill/>
          <a:ln>
            <a:noFill/>
          </a:ln>
        </p:spPr>
      </p:pic>
      <p:sp>
        <p:nvSpPr>
          <p:cNvPr id="87" name="Google Shape;87;p21"/>
          <p:cNvSpPr txBox="1">
            <a:spLocks noGrp="1"/>
          </p:cNvSpPr>
          <p:nvPr>
            <p:ph type="body" idx="5"/>
          </p:nvPr>
        </p:nvSpPr>
        <p:spPr>
          <a:xfrm>
            <a:off x="1444228" y="1929553"/>
            <a:ext cx="829740" cy="18499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1500"/>
              <a:buNone/>
              <a:defRPr sz="1500">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8" name="Google Shape;88;p21"/>
          <p:cNvSpPr txBox="1">
            <a:spLocks noGrp="1"/>
          </p:cNvSpPr>
          <p:nvPr>
            <p:ph type="body" idx="6"/>
          </p:nvPr>
        </p:nvSpPr>
        <p:spPr>
          <a:xfrm>
            <a:off x="1444228" y="2691868"/>
            <a:ext cx="829740" cy="22156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1500"/>
              <a:buNone/>
              <a:defRPr sz="1500">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21"/>
          <p:cNvSpPr txBox="1">
            <a:spLocks noGrp="1"/>
          </p:cNvSpPr>
          <p:nvPr>
            <p:ph type="body" idx="7"/>
          </p:nvPr>
        </p:nvSpPr>
        <p:spPr>
          <a:xfrm>
            <a:off x="1444228" y="3482407"/>
            <a:ext cx="829740" cy="18506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1500"/>
              <a:buNone/>
              <a:defRPr sz="1500">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21"/>
          <p:cNvSpPr txBox="1">
            <a:spLocks noGrp="1"/>
          </p:cNvSpPr>
          <p:nvPr>
            <p:ph type="body" idx="8"/>
          </p:nvPr>
        </p:nvSpPr>
        <p:spPr>
          <a:xfrm>
            <a:off x="1444228" y="4287531"/>
            <a:ext cx="829740" cy="23961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1500"/>
              <a:buNone/>
              <a:defRPr sz="1500">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628650" y="273844"/>
            <a:ext cx="7886700" cy="9608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300"/>
              <a:buFont typeface="Geo"/>
              <a:buNone/>
              <a:defRPr b="1" i="0">
                <a:latin typeface="Geo"/>
                <a:ea typeface="Geo"/>
                <a:cs typeface="Geo"/>
                <a:sym typeface="Ge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22"/>
          <p:cNvSpPr/>
          <p:nvPr/>
        </p:nvSpPr>
        <p:spPr>
          <a:xfrm>
            <a:off x="1120637" y="1293943"/>
            <a:ext cx="1329047" cy="771950"/>
          </a:xfrm>
          <a:custGeom>
            <a:avLst/>
            <a:gdLst/>
            <a:ahLst/>
            <a:cxnLst/>
            <a:rect l="l" t="t" r="r" b="b"/>
            <a:pathLst>
              <a:path w="1220496" h="854347" extrusionOk="0">
                <a:moveTo>
                  <a:pt x="1220495" y="0"/>
                </a:moveTo>
                <a:lnTo>
                  <a:pt x="1220495" y="555326"/>
                </a:lnTo>
                <a:lnTo>
                  <a:pt x="610247" y="854347"/>
                </a:lnTo>
                <a:lnTo>
                  <a:pt x="1" y="555326"/>
                </a:lnTo>
                <a:lnTo>
                  <a:pt x="1" y="0"/>
                </a:lnTo>
                <a:lnTo>
                  <a:pt x="610247" y="299022"/>
                </a:lnTo>
                <a:lnTo>
                  <a:pt x="1220495" y="0"/>
                </a:lnTo>
                <a:close/>
              </a:path>
            </a:pathLst>
          </a:custGeom>
          <a:solidFill>
            <a:schemeClr val="accent1"/>
          </a:solidFill>
          <a:ln w="9525" cap="flat" cmpd="sng">
            <a:solidFill>
              <a:schemeClr val="accent1"/>
            </a:solidFill>
            <a:prstDash val="solid"/>
            <a:miter lim="800000"/>
            <a:headEnd type="none" w="sm" len="sm"/>
            <a:tailEnd type="none" w="sm" len="sm"/>
          </a:ln>
        </p:spPr>
        <p:txBody>
          <a:bodyPr spcFirstLastPara="1" wrap="square" lIns="5700" tIns="326075" rIns="5700" bIns="326075"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96" name="Google Shape;96;p22"/>
          <p:cNvSpPr/>
          <p:nvPr/>
        </p:nvSpPr>
        <p:spPr>
          <a:xfrm rot="5400000">
            <a:off x="4933327" y="-1073992"/>
            <a:ext cx="554525" cy="5232953"/>
          </a:xfrm>
          <a:prstGeom prst="round2SameRect">
            <a:avLst>
              <a:gd name="adj1" fmla="val 16667"/>
              <a:gd name="adj2" fmla="val 0"/>
            </a:avLst>
          </a:prstGeom>
          <a:solidFill>
            <a:schemeClr val="lt1">
              <a:alpha val="89411"/>
            </a:schemeClr>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2"/>
          <p:cNvSpPr/>
          <p:nvPr/>
        </p:nvSpPr>
        <p:spPr>
          <a:xfrm>
            <a:off x="1120637" y="1967331"/>
            <a:ext cx="1329047" cy="771950"/>
          </a:xfrm>
          <a:custGeom>
            <a:avLst/>
            <a:gdLst/>
            <a:ahLst/>
            <a:cxnLst/>
            <a:rect l="l" t="t" r="r" b="b"/>
            <a:pathLst>
              <a:path w="1220496" h="854347" extrusionOk="0">
                <a:moveTo>
                  <a:pt x="1220495" y="0"/>
                </a:moveTo>
                <a:lnTo>
                  <a:pt x="1220495" y="555326"/>
                </a:lnTo>
                <a:lnTo>
                  <a:pt x="610247" y="854347"/>
                </a:lnTo>
                <a:lnTo>
                  <a:pt x="1" y="555326"/>
                </a:lnTo>
                <a:lnTo>
                  <a:pt x="1" y="0"/>
                </a:lnTo>
                <a:lnTo>
                  <a:pt x="610247" y="299022"/>
                </a:lnTo>
                <a:lnTo>
                  <a:pt x="1220495" y="0"/>
                </a:lnTo>
                <a:close/>
              </a:path>
            </a:pathLst>
          </a:custGeom>
          <a:solidFill>
            <a:schemeClr val="accent1"/>
          </a:solidFill>
          <a:ln w="9525" cap="flat" cmpd="sng">
            <a:solidFill>
              <a:schemeClr val="accent1"/>
            </a:solidFill>
            <a:prstDash val="solid"/>
            <a:miter lim="800000"/>
            <a:headEnd type="none" w="sm" len="sm"/>
            <a:tailEnd type="none" w="sm" len="sm"/>
          </a:ln>
        </p:spPr>
        <p:txBody>
          <a:bodyPr spcFirstLastPara="1" wrap="square" lIns="5700" tIns="326075" rIns="5700" bIns="326075"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98" name="Google Shape;98;p22"/>
          <p:cNvSpPr/>
          <p:nvPr/>
        </p:nvSpPr>
        <p:spPr>
          <a:xfrm rot="5400000">
            <a:off x="4933327" y="-437310"/>
            <a:ext cx="554525" cy="5232953"/>
          </a:xfrm>
          <a:prstGeom prst="round2SameRect">
            <a:avLst>
              <a:gd name="adj1" fmla="val 16667"/>
              <a:gd name="adj2" fmla="val 0"/>
            </a:avLst>
          </a:prstGeom>
          <a:solidFill>
            <a:schemeClr val="lt1">
              <a:alpha val="89411"/>
            </a:schemeClr>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2"/>
          <p:cNvSpPr/>
          <p:nvPr/>
        </p:nvSpPr>
        <p:spPr>
          <a:xfrm>
            <a:off x="1120637" y="3287828"/>
            <a:ext cx="1329047" cy="771950"/>
          </a:xfrm>
          <a:custGeom>
            <a:avLst/>
            <a:gdLst/>
            <a:ahLst/>
            <a:cxnLst/>
            <a:rect l="l" t="t" r="r" b="b"/>
            <a:pathLst>
              <a:path w="1220496" h="854347" extrusionOk="0">
                <a:moveTo>
                  <a:pt x="1220495" y="0"/>
                </a:moveTo>
                <a:lnTo>
                  <a:pt x="1220495" y="555326"/>
                </a:lnTo>
                <a:lnTo>
                  <a:pt x="610247" y="854347"/>
                </a:lnTo>
                <a:lnTo>
                  <a:pt x="1" y="555326"/>
                </a:lnTo>
                <a:lnTo>
                  <a:pt x="1" y="0"/>
                </a:lnTo>
                <a:lnTo>
                  <a:pt x="610247" y="299022"/>
                </a:lnTo>
                <a:lnTo>
                  <a:pt x="1220495" y="0"/>
                </a:lnTo>
                <a:close/>
              </a:path>
            </a:pathLst>
          </a:custGeom>
          <a:solidFill>
            <a:schemeClr val="accent1"/>
          </a:solidFill>
          <a:ln w="9525" cap="flat" cmpd="sng">
            <a:solidFill>
              <a:schemeClr val="accent1"/>
            </a:solidFill>
            <a:prstDash val="solid"/>
            <a:miter lim="800000"/>
            <a:headEnd type="none" w="sm" len="sm"/>
            <a:tailEnd type="none" w="sm" len="sm"/>
          </a:ln>
        </p:spPr>
        <p:txBody>
          <a:bodyPr spcFirstLastPara="1" wrap="square" lIns="5700" tIns="326075" rIns="5700" bIns="326075"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00" name="Google Shape;100;p22"/>
          <p:cNvSpPr/>
          <p:nvPr/>
        </p:nvSpPr>
        <p:spPr>
          <a:xfrm rot="5400000">
            <a:off x="4933327" y="928575"/>
            <a:ext cx="554525" cy="5232953"/>
          </a:xfrm>
          <a:prstGeom prst="round2SameRect">
            <a:avLst>
              <a:gd name="adj1" fmla="val 16667"/>
              <a:gd name="adj2" fmla="val 0"/>
            </a:avLst>
          </a:prstGeom>
          <a:solidFill>
            <a:schemeClr val="lt1">
              <a:alpha val="89411"/>
            </a:schemeClr>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2"/>
          <p:cNvSpPr/>
          <p:nvPr/>
        </p:nvSpPr>
        <p:spPr>
          <a:xfrm>
            <a:off x="1120637" y="3961975"/>
            <a:ext cx="1329047" cy="771950"/>
          </a:xfrm>
          <a:custGeom>
            <a:avLst/>
            <a:gdLst/>
            <a:ahLst/>
            <a:cxnLst/>
            <a:rect l="l" t="t" r="r" b="b"/>
            <a:pathLst>
              <a:path w="1220496" h="854347" extrusionOk="0">
                <a:moveTo>
                  <a:pt x="1220495" y="0"/>
                </a:moveTo>
                <a:lnTo>
                  <a:pt x="1220495" y="555326"/>
                </a:lnTo>
                <a:lnTo>
                  <a:pt x="610247" y="854347"/>
                </a:lnTo>
                <a:lnTo>
                  <a:pt x="1" y="555326"/>
                </a:lnTo>
                <a:lnTo>
                  <a:pt x="1" y="0"/>
                </a:lnTo>
                <a:lnTo>
                  <a:pt x="610247" y="299022"/>
                </a:lnTo>
                <a:lnTo>
                  <a:pt x="1220495" y="0"/>
                </a:lnTo>
                <a:close/>
              </a:path>
            </a:pathLst>
          </a:custGeom>
          <a:solidFill>
            <a:schemeClr val="accent1"/>
          </a:solidFill>
          <a:ln w="9525" cap="flat" cmpd="sng">
            <a:solidFill>
              <a:schemeClr val="accent1"/>
            </a:solidFill>
            <a:prstDash val="solid"/>
            <a:miter lim="800000"/>
            <a:headEnd type="none" w="sm" len="sm"/>
            <a:tailEnd type="none" w="sm" len="sm"/>
          </a:ln>
        </p:spPr>
        <p:txBody>
          <a:bodyPr spcFirstLastPara="1" wrap="square" lIns="5700" tIns="326075" rIns="5700" bIns="326075"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02" name="Google Shape;102;p22"/>
          <p:cNvSpPr/>
          <p:nvPr/>
        </p:nvSpPr>
        <p:spPr>
          <a:xfrm rot="5400000">
            <a:off x="4933327" y="1611403"/>
            <a:ext cx="554525" cy="5232953"/>
          </a:xfrm>
          <a:prstGeom prst="round2SameRect">
            <a:avLst>
              <a:gd name="adj1" fmla="val 16667"/>
              <a:gd name="adj2" fmla="val 0"/>
            </a:avLst>
          </a:prstGeom>
          <a:solidFill>
            <a:schemeClr val="lt1">
              <a:alpha val="89411"/>
            </a:schemeClr>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2"/>
          <p:cNvSpPr txBox="1">
            <a:spLocks noGrp="1"/>
          </p:cNvSpPr>
          <p:nvPr>
            <p:ph type="body" idx="1"/>
          </p:nvPr>
        </p:nvSpPr>
        <p:spPr>
          <a:xfrm>
            <a:off x="2671763" y="1350213"/>
            <a:ext cx="4242197" cy="463550"/>
          </a:xfrm>
          <a:prstGeom prst="rect">
            <a:avLst/>
          </a:prstGeom>
          <a:noFill/>
          <a:ln>
            <a:noFill/>
          </a:ln>
        </p:spPr>
        <p:txBody>
          <a:bodyPr spcFirstLastPara="1" wrap="square" lIns="91425" tIns="45700" rIns="91425" bIns="45700" anchor="t" anchorCtr="0">
            <a:noAutofit/>
          </a:bodyPr>
          <a:lstStyle>
            <a:lvl1pPr marL="457200" lvl="0" indent="-400050" algn="l">
              <a:lnSpc>
                <a:spcPct val="90000"/>
              </a:lnSpc>
              <a:spcBef>
                <a:spcPts val="750"/>
              </a:spcBef>
              <a:spcAft>
                <a:spcPts val="0"/>
              </a:spcAft>
              <a:buClr>
                <a:schemeClr val="dk1"/>
              </a:buClr>
              <a:buSzPts val="2700"/>
              <a:buChar char="•"/>
              <a:defRPr sz="2700" b="0" i="0">
                <a:latin typeface="Arial"/>
                <a:ea typeface="Arial"/>
                <a:cs typeface="Arial"/>
                <a:sym typeface="Arial"/>
              </a:defRPr>
            </a:lvl1pPr>
            <a:lvl2pPr marL="914400" lvl="1" indent="-314325" algn="l">
              <a:lnSpc>
                <a:spcPct val="90000"/>
              </a:lnSpc>
              <a:spcBef>
                <a:spcPts val="375"/>
              </a:spcBef>
              <a:spcAft>
                <a:spcPts val="0"/>
              </a:spcAft>
              <a:buClr>
                <a:schemeClr val="dk1"/>
              </a:buClr>
              <a:buSzPts val="1350"/>
              <a:buChar char="•"/>
              <a:defRPr sz="1350" b="0" i="0">
                <a:latin typeface="Proxima Nova"/>
                <a:ea typeface="Proxima Nova"/>
                <a:cs typeface="Proxima Nova"/>
                <a:sym typeface="Proxima Nova"/>
              </a:defRPr>
            </a:lvl2pPr>
            <a:lvl3pPr marL="1371600" lvl="2" indent="-304800" algn="l">
              <a:lnSpc>
                <a:spcPct val="90000"/>
              </a:lnSpc>
              <a:spcBef>
                <a:spcPts val="375"/>
              </a:spcBef>
              <a:spcAft>
                <a:spcPts val="0"/>
              </a:spcAft>
              <a:buClr>
                <a:schemeClr val="dk1"/>
              </a:buClr>
              <a:buSzPts val="1200"/>
              <a:buChar char="•"/>
              <a:defRPr sz="1200" b="0" i="0">
                <a:latin typeface="Proxima Nova"/>
                <a:ea typeface="Proxima Nova"/>
                <a:cs typeface="Proxima Nova"/>
                <a:sym typeface="Proxima Nova"/>
              </a:defRPr>
            </a:lvl3pPr>
            <a:lvl4pPr marL="1828800" lvl="3"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4pPr>
            <a:lvl5pPr marL="2286000" lvl="4"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4" name="Google Shape;104;p22"/>
          <p:cNvSpPr txBox="1">
            <a:spLocks noGrp="1"/>
          </p:cNvSpPr>
          <p:nvPr>
            <p:ph type="body" idx="2"/>
          </p:nvPr>
        </p:nvSpPr>
        <p:spPr>
          <a:xfrm>
            <a:off x="2671763" y="2013740"/>
            <a:ext cx="4242197" cy="5928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700"/>
              <a:buNone/>
              <a:defRPr sz="2700" b="0" i="0">
                <a:latin typeface="Arial"/>
                <a:ea typeface="Arial"/>
                <a:cs typeface="Arial"/>
                <a:sym typeface="Arial"/>
              </a:defRPr>
            </a:lvl1pPr>
            <a:lvl2pPr marL="914400" lvl="1" indent="-314325" algn="l">
              <a:lnSpc>
                <a:spcPct val="90000"/>
              </a:lnSpc>
              <a:spcBef>
                <a:spcPts val="375"/>
              </a:spcBef>
              <a:spcAft>
                <a:spcPts val="0"/>
              </a:spcAft>
              <a:buClr>
                <a:schemeClr val="dk1"/>
              </a:buClr>
              <a:buSzPts val="1350"/>
              <a:buChar char="•"/>
              <a:defRPr sz="1350" b="0" i="0">
                <a:latin typeface="Proxima Nova"/>
                <a:ea typeface="Proxima Nova"/>
                <a:cs typeface="Proxima Nova"/>
                <a:sym typeface="Proxima Nova"/>
              </a:defRPr>
            </a:lvl2pPr>
            <a:lvl3pPr marL="1371600" lvl="2" indent="-304800" algn="l">
              <a:lnSpc>
                <a:spcPct val="90000"/>
              </a:lnSpc>
              <a:spcBef>
                <a:spcPts val="375"/>
              </a:spcBef>
              <a:spcAft>
                <a:spcPts val="0"/>
              </a:spcAft>
              <a:buClr>
                <a:schemeClr val="dk1"/>
              </a:buClr>
              <a:buSzPts val="1200"/>
              <a:buChar char="•"/>
              <a:defRPr sz="1200" b="0" i="0">
                <a:latin typeface="Proxima Nova"/>
                <a:ea typeface="Proxima Nova"/>
                <a:cs typeface="Proxima Nova"/>
                <a:sym typeface="Proxima Nova"/>
              </a:defRPr>
            </a:lvl3pPr>
            <a:lvl4pPr marL="1828800" lvl="3"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4pPr>
            <a:lvl5pPr marL="2286000" lvl="4"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5" name="Google Shape;105;p22"/>
          <p:cNvSpPr txBox="1">
            <a:spLocks noGrp="1"/>
          </p:cNvSpPr>
          <p:nvPr>
            <p:ph type="body" idx="3"/>
          </p:nvPr>
        </p:nvSpPr>
        <p:spPr>
          <a:xfrm>
            <a:off x="2671763" y="3369616"/>
            <a:ext cx="4242197" cy="56762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700"/>
              <a:buNone/>
              <a:defRPr sz="2700" b="0" i="0">
                <a:latin typeface="Arial"/>
                <a:ea typeface="Arial"/>
                <a:cs typeface="Arial"/>
                <a:sym typeface="Arial"/>
              </a:defRPr>
            </a:lvl1pPr>
            <a:lvl2pPr marL="914400" lvl="1" indent="-314325" algn="l">
              <a:lnSpc>
                <a:spcPct val="90000"/>
              </a:lnSpc>
              <a:spcBef>
                <a:spcPts val="375"/>
              </a:spcBef>
              <a:spcAft>
                <a:spcPts val="0"/>
              </a:spcAft>
              <a:buClr>
                <a:schemeClr val="dk1"/>
              </a:buClr>
              <a:buSzPts val="1350"/>
              <a:buChar char="•"/>
              <a:defRPr sz="1350" b="0" i="0">
                <a:latin typeface="Proxima Nova"/>
                <a:ea typeface="Proxima Nova"/>
                <a:cs typeface="Proxima Nova"/>
                <a:sym typeface="Proxima Nova"/>
              </a:defRPr>
            </a:lvl2pPr>
            <a:lvl3pPr marL="1371600" lvl="2" indent="-304800" algn="l">
              <a:lnSpc>
                <a:spcPct val="90000"/>
              </a:lnSpc>
              <a:spcBef>
                <a:spcPts val="375"/>
              </a:spcBef>
              <a:spcAft>
                <a:spcPts val="0"/>
              </a:spcAft>
              <a:buClr>
                <a:schemeClr val="dk1"/>
              </a:buClr>
              <a:buSzPts val="1200"/>
              <a:buChar char="•"/>
              <a:defRPr sz="1200" b="0" i="0">
                <a:latin typeface="Proxima Nova"/>
                <a:ea typeface="Proxima Nova"/>
                <a:cs typeface="Proxima Nova"/>
                <a:sym typeface="Proxima Nova"/>
              </a:defRPr>
            </a:lvl3pPr>
            <a:lvl4pPr marL="1828800" lvl="3"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4pPr>
            <a:lvl5pPr marL="2286000" lvl="4"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6" name="Google Shape;106;p22"/>
          <p:cNvSpPr txBox="1">
            <a:spLocks noGrp="1"/>
          </p:cNvSpPr>
          <p:nvPr>
            <p:ph type="body" idx="4"/>
          </p:nvPr>
        </p:nvSpPr>
        <p:spPr>
          <a:xfrm>
            <a:off x="2671763" y="4043764"/>
            <a:ext cx="4242197" cy="60214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700"/>
              <a:buNone/>
              <a:defRPr sz="2700" b="0" i="0">
                <a:latin typeface="Arial"/>
                <a:ea typeface="Arial"/>
                <a:cs typeface="Arial"/>
                <a:sym typeface="Arial"/>
              </a:defRPr>
            </a:lvl1pPr>
            <a:lvl2pPr marL="914400" lvl="1" indent="-314325" algn="l">
              <a:lnSpc>
                <a:spcPct val="90000"/>
              </a:lnSpc>
              <a:spcBef>
                <a:spcPts val="375"/>
              </a:spcBef>
              <a:spcAft>
                <a:spcPts val="0"/>
              </a:spcAft>
              <a:buClr>
                <a:schemeClr val="dk1"/>
              </a:buClr>
              <a:buSzPts val="1350"/>
              <a:buChar char="•"/>
              <a:defRPr sz="1350" b="0" i="0">
                <a:latin typeface="Proxima Nova"/>
                <a:ea typeface="Proxima Nova"/>
                <a:cs typeface="Proxima Nova"/>
                <a:sym typeface="Proxima Nova"/>
              </a:defRPr>
            </a:lvl2pPr>
            <a:lvl3pPr marL="1371600" lvl="2" indent="-304800" algn="l">
              <a:lnSpc>
                <a:spcPct val="90000"/>
              </a:lnSpc>
              <a:spcBef>
                <a:spcPts val="375"/>
              </a:spcBef>
              <a:spcAft>
                <a:spcPts val="0"/>
              </a:spcAft>
              <a:buClr>
                <a:schemeClr val="dk1"/>
              </a:buClr>
              <a:buSzPts val="1200"/>
              <a:buChar char="•"/>
              <a:defRPr sz="1200" b="0" i="0">
                <a:latin typeface="Proxima Nova"/>
                <a:ea typeface="Proxima Nova"/>
                <a:cs typeface="Proxima Nova"/>
                <a:sym typeface="Proxima Nova"/>
              </a:defRPr>
            </a:lvl3pPr>
            <a:lvl4pPr marL="1828800" lvl="3"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4pPr>
            <a:lvl5pPr marL="2286000" lvl="4"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7" name="Google Shape;107;p22"/>
          <p:cNvSpPr txBox="1">
            <a:spLocks noGrp="1"/>
          </p:cNvSpPr>
          <p:nvPr>
            <p:ph type="body" idx="5"/>
          </p:nvPr>
        </p:nvSpPr>
        <p:spPr>
          <a:xfrm>
            <a:off x="1444229" y="1600767"/>
            <a:ext cx="673894" cy="22502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1500"/>
              <a:buNone/>
              <a:defRPr sz="1500">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22"/>
          <p:cNvSpPr txBox="1">
            <a:spLocks noGrp="1"/>
          </p:cNvSpPr>
          <p:nvPr>
            <p:ph type="body" idx="6"/>
          </p:nvPr>
        </p:nvSpPr>
        <p:spPr>
          <a:xfrm>
            <a:off x="1444229" y="2303396"/>
            <a:ext cx="673894" cy="22502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1500"/>
              <a:buNone/>
              <a:defRPr sz="1500">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9" name="Google Shape;109;p22"/>
          <p:cNvSpPr txBox="1">
            <a:spLocks noGrp="1"/>
          </p:cNvSpPr>
          <p:nvPr>
            <p:ph type="body" idx="7"/>
          </p:nvPr>
        </p:nvSpPr>
        <p:spPr>
          <a:xfrm>
            <a:off x="1444228" y="3638817"/>
            <a:ext cx="829740" cy="18506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1500"/>
              <a:buNone/>
              <a:defRPr sz="1500">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0" name="Google Shape;110;p22"/>
          <p:cNvSpPr txBox="1">
            <a:spLocks noGrp="1"/>
          </p:cNvSpPr>
          <p:nvPr>
            <p:ph type="body" idx="8"/>
          </p:nvPr>
        </p:nvSpPr>
        <p:spPr>
          <a:xfrm>
            <a:off x="1444229" y="4362272"/>
            <a:ext cx="673894" cy="22502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1500"/>
              <a:buNone/>
              <a:defRPr sz="1500">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1" name="Google Shape;111;p22"/>
          <p:cNvSpPr/>
          <p:nvPr/>
        </p:nvSpPr>
        <p:spPr>
          <a:xfrm>
            <a:off x="1120637" y="2635346"/>
            <a:ext cx="1329047" cy="771950"/>
          </a:xfrm>
          <a:custGeom>
            <a:avLst/>
            <a:gdLst/>
            <a:ahLst/>
            <a:cxnLst/>
            <a:rect l="l" t="t" r="r" b="b"/>
            <a:pathLst>
              <a:path w="1220496" h="854347" extrusionOk="0">
                <a:moveTo>
                  <a:pt x="1220495" y="0"/>
                </a:moveTo>
                <a:lnTo>
                  <a:pt x="1220495" y="555326"/>
                </a:lnTo>
                <a:lnTo>
                  <a:pt x="610247" y="854347"/>
                </a:lnTo>
                <a:lnTo>
                  <a:pt x="1" y="555326"/>
                </a:lnTo>
                <a:lnTo>
                  <a:pt x="1" y="0"/>
                </a:lnTo>
                <a:lnTo>
                  <a:pt x="610247" y="299022"/>
                </a:lnTo>
                <a:lnTo>
                  <a:pt x="1220495" y="0"/>
                </a:lnTo>
                <a:close/>
              </a:path>
            </a:pathLst>
          </a:custGeom>
          <a:solidFill>
            <a:schemeClr val="accent1"/>
          </a:solidFill>
          <a:ln w="9525" cap="flat" cmpd="sng">
            <a:solidFill>
              <a:schemeClr val="accent1"/>
            </a:solidFill>
            <a:prstDash val="solid"/>
            <a:miter lim="800000"/>
            <a:headEnd type="none" w="sm" len="sm"/>
            <a:tailEnd type="none" w="sm" len="sm"/>
          </a:ln>
        </p:spPr>
        <p:txBody>
          <a:bodyPr spcFirstLastPara="1" wrap="square" lIns="5700" tIns="326075" rIns="5700" bIns="326075"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12" name="Google Shape;112;p22"/>
          <p:cNvSpPr/>
          <p:nvPr/>
        </p:nvSpPr>
        <p:spPr>
          <a:xfrm rot="5400000">
            <a:off x="4933327" y="267412"/>
            <a:ext cx="554525" cy="5232953"/>
          </a:xfrm>
          <a:prstGeom prst="round2SameRect">
            <a:avLst>
              <a:gd name="adj1" fmla="val 16667"/>
              <a:gd name="adj2" fmla="val 0"/>
            </a:avLst>
          </a:prstGeom>
          <a:solidFill>
            <a:schemeClr val="lt1">
              <a:alpha val="89411"/>
            </a:schemeClr>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2"/>
          <p:cNvSpPr txBox="1">
            <a:spLocks noGrp="1"/>
          </p:cNvSpPr>
          <p:nvPr>
            <p:ph type="body" idx="9"/>
          </p:nvPr>
        </p:nvSpPr>
        <p:spPr>
          <a:xfrm>
            <a:off x="2671763" y="2720510"/>
            <a:ext cx="4242197" cy="5928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700"/>
              <a:buNone/>
              <a:defRPr sz="2700" b="0" i="0">
                <a:latin typeface="Arial"/>
                <a:ea typeface="Arial"/>
                <a:cs typeface="Arial"/>
                <a:sym typeface="Arial"/>
              </a:defRPr>
            </a:lvl1pPr>
            <a:lvl2pPr marL="914400" lvl="1" indent="-314325" algn="l">
              <a:lnSpc>
                <a:spcPct val="90000"/>
              </a:lnSpc>
              <a:spcBef>
                <a:spcPts val="375"/>
              </a:spcBef>
              <a:spcAft>
                <a:spcPts val="0"/>
              </a:spcAft>
              <a:buClr>
                <a:schemeClr val="dk1"/>
              </a:buClr>
              <a:buSzPts val="1350"/>
              <a:buChar char="•"/>
              <a:defRPr sz="1350" b="0" i="0">
                <a:latin typeface="Proxima Nova"/>
                <a:ea typeface="Proxima Nova"/>
                <a:cs typeface="Proxima Nova"/>
                <a:sym typeface="Proxima Nova"/>
              </a:defRPr>
            </a:lvl2pPr>
            <a:lvl3pPr marL="1371600" lvl="2" indent="-304800" algn="l">
              <a:lnSpc>
                <a:spcPct val="90000"/>
              </a:lnSpc>
              <a:spcBef>
                <a:spcPts val="375"/>
              </a:spcBef>
              <a:spcAft>
                <a:spcPts val="0"/>
              </a:spcAft>
              <a:buClr>
                <a:schemeClr val="dk1"/>
              </a:buClr>
              <a:buSzPts val="1200"/>
              <a:buChar char="•"/>
              <a:defRPr sz="1200" b="0" i="0">
                <a:latin typeface="Proxima Nova"/>
                <a:ea typeface="Proxima Nova"/>
                <a:cs typeface="Proxima Nova"/>
                <a:sym typeface="Proxima Nova"/>
              </a:defRPr>
            </a:lvl3pPr>
            <a:lvl4pPr marL="1828800" lvl="3"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4pPr>
            <a:lvl5pPr marL="2286000" lvl="4" indent="-295275" algn="l">
              <a:lnSpc>
                <a:spcPct val="90000"/>
              </a:lnSpc>
              <a:spcBef>
                <a:spcPts val="375"/>
              </a:spcBef>
              <a:spcAft>
                <a:spcPts val="0"/>
              </a:spcAft>
              <a:buClr>
                <a:schemeClr val="dk1"/>
              </a:buClr>
              <a:buSzPts val="1050"/>
              <a:buChar char="•"/>
              <a:defRPr sz="1050" b="0" i="0">
                <a:latin typeface="Proxima Nova"/>
                <a:ea typeface="Proxima Nova"/>
                <a:cs typeface="Proxima Nova"/>
                <a:sym typeface="Proxima Nova"/>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4" name="Google Shape;114;p22"/>
          <p:cNvSpPr txBox="1">
            <a:spLocks noGrp="1"/>
          </p:cNvSpPr>
          <p:nvPr>
            <p:ph type="body" idx="13"/>
          </p:nvPr>
        </p:nvSpPr>
        <p:spPr>
          <a:xfrm>
            <a:off x="1444229" y="3032180"/>
            <a:ext cx="673894" cy="22502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1500"/>
              <a:buNone/>
              <a:defRPr sz="1500">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15" name="Google Shape;115;p22"/>
          <p:cNvPicPr preferRelativeResize="0"/>
          <p:nvPr/>
        </p:nvPicPr>
        <p:blipFill rotWithShape="1">
          <a:blip r:embed="rId2">
            <a:alphaModFix/>
          </a:blip>
          <a:srcRect/>
          <a:stretch/>
        </p:blipFill>
        <p:spPr>
          <a:xfrm>
            <a:off x="285750" y="357667"/>
            <a:ext cx="324998" cy="32150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116"/>
        <p:cNvGrpSpPr/>
        <p:nvPr/>
      </p:nvGrpSpPr>
      <p:grpSpPr>
        <a:xfrm>
          <a:off x="0" y="0"/>
          <a:ext cx="0" cy="0"/>
          <a:chOff x="0" y="0"/>
          <a:chExt cx="0" cy="0"/>
        </a:xfrm>
      </p:grpSpPr>
      <p:sp>
        <p:nvSpPr>
          <p:cNvPr id="117" name="Google Shape;117;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23"/>
          <p:cNvSpPr txBox="1">
            <a:spLocks noGrp="1"/>
          </p:cNvSpPr>
          <p:nvPr>
            <p:ph type="title"/>
          </p:nvPr>
        </p:nvSpPr>
        <p:spPr>
          <a:xfrm>
            <a:off x="628650" y="273844"/>
            <a:ext cx="7886700" cy="9608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atin typeface="Proxima Nova"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grpSp>
        <p:nvGrpSpPr>
          <p:cNvPr id="119" name="Google Shape;119;p23"/>
          <p:cNvGrpSpPr/>
          <p:nvPr/>
        </p:nvGrpSpPr>
        <p:grpSpPr>
          <a:xfrm>
            <a:off x="398894" y="1328127"/>
            <a:ext cx="8346211" cy="3261600"/>
            <a:chOff x="2525064" y="2662516"/>
            <a:chExt cx="7077638" cy="3422329"/>
          </a:xfrm>
        </p:grpSpPr>
        <p:sp>
          <p:nvSpPr>
            <p:cNvPr id="120" name="Google Shape;120;p23"/>
            <p:cNvSpPr txBox="1"/>
            <p:nvPr/>
          </p:nvSpPr>
          <p:spPr>
            <a:xfrm>
              <a:off x="2525064" y="2662516"/>
              <a:ext cx="463484" cy="4601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
                <a:buFont typeface="Arial"/>
                <a:buNone/>
              </a:pPr>
              <a:r>
                <a:rPr lang="en-US" sz="2250" b="1" i="0" u="none" strike="noStrike" cap="none">
                  <a:solidFill>
                    <a:srgbClr val="2BB6ED"/>
                  </a:solidFill>
                  <a:latin typeface="Arial"/>
                  <a:ea typeface="Arial"/>
                  <a:cs typeface="Arial"/>
                  <a:sym typeface="Arial"/>
                </a:rPr>
                <a:t>A</a:t>
              </a:r>
              <a:endParaRPr sz="1800" b="1" i="0" u="none" strike="noStrike" cap="none">
                <a:solidFill>
                  <a:srgbClr val="2BB6ED"/>
                </a:solidFill>
                <a:latin typeface="Arial"/>
                <a:ea typeface="Arial"/>
                <a:cs typeface="Arial"/>
                <a:sym typeface="Arial"/>
              </a:endParaRPr>
            </a:p>
          </p:txBody>
        </p:sp>
        <p:sp>
          <p:nvSpPr>
            <p:cNvPr id="121" name="Google Shape;121;p23"/>
            <p:cNvSpPr txBox="1"/>
            <p:nvPr/>
          </p:nvSpPr>
          <p:spPr>
            <a:xfrm>
              <a:off x="2525064" y="5624658"/>
              <a:ext cx="459220" cy="4601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
                <a:buFont typeface="Arial"/>
                <a:buNone/>
              </a:pPr>
              <a:r>
                <a:rPr lang="en-US" sz="2250" b="1" i="0" u="none" strike="noStrike" cap="none">
                  <a:solidFill>
                    <a:srgbClr val="55B671"/>
                  </a:solidFill>
                  <a:latin typeface="Arial"/>
                  <a:ea typeface="Arial"/>
                  <a:cs typeface="Arial"/>
                  <a:sym typeface="Arial"/>
                </a:rPr>
                <a:t>B</a:t>
              </a:r>
              <a:endParaRPr sz="1800" b="1" i="0" u="none" strike="noStrike" cap="none">
                <a:solidFill>
                  <a:srgbClr val="55B671"/>
                </a:solidFill>
                <a:latin typeface="Arial"/>
                <a:ea typeface="Arial"/>
                <a:cs typeface="Arial"/>
                <a:sym typeface="Arial"/>
              </a:endParaRPr>
            </a:p>
          </p:txBody>
        </p:sp>
        <p:sp>
          <p:nvSpPr>
            <p:cNvPr id="122" name="Google Shape;122;p23"/>
            <p:cNvSpPr txBox="1"/>
            <p:nvPr/>
          </p:nvSpPr>
          <p:spPr>
            <a:xfrm>
              <a:off x="9143998" y="2662516"/>
              <a:ext cx="458703" cy="4601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
                <a:buFont typeface="Arial"/>
                <a:buNone/>
              </a:pPr>
              <a:r>
                <a:rPr lang="en-US" sz="2250" b="1" i="0" u="none" strike="noStrike" cap="none">
                  <a:solidFill>
                    <a:srgbClr val="FAD233"/>
                  </a:solidFill>
                  <a:latin typeface="Arial"/>
                  <a:ea typeface="Arial"/>
                  <a:cs typeface="Arial"/>
                  <a:sym typeface="Arial"/>
                </a:rPr>
                <a:t>D</a:t>
              </a:r>
              <a:endParaRPr sz="1800" b="1" i="0" u="none" strike="noStrike" cap="none">
                <a:solidFill>
                  <a:srgbClr val="FAD233"/>
                </a:solidFill>
                <a:latin typeface="Arial"/>
                <a:ea typeface="Arial"/>
                <a:cs typeface="Arial"/>
                <a:sym typeface="Arial"/>
              </a:endParaRPr>
            </a:p>
          </p:txBody>
        </p:sp>
        <p:sp>
          <p:nvSpPr>
            <p:cNvPr id="123" name="Google Shape;123;p23"/>
            <p:cNvSpPr txBox="1"/>
            <p:nvPr/>
          </p:nvSpPr>
          <p:spPr>
            <a:xfrm>
              <a:off x="9143998" y="5624658"/>
              <a:ext cx="458704" cy="4601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
                <a:buFont typeface="Arial"/>
                <a:buNone/>
              </a:pPr>
              <a:r>
                <a:rPr lang="en-US" sz="2250" b="1" i="0" u="none" strike="noStrike" cap="none">
                  <a:solidFill>
                    <a:srgbClr val="DF193D"/>
                  </a:solidFill>
                  <a:latin typeface="Arial"/>
                  <a:ea typeface="Arial"/>
                  <a:cs typeface="Arial"/>
                  <a:sym typeface="Arial"/>
                </a:rPr>
                <a:t>C</a:t>
              </a:r>
              <a:endParaRPr sz="1800" b="1" i="0" u="none" strike="noStrike" cap="none">
                <a:solidFill>
                  <a:srgbClr val="DF193D"/>
                </a:solidFill>
                <a:latin typeface="Arial"/>
                <a:ea typeface="Arial"/>
                <a:cs typeface="Arial"/>
                <a:sym typeface="Arial"/>
              </a:endParaRPr>
            </a:p>
          </p:txBody>
        </p:sp>
        <p:pic>
          <p:nvPicPr>
            <p:cNvPr id="124" name="Google Shape;124;p23" descr="walkaround.png"/>
            <p:cNvPicPr preferRelativeResize="0"/>
            <p:nvPr/>
          </p:nvPicPr>
          <p:blipFill rotWithShape="1">
            <a:blip r:embed="rId2">
              <a:alphaModFix/>
            </a:blip>
            <a:srcRect/>
            <a:stretch/>
          </p:blipFill>
          <p:spPr>
            <a:xfrm>
              <a:off x="2944976" y="2753543"/>
              <a:ext cx="6199023" cy="3212555"/>
            </a:xfrm>
            <a:prstGeom prst="rect">
              <a:avLst/>
            </a:prstGeom>
            <a:noFill/>
            <a:ln>
              <a:noFill/>
            </a:ln>
          </p:spPr>
        </p:pic>
        <p:sp>
          <p:nvSpPr>
            <p:cNvPr id="125" name="Google Shape;125;p23"/>
            <p:cNvSpPr/>
            <p:nvPr/>
          </p:nvSpPr>
          <p:spPr>
            <a:xfrm>
              <a:off x="3501269" y="3381404"/>
              <a:ext cx="2574667" cy="62004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700"/>
                <a:buFont typeface="Arial"/>
                <a:buNone/>
              </a:pPr>
              <a:r>
                <a:rPr lang="en-US" sz="2700" b="1" i="0" u="none" strike="noStrike" cap="none">
                  <a:solidFill>
                    <a:schemeClr val="lt1"/>
                  </a:solidFill>
                  <a:latin typeface="Arial"/>
                  <a:ea typeface="Arial"/>
                  <a:cs typeface="Arial"/>
                  <a:sym typeface="Arial"/>
                </a:rPr>
                <a:t>STAY FOCUSED</a:t>
              </a:r>
              <a:endParaRPr sz="1400" b="0" i="0" u="none" strike="noStrike" cap="none">
                <a:solidFill>
                  <a:srgbClr val="000000"/>
                </a:solidFill>
                <a:latin typeface="Arial"/>
                <a:ea typeface="Arial"/>
                <a:cs typeface="Arial"/>
                <a:sym typeface="Arial"/>
              </a:endParaRPr>
            </a:p>
          </p:txBody>
        </p:sp>
        <p:sp>
          <p:nvSpPr>
            <p:cNvPr id="126" name="Google Shape;126;p23"/>
            <p:cNvSpPr/>
            <p:nvPr/>
          </p:nvSpPr>
          <p:spPr>
            <a:xfrm>
              <a:off x="6918796" y="3381404"/>
              <a:ext cx="1841805" cy="62004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700"/>
                <a:buFont typeface="Arial"/>
                <a:buNone/>
              </a:pPr>
              <a:r>
                <a:rPr lang="en-US" sz="2700" b="1" i="0" u="none" strike="noStrike" cap="none">
                  <a:solidFill>
                    <a:schemeClr val="lt1"/>
                  </a:solidFill>
                  <a:latin typeface="Arial"/>
                  <a:ea typeface="Arial"/>
                  <a:cs typeface="Arial"/>
                  <a:sym typeface="Arial"/>
                </a:rPr>
                <a:t>BE OPEN</a:t>
              </a:r>
              <a:endParaRPr sz="1400" b="0" i="0" u="none" strike="noStrike" cap="none">
                <a:solidFill>
                  <a:srgbClr val="000000"/>
                </a:solidFill>
                <a:latin typeface="Arial"/>
                <a:ea typeface="Arial"/>
                <a:cs typeface="Arial"/>
                <a:sym typeface="Arial"/>
              </a:endParaRPr>
            </a:p>
          </p:txBody>
        </p:sp>
        <p:sp>
          <p:nvSpPr>
            <p:cNvPr id="127" name="Google Shape;127;p23"/>
            <p:cNvSpPr/>
            <p:nvPr/>
          </p:nvSpPr>
          <p:spPr>
            <a:xfrm>
              <a:off x="3634217" y="4889736"/>
              <a:ext cx="2520280" cy="62004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700"/>
                <a:buFont typeface="Arial"/>
                <a:buNone/>
              </a:pPr>
              <a:r>
                <a:rPr lang="en-US" sz="2700" b="1" i="0" u="none" strike="noStrike" cap="none">
                  <a:solidFill>
                    <a:schemeClr val="lt1"/>
                  </a:solidFill>
                  <a:latin typeface="Arial"/>
                  <a:ea typeface="Arial"/>
                  <a:cs typeface="Arial"/>
                  <a:sym typeface="Arial"/>
                </a:rPr>
                <a:t>STAY ON TASK</a:t>
              </a:r>
              <a:endParaRPr sz="1400" b="0" i="0" u="none" strike="noStrike" cap="none">
                <a:solidFill>
                  <a:srgbClr val="000000"/>
                </a:solidFill>
                <a:latin typeface="Arial"/>
                <a:ea typeface="Arial"/>
                <a:cs typeface="Arial"/>
                <a:sym typeface="Arial"/>
              </a:endParaRPr>
            </a:p>
          </p:txBody>
        </p:sp>
        <p:sp>
          <p:nvSpPr>
            <p:cNvPr id="128" name="Google Shape;128;p23"/>
            <p:cNvSpPr/>
            <p:nvPr/>
          </p:nvSpPr>
          <p:spPr>
            <a:xfrm>
              <a:off x="6425353" y="4815869"/>
              <a:ext cx="2989502" cy="707238"/>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2700"/>
                <a:buFont typeface="Arial"/>
                <a:buNone/>
              </a:pPr>
              <a:r>
                <a:rPr lang="en-US" sz="2700" b="1" i="0" u="none" strike="noStrike" cap="none">
                  <a:solidFill>
                    <a:schemeClr val="lt1"/>
                  </a:solidFill>
                  <a:latin typeface="Arial"/>
                  <a:ea typeface="Arial"/>
                  <a:cs typeface="Arial"/>
                  <a:sym typeface="Arial"/>
                </a:rPr>
                <a:t>ASK QUESTIONS</a:t>
              </a:r>
              <a:endParaRPr sz="1400" b="0" i="0" u="none" strike="noStrike" cap="none">
                <a:solidFill>
                  <a:srgbClr val="000000"/>
                </a:solidFill>
                <a:latin typeface="Arial"/>
                <a:ea typeface="Arial"/>
                <a:cs typeface="Arial"/>
                <a:sym typeface="Arial"/>
              </a:endParaRPr>
            </a:p>
          </p:txBody>
        </p:sp>
      </p:grpSp>
      <p:pic>
        <p:nvPicPr>
          <p:cNvPr id="129" name="Google Shape;129;p23"/>
          <p:cNvPicPr preferRelativeResize="0"/>
          <p:nvPr/>
        </p:nvPicPr>
        <p:blipFill rotWithShape="1">
          <a:blip r:embed="rId3">
            <a:alphaModFix/>
          </a:blip>
          <a:srcRect/>
          <a:stretch/>
        </p:blipFill>
        <p:spPr>
          <a:xfrm>
            <a:off x="285750" y="357667"/>
            <a:ext cx="324998" cy="32150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30"/>
        <p:cNvGrpSpPr/>
        <p:nvPr/>
      </p:nvGrpSpPr>
      <p:grpSpPr>
        <a:xfrm>
          <a:off x="0" y="0"/>
          <a:ext cx="0" cy="0"/>
          <a:chOff x="0" y="0"/>
          <a:chExt cx="0" cy="0"/>
        </a:xfrm>
      </p:grpSpPr>
      <p:sp>
        <p:nvSpPr>
          <p:cNvPr id="131" name="Google Shape;131;p24"/>
          <p:cNvSpPr/>
          <p:nvPr/>
        </p:nvSpPr>
        <p:spPr>
          <a:xfrm>
            <a:off x="285750" y="1118153"/>
            <a:ext cx="8525289" cy="351457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32" name="Google Shape;132;p24"/>
          <p:cNvSpPr txBox="1">
            <a:spLocks noGrp="1"/>
          </p:cNvSpPr>
          <p:nvPr>
            <p:ph type="title"/>
          </p:nvPr>
        </p:nvSpPr>
        <p:spPr>
          <a:xfrm>
            <a:off x="628650" y="273844"/>
            <a:ext cx="7886700" cy="9608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300"/>
              <a:buFont typeface="Geo"/>
              <a:buNone/>
              <a:defRPr b="1" i="0">
                <a:latin typeface="Proxima Nova" panose="020B0604020202020204"/>
                <a:ea typeface="Proxima Nova" panose="020B0604020202020204"/>
                <a:cs typeface="Proxima Nova" panose="020B0604020202020204"/>
                <a:sym typeface="Ge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3" name="Google Shape;133;p24"/>
          <p:cNvSpPr txBox="1">
            <a:spLocks noGrp="1"/>
          </p:cNvSpPr>
          <p:nvPr>
            <p:ph type="body" idx="1"/>
          </p:nvPr>
        </p:nvSpPr>
        <p:spPr>
          <a:xfrm>
            <a:off x="4500562" y="1369219"/>
            <a:ext cx="4014788"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atin typeface="Proxima Nova" panose="020B0604020202020204"/>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4" name="Google Shape;134;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24"/>
          <p:cNvSpPr txBox="1">
            <a:spLocks noGrp="1"/>
          </p:cNvSpPr>
          <p:nvPr>
            <p:ph type="body" idx="2"/>
          </p:nvPr>
        </p:nvSpPr>
        <p:spPr>
          <a:xfrm>
            <a:off x="628650" y="1369219"/>
            <a:ext cx="4014788"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atin typeface="Proxima Nova" panose="020B0604020202020204"/>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37" name="Google Shape;137;p24"/>
          <p:cNvPicPr preferRelativeResize="0"/>
          <p:nvPr/>
        </p:nvPicPr>
        <p:blipFill rotWithShape="1">
          <a:blip r:embed="rId2">
            <a:alphaModFix/>
          </a:blip>
          <a:srcRect/>
          <a:stretch/>
        </p:blipFill>
        <p:spPr>
          <a:xfrm>
            <a:off x="285750" y="357667"/>
            <a:ext cx="324998" cy="32150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138"/>
        <p:cNvGrpSpPr/>
        <p:nvPr/>
      </p:nvGrpSpPr>
      <p:grpSpPr>
        <a:xfrm>
          <a:off x="0" y="0"/>
          <a:ext cx="0" cy="0"/>
          <a:chOff x="0" y="0"/>
          <a:chExt cx="0" cy="0"/>
        </a:xfrm>
      </p:grpSpPr>
      <p:sp>
        <p:nvSpPr>
          <p:cNvPr id="139" name="Google Shape;139;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p25"/>
          <p:cNvSpPr/>
          <p:nvPr/>
        </p:nvSpPr>
        <p:spPr>
          <a:xfrm>
            <a:off x="486574" y="1111769"/>
            <a:ext cx="4043807" cy="1707300"/>
          </a:xfrm>
          <a:prstGeom prst="rect">
            <a:avLst/>
          </a:prstGeom>
          <a:noFill/>
          <a:ln w="28575" cap="flat" cmpd="sng">
            <a:solidFill>
              <a:srgbClr val="2BB6E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41" name="Google Shape;141;p25"/>
          <p:cNvSpPr/>
          <p:nvPr/>
        </p:nvSpPr>
        <p:spPr>
          <a:xfrm>
            <a:off x="486575" y="2878679"/>
            <a:ext cx="4045532" cy="1707300"/>
          </a:xfrm>
          <a:prstGeom prst="rect">
            <a:avLst/>
          </a:prstGeom>
          <a:noFill/>
          <a:ln w="28575" cap="flat" cmpd="sng">
            <a:solidFill>
              <a:srgbClr val="55B6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42" name="Google Shape;142;p25"/>
          <p:cNvSpPr/>
          <p:nvPr/>
        </p:nvSpPr>
        <p:spPr>
          <a:xfrm>
            <a:off x="4592197" y="1099305"/>
            <a:ext cx="4062396" cy="1707300"/>
          </a:xfrm>
          <a:prstGeom prst="rect">
            <a:avLst/>
          </a:prstGeom>
          <a:noFill/>
          <a:ln w="28575" cap="flat" cmpd="sng">
            <a:solidFill>
              <a:srgbClr val="FAD2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43" name="Google Shape;143;p25"/>
          <p:cNvSpPr/>
          <p:nvPr/>
        </p:nvSpPr>
        <p:spPr>
          <a:xfrm>
            <a:off x="4601226" y="2882745"/>
            <a:ext cx="4064083" cy="1707300"/>
          </a:xfrm>
          <a:prstGeom prst="rect">
            <a:avLst/>
          </a:prstGeom>
          <a:noFill/>
          <a:ln w="28575" cap="flat" cmpd="sng">
            <a:solidFill>
              <a:srgbClr val="E71A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44" name="Google Shape;144;p25"/>
          <p:cNvSpPr txBox="1"/>
          <p:nvPr/>
        </p:nvSpPr>
        <p:spPr>
          <a:xfrm>
            <a:off x="466351" y="1072840"/>
            <a:ext cx="4043807" cy="415492"/>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250"/>
              <a:buFont typeface="Arial"/>
              <a:buNone/>
            </a:pPr>
            <a:r>
              <a:rPr lang="en-US" sz="2250" b="0" i="0" u="none" strike="noStrike" cap="none">
                <a:solidFill>
                  <a:srgbClr val="2BB6ED"/>
                </a:solidFill>
                <a:latin typeface="Arial"/>
                <a:ea typeface="Arial"/>
                <a:cs typeface="Arial"/>
                <a:sym typeface="Arial"/>
              </a:rPr>
              <a:t>A</a:t>
            </a:r>
            <a:endParaRPr sz="1800" b="0" i="0" u="none" strike="noStrike" cap="none">
              <a:solidFill>
                <a:srgbClr val="2BB6ED"/>
              </a:solidFill>
              <a:latin typeface="Arial"/>
              <a:ea typeface="Arial"/>
              <a:cs typeface="Arial"/>
              <a:sym typeface="Arial"/>
            </a:endParaRPr>
          </a:p>
        </p:txBody>
      </p:sp>
      <p:sp>
        <p:nvSpPr>
          <p:cNvPr id="145" name="Google Shape;145;p25"/>
          <p:cNvSpPr txBox="1"/>
          <p:nvPr/>
        </p:nvSpPr>
        <p:spPr>
          <a:xfrm>
            <a:off x="4730300" y="1037504"/>
            <a:ext cx="3967498" cy="415492"/>
          </a:xfrm>
          <a:prstGeom prst="rect">
            <a:avLst/>
          </a:prstGeom>
          <a:noFill/>
          <a:ln>
            <a:noFill/>
          </a:ln>
        </p:spPr>
        <p:txBody>
          <a:bodyPr spcFirstLastPara="1" wrap="square" lIns="68550" tIns="34275" rIns="68550" bIns="34275" anchor="t" anchorCtr="0">
            <a:spAutoFit/>
          </a:bodyPr>
          <a:lstStyle/>
          <a:p>
            <a:pPr marL="0" marR="0" lvl="0" indent="0" algn="r" rtl="0">
              <a:lnSpc>
                <a:spcPct val="100000"/>
              </a:lnSpc>
              <a:spcBef>
                <a:spcPts val="0"/>
              </a:spcBef>
              <a:spcAft>
                <a:spcPts val="0"/>
              </a:spcAft>
              <a:buClr>
                <a:srgbClr val="000000"/>
              </a:buClr>
              <a:buSzPts val="2250"/>
              <a:buFont typeface="Arial"/>
              <a:buNone/>
            </a:pPr>
            <a:r>
              <a:rPr lang="en-US" sz="2250" b="0" i="0" u="none" strike="noStrike" cap="none">
                <a:solidFill>
                  <a:srgbClr val="FAD233"/>
                </a:solidFill>
                <a:latin typeface="Arial"/>
                <a:ea typeface="Arial"/>
                <a:cs typeface="Arial"/>
                <a:sym typeface="Arial"/>
              </a:rPr>
              <a:t>D</a:t>
            </a:r>
            <a:endParaRPr sz="1800" b="0" i="0" u="none" strike="noStrike" cap="none">
              <a:solidFill>
                <a:srgbClr val="FAD233"/>
              </a:solidFill>
              <a:latin typeface="Arial"/>
              <a:ea typeface="Arial"/>
              <a:cs typeface="Arial"/>
              <a:sym typeface="Arial"/>
            </a:endParaRPr>
          </a:p>
        </p:txBody>
      </p:sp>
      <p:sp>
        <p:nvSpPr>
          <p:cNvPr id="146" name="Google Shape;146;p25"/>
          <p:cNvSpPr txBox="1"/>
          <p:nvPr/>
        </p:nvSpPr>
        <p:spPr>
          <a:xfrm>
            <a:off x="486565" y="4222639"/>
            <a:ext cx="4043807" cy="415492"/>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2250"/>
              <a:buFont typeface="Arial"/>
              <a:buNone/>
            </a:pPr>
            <a:r>
              <a:rPr lang="en-US" sz="2250" b="0" i="0" u="none" strike="noStrike" cap="none">
                <a:solidFill>
                  <a:srgbClr val="55B671"/>
                </a:solidFill>
                <a:latin typeface="Arial"/>
                <a:ea typeface="Arial"/>
                <a:cs typeface="Arial"/>
                <a:sym typeface="Arial"/>
              </a:rPr>
              <a:t>B</a:t>
            </a:r>
            <a:endParaRPr sz="1800" b="0" i="0" u="none" strike="noStrike" cap="none">
              <a:solidFill>
                <a:srgbClr val="55B671"/>
              </a:solidFill>
              <a:latin typeface="Arial"/>
              <a:ea typeface="Arial"/>
              <a:cs typeface="Arial"/>
              <a:sym typeface="Arial"/>
            </a:endParaRPr>
          </a:p>
        </p:txBody>
      </p:sp>
      <p:sp>
        <p:nvSpPr>
          <p:cNvPr id="147" name="Google Shape;147;p25"/>
          <p:cNvSpPr txBox="1"/>
          <p:nvPr/>
        </p:nvSpPr>
        <p:spPr>
          <a:xfrm>
            <a:off x="4609617" y="4209687"/>
            <a:ext cx="4062349" cy="415492"/>
          </a:xfrm>
          <a:prstGeom prst="rect">
            <a:avLst/>
          </a:prstGeom>
          <a:noFill/>
          <a:ln>
            <a:noFill/>
          </a:ln>
        </p:spPr>
        <p:txBody>
          <a:bodyPr spcFirstLastPara="1" wrap="square" lIns="68550" tIns="34275" rIns="68550" bIns="34275" anchor="t" anchorCtr="0">
            <a:spAutoFit/>
          </a:bodyPr>
          <a:lstStyle/>
          <a:p>
            <a:pPr marL="0" marR="0" lvl="0" indent="0" algn="r" rtl="0">
              <a:lnSpc>
                <a:spcPct val="100000"/>
              </a:lnSpc>
              <a:spcBef>
                <a:spcPts val="0"/>
              </a:spcBef>
              <a:spcAft>
                <a:spcPts val="0"/>
              </a:spcAft>
              <a:buClr>
                <a:srgbClr val="000000"/>
              </a:buClr>
              <a:buSzPts val="2250"/>
              <a:buFont typeface="Arial"/>
              <a:buNone/>
            </a:pPr>
            <a:r>
              <a:rPr lang="en-US" sz="2250" b="0" i="0" u="none" strike="noStrike" cap="none">
                <a:solidFill>
                  <a:srgbClr val="E71A3E"/>
                </a:solidFill>
                <a:latin typeface="Arial"/>
                <a:ea typeface="Arial"/>
                <a:cs typeface="Arial"/>
                <a:sym typeface="Arial"/>
              </a:rPr>
              <a:t>C</a:t>
            </a:r>
            <a:endParaRPr sz="1800" b="0" i="0" u="none" strike="noStrike" cap="none">
              <a:solidFill>
                <a:srgbClr val="E71A3E"/>
              </a:solidFill>
              <a:latin typeface="Arial"/>
              <a:ea typeface="Arial"/>
              <a:cs typeface="Arial"/>
              <a:sym typeface="Arial"/>
            </a:endParaRPr>
          </a:p>
        </p:txBody>
      </p:sp>
      <p:sp>
        <p:nvSpPr>
          <p:cNvPr id="148" name="Google Shape;148;p25"/>
          <p:cNvSpPr txBox="1"/>
          <p:nvPr/>
        </p:nvSpPr>
        <p:spPr>
          <a:xfrm rot="-2477980">
            <a:off x="332912" y="1285547"/>
            <a:ext cx="984001" cy="4154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2BB6ED"/>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149" name="Google Shape;149;p25"/>
          <p:cNvSpPr txBox="1"/>
          <p:nvPr/>
        </p:nvSpPr>
        <p:spPr>
          <a:xfrm rot="2227764">
            <a:off x="290174" y="4072848"/>
            <a:ext cx="1094185" cy="4154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55B671"/>
                </a:solidFill>
                <a:latin typeface="Arial"/>
                <a:ea typeface="Arial"/>
                <a:cs typeface="Arial"/>
                <a:sym typeface="Arial"/>
              </a:rPr>
              <a:t>How</a:t>
            </a:r>
            <a:endParaRPr sz="1400" b="0" i="0" u="none" strike="noStrike" cap="none">
              <a:solidFill>
                <a:srgbClr val="000000"/>
              </a:solidFill>
              <a:latin typeface="Arial"/>
              <a:ea typeface="Arial"/>
              <a:cs typeface="Arial"/>
              <a:sym typeface="Arial"/>
            </a:endParaRPr>
          </a:p>
        </p:txBody>
      </p:sp>
      <p:sp>
        <p:nvSpPr>
          <p:cNvPr id="150" name="Google Shape;150;p25"/>
          <p:cNvSpPr txBox="1"/>
          <p:nvPr/>
        </p:nvSpPr>
        <p:spPr>
          <a:xfrm rot="-2344523">
            <a:off x="7685333" y="4048717"/>
            <a:ext cx="1266825" cy="4154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E71A3E"/>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p:txBody>
      </p:sp>
      <p:sp>
        <p:nvSpPr>
          <p:cNvPr id="151" name="Google Shape;151;p25"/>
          <p:cNvSpPr txBox="1"/>
          <p:nvPr/>
        </p:nvSpPr>
        <p:spPr>
          <a:xfrm rot="2496121">
            <a:off x="7848178" y="1226604"/>
            <a:ext cx="984002" cy="4154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FAD233"/>
                </a:solidFill>
                <a:latin typeface="Arial"/>
                <a:ea typeface="Arial"/>
                <a:cs typeface="Arial"/>
                <a:sym typeface="Arial"/>
              </a:rPr>
              <a:t>Why</a:t>
            </a:r>
            <a:endParaRPr sz="1400" b="0" i="0" u="none" strike="noStrike" cap="none">
              <a:solidFill>
                <a:srgbClr val="000000"/>
              </a:solidFill>
              <a:latin typeface="Arial"/>
              <a:ea typeface="Arial"/>
              <a:cs typeface="Arial"/>
              <a:sym typeface="Arial"/>
            </a:endParaRPr>
          </a:p>
        </p:txBody>
      </p:sp>
      <p:sp>
        <p:nvSpPr>
          <p:cNvPr id="152" name="Google Shape;152;p25"/>
          <p:cNvSpPr txBox="1">
            <a:spLocks noGrp="1"/>
          </p:cNvSpPr>
          <p:nvPr>
            <p:ph type="title"/>
          </p:nvPr>
        </p:nvSpPr>
        <p:spPr>
          <a:xfrm>
            <a:off x="628650" y="273844"/>
            <a:ext cx="7886700" cy="9608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3" name="Google Shape;153;p25"/>
          <p:cNvPicPr preferRelativeResize="0"/>
          <p:nvPr/>
        </p:nvPicPr>
        <p:blipFill rotWithShape="1">
          <a:blip r:embed="rId2">
            <a:alphaModFix/>
          </a:blip>
          <a:srcRect/>
          <a:stretch/>
        </p:blipFill>
        <p:spPr>
          <a:xfrm>
            <a:off x="285750" y="357667"/>
            <a:ext cx="324998" cy="32150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9_Blank">
  <p:cSld name="19_Blank">
    <p:spTree>
      <p:nvGrpSpPr>
        <p:cNvPr id="1" name="Shape 154"/>
        <p:cNvGrpSpPr/>
        <p:nvPr/>
      </p:nvGrpSpPr>
      <p:grpSpPr>
        <a:xfrm>
          <a:off x="0" y="0"/>
          <a:ext cx="0" cy="0"/>
          <a:chOff x="0" y="0"/>
          <a:chExt cx="0" cy="0"/>
        </a:xfrm>
      </p:grpSpPr>
      <p:sp>
        <p:nvSpPr>
          <p:cNvPr id="155" name="Google Shape;155;p26"/>
          <p:cNvSpPr/>
          <p:nvPr/>
        </p:nvSpPr>
        <p:spPr>
          <a:xfrm>
            <a:off x="285750" y="1118153"/>
            <a:ext cx="8525289" cy="351457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56" name="Google Shape;156;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26"/>
          <p:cNvSpPr txBox="1">
            <a:spLocks noGrp="1"/>
          </p:cNvSpPr>
          <p:nvPr>
            <p:ph type="title"/>
          </p:nvPr>
        </p:nvSpPr>
        <p:spPr>
          <a:xfrm>
            <a:off x="628650" y="273844"/>
            <a:ext cx="7886700" cy="9608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6"/>
          <p:cNvSpPr txBox="1">
            <a:spLocks noGrp="1"/>
          </p:cNvSpPr>
          <p:nvPr>
            <p:ph type="body" idx="1"/>
          </p:nvPr>
        </p:nvSpPr>
        <p:spPr>
          <a:xfrm>
            <a:off x="628650" y="1491630"/>
            <a:ext cx="7886700" cy="2505299"/>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Font typeface="Calibri"/>
              <a:buAutoNum type="arabicPeriod"/>
              <a:defRPr/>
            </a:lvl1pPr>
            <a:lvl2pPr marL="914400" lvl="1" indent="-342900" algn="l">
              <a:lnSpc>
                <a:spcPct val="90000"/>
              </a:lnSpc>
              <a:spcBef>
                <a:spcPts val="375"/>
              </a:spcBef>
              <a:spcAft>
                <a:spcPts val="0"/>
              </a:spcAft>
              <a:buClr>
                <a:schemeClr val="dk1"/>
              </a:buClr>
              <a:buSzPts val="1800"/>
              <a:buChar char="•"/>
              <a:defRPr b="0" i="0">
                <a:latin typeface="Proxima Nova"/>
                <a:ea typeface="Proxima Nova"/>
                <a:cs typeface="Proxima Nova"/>
                <a:sym typeface="Proxima Nova"/>
              </a:defRPr>
            </a:lvl2pPr>
            <a:lvl3pPr marL="1371600" lvl="2" indent="-323850" algn="l">
              <a:lnSpc>
                <a:spcPct val="90000"/>
              </a:lnSpc>
              <a:spcBef>
                <a:spcPts val="375"/>
              </a:spcBef>
              <a:spcAft>
                <a:spcPts val="0"/>
              </a:spcAft>
              <a:buClr>
                <a:schemeClr val="dk1"/>
              </a:buClr>
              <a:buSzPts val="1500"/>
              <a:buChar char="•"/>
              <a:defRPr b="0" i="0">
                <a:latin typeface="Proxima Nova"/>
                <a:ea typeface="Proxima Nova"/>
                <a:cs typeface="Proxima Nova"/>
                <a:sym typeface="Proxima Nova"/>
              </a:defRPr>
            </a:lvl3pPr>
            <a:lvl4pPr marL="1828800" lvl="3" indent="-314325" algn="l">
              <a:lnSpc>
                <a:spcPct val="90000"/>
              </a:lnSpc>
              <a:spcBef>
                <a:spcPts val="375"/>
              </a:spcBef>
              <a:spcAft>
                <a:spcPts val="0"/>
              </a:spcAft>
              <a:buClr>
                <a:schemeClr val="dk1"/>
              </a:buClr>
              <a:buSzPts val="1350"/>
              <a:buChar char="•"/>
              <a:defRPr b="0" i="0">
                <a:latin typeface="Proxima Nova"/>
                <a:ea typeface="Proxima Nova"/>
                <a:cs typeface="Proxima Nova"/>
                <a:sym typeface="Proxima Nova"/>
              </a:defRPr>
            </a:lvl4pPr>
            <a:lvl5pPr marL="2286000" lvl="4" indent="-314325" algn="l">
              <a:lnSpc>
                <a:spcPct val="90000"/>
              </a:lnSpc>
              <a:spcBef>
                <a:spcPts val="375"/>
              </a:spcBef>
              <a:spcAft>
                <a:spcPts val="0"/>
              </a:spcAft>
              <a:buClr>
                <a:schemeClr val="dk1"/>
              </a:buClr>
              <a:buSzPts val="1350"/>
              <a:buChar char="•"/>
              <a:defRPr b="0" i="0">
                <a:latin typeface="Proxima Nova"/>
                <a:ea typeface="Proxima Nova"/>
                <a:cs typeface="Proxima Nova"/>
                <a:sym typeface="Proxima Nova"/>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59" name="Google Shape;159;p26"/>
          <p:cNvPicPr preferRelativeResize="0"/>
          <p:nvPr/>
        </p:nvPicPr>
        <p:blipFill rotWithShape="1">
          <a:blip r:embed="rId2">
            <a:alphaModFix/>
          </a:blip>
          <a:srcRect/>
          <a:stretch/>
        </p:blipFill>
        <p:spPr>
          <a:xfrm>
            <a:off x="285750" y="357667"/>
            <a:ext cx="324998" cy="32150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1"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70" r:id="rId16"/>
    <p:sldLayoutId id="2147483672" r:id="rId17"/>
    <p:sldLayoutId id="2147483673" r:id="rId18"/>
    <p:sldLayoutId id="2147483674" r:id="rId19"/>
    <p:sldLayoutId id="2147483675" r:id="rId20"/>
    <p:sldLayoutId id="2147483676"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roxima Nova" panose="020B0604020202020204"/>
          <a:ea typeface="Proxima Nova" panose="020B0604020202020204"/>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roxima Nova" panose="020B0604020202020204"/>
          <a:ea typeface="Proxima Nova" panose="020B0604020202020204"/>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29.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journey.herrmannsolutions.net/think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7083FD5-AF74-599F-9525-C3E5AD265933}"/>
              </a:ext>
            </a:extLst>
          </p:cNvPr>
          <p:cNvGrpSpPr/>
          <p:nvPr/>
        </p:nvGrpSpPr>
        <p:grpSpPr>
          <a:xfrm>
            <a:off x="0" y="0"/>
            <a:ext cx="9144000" cy="5143500"/>
            <a:chOff x="0" y="0"/>
            <a:chExt cx="18288000" cy="10287000"/>
          </a:xfrm>
        </p:grpSpPr>
        <p:pic>
          <p:nvPicPr>
            <p:cNvPr id="4" name="Picture 2">
              <a:extLst>
                <a:ext uri="{FF2B5EF4-FFF2-40B4-BE49-F238E27FC236}">
                  <a16:creationId xmlns:a16="http://schemas.microsoft.com/office/drawing/2014/main" id="{C4695D50-0F4C-66E3-B358-018D3AC451A6}"/>
                </a:ext>
              </a:extLst>
            </p:cNvPr>
            <p:cNvPicPr>
              <a:picLocks noChangeAspect="1"/>
            </p:cNvPicPr>
            <p:nvPr/>
          </p:nvPicPr>
          <p:blipFill>
            <a:blip r:embed="rId3"/>
            <a:srcRect t="604" r="8072" b="8677"/>
            <a:stretch>
              <a:fillRect/>
            </a:stretch>
          </p:blipFill>
          <p:spPr>
            <a:xfrm>
              <a:off x="0" y="0"/>
              <a:ext cx="18288000" cy="10287000"/>
            </a:xfrm>
            <a:prstGeom prst="rect">
              <a:avLst/>
            </a:prstGeom>
          </p:spPr>
        </p:pic>
        <p:pic>
          <p:nvPicPr>
            <p:cNvPr id="5" name="Picture 3">
              <a:extLst>
                <a:ext uri="{FF2B5EF4-FFF2-40B4-BE49-F238E27FC236}">
                  <a16:creationId xmlns:a16="http://schemas.microsoft.com/office/drawing/2014/main" id="{578F3277-91D2-727C-940A-39A93C8ACC4E}"/>
                </a:ext>
              </a:extLst>
            </p:cNvPr>
            <p:cNvPicPr>
              <a:picLocks noChangeAspect="1"/>
            </p:cNvPicPr>
            <p:nvPr/>
          </p:nvPicPr>
          <p:blipFill>
            <a:blip r:embed="rId4"/>
            <a:srcRect/>
            <a:stretch>
              <a:fillRect/>
            </a:stretch>
          </p:blipFill>
          <p:spPr>
            <a:xfrm>
              <a:off x="11618989" y="2407015"/>
              <a:ext cx="1322524" cy="1357138"/>
            </a:xfrm>
            <a:prstGeom prst="rect">
              <a:avLst/>
            </a:prstGeom>
          </p:spPr>
        </p:pic>
        <p:pic>
          <p:nvPicPr>
            <p:cNvPr id="6" name="Picture 4">
              <a:extLst>
                <a:ext uri="{FF2B5EF4-FFF2-40B4-BE49-F238E27FC236}">
                  <a16:creationId xmlns:a16="http://schemas.microsoft.com/office/drawing/2014/main" id="{3D821D5C-E916-09BB-7393-0B83AEDCAD86}"/>
                </a:ext>
              </a:extLst>
            </p:cNvPr>
            <p:cNvPicPr>
              <a:picLocks noChangeAspect="1"/>
            </p:cNvPicPr>
            <p:nvPr/>
          </p:nvPicPr>
          <p:blipFill>
            <a:blip r:embed="rId5"/>
            <a:srcRect/>
            <a:stretch>
              <a:fillRect/>
            </a:stretch>
          </p:blipFill>
          <p:spPr>
            <a:xfrm>
              <a:off x="13522539" y="2022254"/>
              <a:ext cx="988133" cy="1013994"/>
            </a:xfrm>
            <a:prstGeom prst="rect">
              <a:avLst/>
            </a:prstGeom>
          </p:spPr>
        </p:pic>
        <p:pic>
          <p:nvPicPr>
            <p:cNvPr id="7" name="Picture 5">
              <a:extLst>
                <a:ext uri="{FF2B5EF4-FFF2-40B4-BE49-F238E27FC236}">
                  <a16:creationId xmlns:a16="http://schemas.microsoft.com/office/drawing/2014/main" id="{F43B0E4F-8145-2606-A987-D2B50897B6B8}"/>
                </a:ext>
              </a:extLst>
            </p:cNvPr>
            <p:cNvPicPr>
              <a:picLocks noChangeAspect="1"/>
            </p:cNvPicPr>
            <p:nvPr/>
          </p:nvPicPr>
          <p:blipFill>
            <a:blip r:embed="rId6"/>
            <a:srcRect/>
            <a:stretch>
              <a:fillRect/>
            </a:stretch>
          </p:blipFill>
          <p:spPr>
            <a:xfrm>
              <a:off x="14937941" y="675371"/>
              <a:ext cx="1164999" cy="1195490"/>
            </a:xfrm>
            <a:prstGeom prst="rect">
              <a:avLst/>
            </a:prstGeom>
          </p:spPr>
        </p:pic>
        <p:sp>
          <p:nvSpPr>
            <p:cNvPr id="8" name="TextBox 6">
              <a:extLst>
                <a:ext uri="{FF2B5EF4-FFF2-40B4-BE49-F238E27FC236}">
                  <a16:creationId xmlns:a16="http://schemas.microsoft.com/office/drawing/2014/main" id="{31E3A6EB-13E2-792E-0AF5-6DE12477C14E}"/>
                </a:ext>
              </a:extLst>
            </p:cNvPr>
            <p:cNvSpPr txBox="1"/>
            <p:nvPr/>
          </p:nvSpPr>
          <p:spPr>
            <a:xfrm>
              <a:off x="1400936" y="9268787"/>
              <a:ext cx="8604835" cy="296659"/>
            </a:xfrm>
            <a:prstGeom prst="rect">
              <a:avLst/>
            </a:prstGeom>
          </p:spPr>
          <p:txBody>
            <a:bodyPr lIns="0" tIns="0" rIns="0" bIns="0" rtlCol="0" anchor="t">
              <a:spAutoFit/>
            </a:bodyPr>
            <a:lstStyle/>
            <a:p>
              <a:pPr algn="ctr">
                <a:lnSpc>
                  <a:spcPts val="2469"/>
                </a:lnSpc>
              </a:pPr>
              <a:endParaRPr/>
            </a:p>
          </p:txBody>
        </p:sp>
        <p:sp>
          <p:nvSpPr>
            <p:cNvPr id="9" name="AutoShape 7">
              <a:extLst>
                <a:ext uri="{FF2B5EF4-FFF2-40B4-BE49-F238E27FC236}">
                  <a16:creationId xmlns:a16="http://schemas.microsoft.com/office/drawing/2014/main" id="{6E35305A-945F-6BFC-C363-28CDA5A5C2BF}"/>
                </a:ext>
              </a:extLst>
            </p:cNvPr>
            <p:cNvSpPr/>
            <p:nvPr/>
          </p:nvSpPr>
          <p:spPr>
            <a:xfrm>
              <a:off x="467220" y="656321"/>
              <a:ext cx="9040813" cy="9340983"/>
            </a:xfrm>
            <a:prstGeom prst="rect">
              <a:avLst/>
            </a:prstGeom>
            <a:solidFill>
              <a:srgbClr val="FFFFFF">
                <a:alpha val="74902"/>
              </a:srgbClr>
            </a:solidFill>
          </p:spPr>
          <p:txBody>
            <a:bodyPr/>
            <a:lstStyle/>
            <a:p>
              <a:endParaRPr lang="en-US"/>
            </a:p>
          </p:txBody>
        </p:sp>
        <p:pic>
          <p:nvPicPr>
            <p:cNvPr id="11" name="Picture 9">
              <a:extLst>
                <a:ext uri="{FF2B5EF4-FFF2-40B4-BE49-F238E27FC236}">
                  <a16:creationId xmlns:a16="http://schemas.microsoft.com/office/drawing/2014/main" id="{E01A311B-65E7-3AB9-1635-B24171F9CA62}"/>
                </a:ext>
              </a:extLst>
            </p:cNvPr>
            <p:cNvPicPr>
              <a:picLocks noChangeAspect="1"/>
            </p:cNvPicPr>
            <p:nvPr/>
          </p:nvPicPr>
          <p:blipFill>
            <a:blip r:embed="rId7"/>
            <a:srcRect/>
            <a:stretch>
              <a:fillRect/>
            </a:stretch>
          </p:blipFill>
          <p:spPr>
            <a:xfrm>
              <a:off x="2960146" y="1001162"/>
              <a:ext cx="4054962" cy="1146096"/>
            </a:xfrm>
            <a:prstGeom prst="rect">
              <a:avLst/>
            </a:prstGeom>
          </p:spPr>
        </p:pic>
        <p:sp>
          <p:nvSpPr>
            <p:cNvPr id="12" name="AutoShape 10">
              <a:extLst>
                <a:ext uri="{FF2B5EF4-FFF2-40B4-BE49-F238E27FC236}">
                  <a16:creationId xmlns:a16="http://schemas.microsoft.com/office/drawing/2014/main" id="{79617EDF-6E24-DBED-CCB1-1F27B0DAF633}"/>
                </a:ext>
              </a:extLst>
            </p:cNvPr>
            <p:cNvSpPr/>
            <p:nvPr/>
          </p:nvSpPr>
          <p:spPr>
            <a:xfrm>
              <a:off x="10469026" y="7820817"/>
              <a:ext cx="7377366" cy="1601062"/>
            </a:xfrm>
            <a:prstGeom prst="rect">
              <a:avLst/>
            </a:prstGeom>
            <a:solidFill>
              <a:srgbClr val="FFFFFF">
                <a:alpha val="74902"/>
              </a:srgbClr>
            </a:solidFill>
          </p:spPr>
          <p:txBody>
            <a:bodyPr/>
            <a:lstStyle/>
            <a:p>
              <a:endParaRPr lang="en-US"/>
            </a:p>
          </p:txBody>
        </p:sp>
        <p:pic>
          <p:nvPicPr>
            <p:cNvPr id="13" name="Picture 11">
              <a:extLst>
                <a:ext uri="{FF2B5EF4-FFF2-40B4-BE49-F238E27FC236}">
                  <a16:creationId xmlns:a16="http://schemas.microsoft.com/office/drawing/2014/main" id="{80C04D95-1442-80F5-9A7C-C403A63A62E1}"/>
                </a:ext>
              </a:extLst>
            </p:cNvPr>
            <p:cNvPicPr>
              <a:picLocks noChangeAspect="1"/>
            </p:cNvPicPr>
            <p:nvPr/>
          </p:nvPicPr>
          <p:blipFill>
            <a:blip r:embed="rId8"/>
            <a:srcRect/>
            <a:stretch>
              <a:fillRect/>
            </a:stretch>
          </p:blipFill>
          <p:spPr>
            <a:xfrm>
              <a:off x="16398409" y="7934289"/>
              <a:ext cx="1371378" cy="1374118"/>
            </a:xfrm>
            <a:prstGeom prst="rect">
              <a:avLst/>
            </a:prstGeom>
          </p:spPr>
        </p:pic>
        <p:sp>
          <p:nvSpPr>
            <p:cNvPr id="14" name="TextBox 12">
              <a:extLst>
                <a:ext uri="{FF2B5EF4-FFF2-40B4-BE49-F238E27FC236}">
                  <a16:creationId xmlns:a16="http://schemas.microsoft.com/office/drawing/2014/main" id="{425319C0-7EA9-D5D2-59A3-B98F55A41C34}"/>
                </a:ext>
              </a:extLst>
            </p:cNvPr>
            <p:cNvSpPr txBox="1"/>
            <p:nvPr/>
          </p:nvSpPr>
          <p:spPr>
            <a:xfrm>
              <a:off x="789760" y="2033690"/>
              <a:ext cx="8682876" cy="1958998"/>
            </a:xfrm>
            <a:prstGeom prst="rect">
              <a:avLst/>
            </a:prstGeom>
          </p:spPr>
          <p:txBody>
            <a:bodyPr wrap="square" lIns="0" tIns="0" rIns="0" bIns="0" rtlCol="0" anchor="t">
              <a:spAutoFit/>
            </a:bodyPr>
            <a:lstStyle/>
            <a:p>
              <a:pPr marL="0" lvl="0" indent="0" algn="ctr">
                <a:lnSpc>
                  <a:spcPts val="9240"/>
                </a:lnSpc>
                <a:spcBef>
                  <a:spcPct val="0"/>
                </a:spcBef>
              </a:pPr>
              <a:r>
                <a:rPr lang="en-US" sz="2800" b="1" spc="-85" dirty="0">
                  <a:solidFill>
                    <a:srgbClr val="214263"/>
                  </a:solidFill>
                  <a:latin typeface="Arial Black" panose="020B0604020202020204" pitchFamily="34" charset="0"/>
                  <a:cs typeface="Arial Black" panose="020B0604020202020204" pitchFamily="34" charset="0"/>
                </a:rPr>
                <a:t>WHAT’S YOUR STORY?</a:t>
              </a:r>
            </a:p>
          </p:txBody>
        </p:sp>
        <p:sp>
          <p:nvSpPr>
            <p:cNvPr id="16" name="TextBox 14">
              <a:extLst>
                <a:ext uri="{FF2B5EF4-FFF2-40B4-BE49-F238E27FC236}">
                  <a16:creationId xmlns:a16="http://schemas.microsoft.com/office/drawing/2014/main" id="{5AE1C266-CAE5-5ED0-E722-16B5AE487A9A}"/>
                </a:ext>
              </a:extLst>
            </p:cNvPr>
            <p:cNvSpPr txBox="1"/>
            <p:nvPr/>
          </p:nvSpPr>
          <p:spPr>
            <a:xfrm>
              <a:off x="10420776" y="8003416"/>
              <a:ext cx="6768284" cy="1231106"/>
            </a:xfrm>
            <a:prstGeom prst="rect">
              <a:avLst/>
            </a:prstGeom>
          </p:spPr>
          <p:txBody>
            <a:bodyPr lIns="0" tIns="0" rIns="0" bIns="0" rtlCol="0" anchor="t">
              <a:spAutoFit/>
            </a:bodyPr>
            <a:lstStyle/>
            <a:p>
              <a:pPr algn="ctr"/>
              <a:r>
                <a:rPr lang="en-US" sz="2000" dirty="0">
                  <a:solidFill>
                    <a:srgbClr val="214263"/>
                  </a:solidFill>
                  <a:latin typeface="Arial" panose="020B0604020202020204" pitchFamily="34" charset="0"/>
                  <a:cs typeface="Arial" panose="020B0604020202020204" pitchFamily="34" charset="0"/>
                </a:rPr>
                <a:t>Whole Brain</a:t>
              </a:r>
              <a:r>
                <a:rPr lang="en-US" sz="2000" baseline="30000" dirty="0">
                  <a:solidFill>
                    <a:srgbClr val="214263"/>
                  </a:solidFill>
                  <a:latin typeface="Arial" panose="020B0604020202020204" pitchFamily="34" charset="0"/>
                  <a:cs typeface="Arial" panose="020B0604020202020204" pitchFamily="34" charset="0"/>
                </a:rPr>
                <a:t>®</a:t>
              </a:r>
              <a:r>
                <a:rPr lang="en-US" sz="2000" dirty="0">
                  <a:solidFill>
                    <a:srgbClr val="214263"/>
                  </a:solidFill>
                  <a:latin typeface="Arial" panose="020B0604020202020204" pitchFamily="34" charset="0"/>
                  <a:cs typeface="Arial" panose="020B0604020202020204" pitchFamily="34" charset="0"/>
                </a:rPr>
                <a:t> Thinking</a:t>
              </a:r>
            </a:p>
            <a:p>
              <a:pPr algn="ctr">
                <a:spcBef>
                  <a:spcPct val="0"/>
                </a:spcBef>
              </a:pPr>
              <a:r>
                <a:rPr lang="en-US" sz="2000" dirty="0">
                  <a:solidFill>
                    <a:srgbClr val="214263"/>
                  </a:solidFill>
                  <a:latin typeface="Arial" panose="020B0604020202020204" pitchFamily="34" charset="0"/>
                  <a:cs typeface="Arial" panose="020B0604020202020204" pitchFamily="34" charset="0"/>
                </a:rPr>
                <a:t>Application Series</a:t>
              </a:r>
            </a:p>
          </p:txBody>
        </p:sp>
        <p:sp>
          <p:nvSpPr>
            <p:cNvPr id="17" name="TextBox 15">
              <a:extLst>
                <a:ext uri="{FF2B5EF4-FFF2-40B4-BE49-F238E27FC236}">
                  <a16:creationId xmlns:a16="http://schemas.microsoft.com/office/drawing/2014/main" id="{28118529-23F9-691B-E17C-DC13B98E62BE}"/>
                </a:ext>
              </a:extLst>
            </p:cNvPr>
            <p:cNvSpPr txBox="1"/>
            <p:nvPr/>
          </p:nvSpPr>
          <p:spPr>
            <a:xfrm>
              <a:off x="336796" y="4191874"/>
              <a:ext cx="9040814" cy="1477328"/>
            </a:xfrm>
            <a:prstGeom prst="rect">
              <a:avLst/>
            </a:prstGeom>
          </p:spPr>
          <p:txBody>
            <a:bodyPr lIns="0" tIns="0" rIns="0" bIns="0" rtlCol="0" anchor="t">
              <a:spAutoFit/>
            </a:bodyPr>
            <a:lstStyle/>
            <a:p>
              <a:pPr algn="ctr">
                <a:spcBef>
                  <a:spcPct val="0"/>
                </a:spcBef>
              </a:pPr>
              <a:r>
                <a:rPr lang="en-US" sz="2400" b="1" dirty="0">
                  <a:solidFill>
                    <a:srgbClr val="214263"/>
                  </a:solidFill>
                  <a:latin typeface="Arial" panose="020B0604020202020204" pitchFamily="34" charset="0"/>
                  <a:cs typeface="Arial" panose="020B0604020202020204" pitchFamily="34" charset="0"/>
                </a:rPr>
                <a:t>HBDI</a:t>
              </a:r>
              <a:r>
                <a:rPr lang="en-US" sz="2400" b="1" baseline="30000" dirty="0">
                  <a:solidFill>
                    <a:srgbClr val="214263"/>
                  </a:solidFill>
                  <a:latin typeface="Arial" panose="020B0604020202020204" pitchFamily="34" charset="0"/>
                  <a:cs typeface="Arial" panose="020B0604020202020204" pitchFamily="34" charset="0"/>
                </a:rPr>
                <a:t>®</a:t>
              </a:r>
              <a:r>
                <a:rPr lang="en-US" sz="2400" b="1" dirty="0">
                  <a:solidFill>
                    <a:srgbClr val="214263"/>
                  </a:solidFill>
                  <a:latin typeface="Arial" panose="020B0604020202020204" pitchFamily="34" charset="0"/>
                  <a:cs typeface="Arial" panose="020B0604020202020204" pitchFamily="34" charset="0"/>
                </a:rPr>
                <a:t> Debrief </a:t>
              </a:r>
            </a:p>
            <a:p>
              <a:pPr algn="ctr">
                <a:spcBef>
                  <a:spcPct val="0"/>
                </a:spcBef>
              </a:pPr>
              <a:r>
                <a:rPr lang="en-US" sz="2400" b="1" dirty="0">
                  <a:solidFill>
                    <a:srgbClr val="214263"/>
                  </a:solidFill>
                  <a:latin typeface="Arial" panose="020B0604020202020204" pitchFamily="34" charset="0"/>
                  <a:cs typeface="Arial" panose="020B0604020202020204" pitchFamily="34" charset="0"/>
                </a:rPr>
                <a:t>and Team Discussion</a:t>
              </a:r>
            </a:p>
          </p:txBody>
        </p:sp>
        <p:sp>
          <p:nvSpPr>
            <p:cNvPr id="18" name="TextBox 16">
              <a:extLst>
                <a:ext uri="{FF2B5EF4-FFF2-40B4-BE49-F238E27FC236}">
                  <a16:creationId xmlns:a16="http://schemas.microsoft.com/office/drawing/2014/main" id="{676B750B-2737-8B7A-EADB-B4D38CB0DC8F}"/>
                </a:ext>
              </a:extLst>
            </p:cNvPr>
            <p:cNvSpPr txBox="1"/>
            <p:nvPr/>
          </p:nvSpPr>
          <p:spPr>
            <a:xfrm>
              <a:off x="15087848" y="9400346"/>
              <a:ext cx="2979348" cy="596960"/>
            </a:xfrm>
            <a:prstGeom prst="rect">
              <a:avLst/>
            </a:prstGeom>
          </p:spPr>
          <p:txBody>
            <a:bodyPr wrap="square" lIns="0" tIns="0" rIns="0" bIns="0" rtlCol="0" anchor="t">
              <a:spAutoFit/>
            </a:bodyPr>
            <a:lstStyle/>
            <a:p>
              <a:pPr>
                <a:lnSpc>
                  <a:spcPts val="2799"/>
                </a:lnSpc>
              </a:pPr>
              <a:r>
                <a:rPr lang="en-US" sz="1000" dirty="0">
                  <a:solidFill>
                    <a:srgbClr val="FFFFFF"/>
                  </a:solidFill>
                  <a:latin typeface="Arial" panose="020B0604020202020204" pitchFamily="34" charset="0"/>
                  <a:cs typeface="Arial" panose="020B0604020202020204" pitchFamily="34" charset="0"/>
                </a:rPr>
                <a:t>©2023 Herrmann Global</a:t>
              </a:r>
            </a:p>
          </p:txBody>
        </p:sp>
        <p:sp>
          <p:nvSpPr>
            <p:cNvPr id="19" name="Google Shape;230;p1">
              <a:extLst>
                <a:ext uri="{FF2B5EF4-FFF2-40B4-BE49-F238E27FC236}">
                  <a16:creationId xmlns:a16="http://schemas.microsoft.com/office/drawing/2014/main" id="{402153E4-75E2-29FA-273D-344D67A171FB}"/>
                </a:ext>
              </a:extLst>
            </p:cNvPr>
            <p:cNvSpPr txBox="1"/>
            <p:nvPr/>
          </p:nvSpPr>
          <p:spPr>
            <a:xfrm>
              <a:off x="653200" y="6037262"/>
              <a:ext cx="7047010" cy="1186950"/>
            </a:xfrm>
            <a:prstGeom prst="rect">
              <a:avLst/>
            </a:prstGeom>
            <a:noFill/>
            <a:ln>
              <a:noFill/>
            </a:ln>
          </p:spPr>
          <p:txBody>
            <a:bodyPr spcFirstLastPara="1" wrap="square" lIns="91425" tIns="45700" rIns="91425" bIns="45700" anchor="t" anchorCtr="0">
              <a:noAutofit/>
            </a:bodyPr>
            <a:lstStyle/>
            <a:p>
              <a:pPr marL="685800" marR="0" lvl="1" indent="-342900" algn="l" rtl="0">
                <a:lnSpc>
                  <a:spcPct val="90000"/>
                </a:lnSpc>
                <a:spcBef>
                  <a:spcPts val="0"/>
                </a:spcBef>
                <a:spcAft>
                  <a:spcPts val="0"/>
                </a:spcAft>
                <a:buClr>
                  <a:schemeClr val="dk1"/>
                </a:buClr>
                <a:buSzPts val="2000"/>
                <a:buFont typeface="Arial" panose="020B0604020202020204" pitchFamily="34" charset="0"/>
                <a:buChar char="•"/>
              </a:pPr>
              <a:r>
                <a:rPr lang="en-US" sz="1600" u="none" strike="noStrike" cap="none" dirty="0">
                  <a:solidFill>
                    <a:schemeClr val="tx1"/>
                  </a:solidFill>
                  <a:latin typeface="Arial" panose="020B0604020202020204" pitchFamily="34" charset="0"/>
                  <a:ea typeface="Proxima Nova"/>
                  <a:cs typeface="Arial" panose="020B0604020202020204" pitchFamily="34" charset="0"/>
                  <a:sym typeface="Proxima Nova"/>
                </a:rPr>
                <a:t>Learn about your HBDI</a:t>
              </a:r>
              <a:r>
                <a:rPr lang="en-US" sz="1600" u="none" strike="noStrike" cap="none" baseline="30000" dirty="0">
                  <a:solidFill>
                    <a:schemeClr val="tx1"/>
                  </a:solidFill>
                  <a:latin typeface="Arial" panose="020B0604020202020204" pitchFamily="34" charset="0"/>
                  <a:ea typeface="Proxima Nova"/>
                  <a:cs typeface="Arial" panose="020B0604020202020204" pitchFamily="34" charset="0"/>
                  <a:sym typeface="Proxima Nova"/>
                </a:rPr>
                <a:t>®</a:t>
              </a:r>
              <a:r>
                <a:rPr lang="en-US" sz="1600" u="none" strike="noStrike" cap="none" dirty="0">
                  <a:solidFill>
                    <a:schemeClr val="tx1"/>
                  </a:solidFill>
                  <a:latin typeface="Arial" panose="020B0604020202020204" pitchFamily="34" charset="0"/>
                  <a:ea typeface="Proxima Nova"/>
                  <a:cs typeface="Arial" panose="020B0604020202020204" pitchFamily="34" charset="0"/>
                  <a:sym typeface="Proxima Nova"/>
                </a:rPr>
                <a:t> assessment results</a:t>
              </a:r>
            </a:p>
            <a:p>
              <a:pPr marL="342900" marR="0" lvl="1" algn="l" rtl="0">
                <a:lnSpc>
                  <a:spcPct val="90000"/>
                </a:lnSpc>
                <a:spcBef>
                  <a:spcPts val="0"/>
                </a:spcBef>
                <a:spcAft>
                  <a:spcPts val="0"/>
                </a:spcAft>
                <a:buClr>
                  <a:schemeClr val="dk1"/>
                </a:buClr>
                <a:buSzPts val="2000"/>
              </a:pPr>
              <a:endParaRPr lang="en-US"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685800" marR="0" lvl="1" indent="-342900" algn="l" rtl="0">
                <a:lnSpc>
                  <a:spcPct val="90000"/>
                </a:lnSpc>
                <a:spcBef>
                  <a:spcPts val="0"/>
                </a:spcBef>
                <a:spcAft>
                  <a:spcPts val="0"/>
                </a:spcAft>
                <a:buClr>
                  <a:schemeClr val="dk1"/>
                </a:buClr>
                <a:buSzPts val="20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sym typeface="Proxima Nova"/>
                </a:rPr>
                <a:t>Discuss how to take your team effectiveness to the next level</a:t>
              </a:r>
              <a:endParaRPr sz="1600" u="none" strike="noStrike" cap="none" dirty="0">
                <a:solidFill>
                  <a:schemeClr val="tx1"/>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38930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4" name="Picture 3">
            <a:extLst>
              <a:ext uri="{FF2B5EF4-FFF2-40B4-BE49-F238E27FC236}">
                <a16:creationId xmlns:a16="http://schemas.microsoft.com/office/drawing/2014/main" id="{2640CC5B-C485-E66E-EA18-5FE8C55C370B}"/>
              </a:ext>
            </a:extLst>
          </p:cNvPr>
          <p:cNvPicPr>
            <a:picLocks noChangeAspect="1"/>
          </p:cNvPicPr>
          <p:nvPr/>
        </p:nvPicPr>
        <p:blipFill rotWithShape="1">
          <a:blip r:embed="rId3"/>
          <a:srcRect t="24890" b="4280"/>
          <a:stretch/>
        </p:blipFill>
        <p:spPr>
          <a:xfrm>
            <a:off x="95366" y="1278716"/>
            <a:ext cx="4217694" cy="3467729"/>
          </a:xfrm>
          <a:prstGeom prst="rect">
            <a:avLst/>
          </a:prstGeom>
        </p:spPr>
      </p:pic>
      <p:sp>
        <p:nvSpPr>
          <p:cNvPr id="22" name="Google Shape;1740;p236">
            <a:extLst>
              <a:ext uri="{FF2B5EF4-FFF2-40B4-BE49-F238E27FC236}">
                <a16:creationId xmlns:a16="http://schemas.microsoft.com/office/drawing/2014/main" id="{C01E6600-E715-462A-9036-7C157753E7E2}"/>
              </a:ext>
            </a:extLst>
          </p:cNvPr>
          <p:cNvSpPr txBox="1"/>
          <p:nvPr/>
        </p:nvSpPr>
        <p:spPr>
          <a:xfrm>
            <a:off x="273716" y="1637801"/>
            <a:ext cx="926523" cy="1063840"/>
          </a:xfrm>
          <a:prstGeom prst="rect">
            <a:avLst/>
          </a:prstGeom>
          <a:noFill/>
          <a:ln>
            <a:noFill/>
          </a:ln>
        </p:spPr>
        <p:txBody>
          <a:bodyPr spcFirstLastPara="1" wrap="square" lIns="54452" tIns="54452" rIns="54452" bIns="54452" anchor="t" anchorCtr="0">
            <a:noAutofit/>
          </a:bodyPr>
          <a:lstStyle/>
          <a:p>
            <a:r>
              <a:rPr lang="en-US" sz="1100" dirty="0">
                <a:solidFill>
                  <a:srgbClr val="00B0F0"/>
                </a:solidFill>
                <a:highlight>
                  <a:srgbClr val="FFFFFF"/>
                </a:highlight>
                <a:latin typeface="Arial" panose="020B0604020202020204" pitchFamily="34" charset="0"/>
                <a:ea typeface="Proxima Nova"/>
                <a:cs typeface="Arial" panose="020B0604020202020204" pitchFamily="34" charset="0"/>
                <a:sym typeface="Proxima Nova"/>
              </a:rPr>
              <a:t>Logical</a:t>
            </a:r>
            <a:br>
              <a:rPr lang="en-US" sz="1100" dirty="0">
                <a:solidFill>
                  <a:srgbClr val="00B0F0"/>
                </a:solidFill>
                <a:highlight>
                  <a:srgbClr val="FFFFFF"/>
                </a:highlight>
                <a:latin typeface="Arial" panose="020B0604020202020204" pitchFamily="34" charset="0"/>
                <a:ea typeface="Proxima Nova"/>
                <a:cs typeface="Arial" panose="020B0604020202020204" pitchFamily="34" charset="0"/>
                <a:sym typeface="Proxima Nova"/>
              </a:rPr>
            </a:br>
            <a:r>
              <a:rPr lang="en-US" sz="1100" dirty="0">
                <a:solidFill>
                  <a:srgbClr val="00B0F0"/>
                </a:solidFill>
                <a:highlight>
                  <a:srgbClr val="FFFFFF"/>
                </a:highlight>
                <a:latin typeface="Arial" panose="020B0604020202020204" pitchFamily="34" charset="0"/>
                <a:ea typeface="Proxima Nova"/>
                <a:cs typeface="Arial" panose="020B0604020202020204" pitchFamily="34" charset="0"/>
                <a:sym typeface="Proxima Nova"/>
              </a:rPr>
              <a:t>Analytical</a:t>
            </a:r>
            <a:endParaRPr sz="1100" dirty="0">
              <a:solidFill>
                <a:srgbClr val="00B0F0"/>
              </a:solidFill>
              <a:highlight>
                <a:srgbClr val="FFFFFF"/>
              </a:highlight>
              <a:latin typeface="Arial" panose="020B0604020202020204" pitchFamily="34" charset="0"/>
              <a:ea typeface="Proxima Nova"/>
              <a:cs typeface="Arial" panose="020B0604020202020204" pitchFamily="34" charset="0"/>
              <a:sym typeface="Proxima Nova"/>
            </a:endParaRPr>
          </a:p>
          <a:p>
            <a:endParaRPr sz="1100" dirty="0">
              <a:solidFill>
                <a:srgbClr val="00B0F0"/>
              </a:solidFill>
              <a:highlight>
                <a:srgbClr val="FFFFFF"/>
              </a:highlight>
              <a:latin typeface="Arial" panose="020B0604020202020204" pitchFamily="34" charset="0"/>
              <a:ea typeface="Proxima Nova"/>
              <a:cs typeface="Arial" panose="020B0604020202020204" pitchFamily="34" charset="0"/>
              <a:sym typeface="Proxima Nova"/>
            </a:endParaRPr>
          </a:p>
          <a:p>
            <a:r>
              <a:rPr lang="en-US" sz="1100" b="1" dirty="0">
                <a:solidFill>
                  <a:srgbClr val="00B0F0"/>
                </a:solidFill>
                <a:highlight>
                  <a:srgbClr val="FFFFFF"/>
                </a:highlight>
                <a:latin typeface="Arial" panose="020B0604020202020204" pitchFamily="34" charset="0"/>
                <a:ea typeface="Proxima Nova"/>
                <a:cs typeface="Arial" panose="020B0604020202020204" pitchFamily="34" charset="0"/>
                <a:sym typeface="Proxima Nova"/>
              </a:rPr>
              <a:t>Asks “What?”</a:t>
            </a:r>
            <a:endParaRPr sz="1100" b="1" dirty="0">
              <a:solidFill>
                <a:srgbClr val="00B0F0"/>
              </a:solidFill>
              <a:highlight>
                <a:srgbClr val="FFFFFF"/>
              </a:highlight>
              <a:latin typeface="Arial" panose="020B0604020202020204" pitchFamily="34" charset="0"/>
              <a:ea typeface="Proxima Nova"/>
              <a:cs typeface="Arial" panose="020B0604020202020204" pitchFamily="34" charset="0"/>
              <a:sym typeface="Proxima Nova"/>
            </a:endParaRPr>
          </a:p>
        </p:txBody>
      </p:sp>
      <p:sp>
        <p:nvSpPr>
          <p:cNvPr id="23" name="Google Shape;1741;p236">
            <a:extLst>
              <a:ext uri="{FF2B5EF4-FFF2-40B4-BE49-F238E27FC236}">
                <a16:creationId xmlns:a16="http://schemas.microsoft.com/office/drawing/2014/main" id="{E1DD48E1-BE38-43BD-9C93-8E72FB464382}"/>
              </a:ext>
            </a:extLst>
          </p:cNvPr>
          <p:cNvSpPr txBox="1"/>
          <p:nvPr/>
        </p:nvSpPr>
        <p:spPr>
          <a:xfrm>
            <a:off x="264089" y="3027236"/>
            <a:ext cx="785072" cy="1063841"/>
          </a:xfrm>
          <a:prstGeom prst="rect">
            <a:avLst/>
          </a:prstGeom>
          <a:noFill/>
          <a:ln>
            <a:noFill/>
          </a:ln>
        </p:spPr>
        <p:txBody>
          <a:bodyPr spcFirstLastPara="1" wrap="square" lIns="54452" tIns="54452" rIns="54452" bIns="54452" anchor="t" anchorCtr="0">
            <a:noAutofit/>
          </a:bodyPr>
          <a:lstStyle/>
          <a:p>
            <a:r>
              <a:rPr lang="en-US" sz="1100" b="1" dirty="0">
                <a:solidFill>
                  <a:srgbClr val="00B050"/>
                </a:solidFill>
                <a:highlight>
                  <a:schemeClr val="lt1"/>
                </a:highlight>
                <a:latin typeface="Arial" panose="020B0604020202020204" pitchFamily="34" charset="0"/>
                <a:ea typeface="Proxima Nova"/>
                <a:cs typeface="Arial" panose="020B0604020202020204" pitchFamily="34" charset="0"/>
                <a:sym typeface="Proxima Nova"/>
              </a:rPr>
              <a:t>Asks “How?”</a:t>
            </a:r>
            <a:endParaRPr sz="1100" dirty="0">
              <a:solidFill>
                <a:srgbClr val="00B050"/>
              </a:solidFill>
              <a:highlight>
                <a:srgbClr val="FFFFFF"/>
              </a:highlight>
              <a:latin typeface="Arial" panose="020B0604020202020204" pitchFamily="34" charset="0"/>
              <a:ea typeface="Proxima Nova"/>
              <a:cs typeface="Arial" panose="020B0604020202020204" pitchFamily="34" charset="0"/>
              <a:sym typeface="Proxima Nova"/>
            </a:endParaRPr>
          </a:p>
          <a:p>
            <a:endParaRPr sz="1100" dirty="0">
              <a:solidFill>
                <a:srgbClr val="00B050"/>
              </a:solidFill>
              <a:highlight>
                <a:srgbClr val="FFFFFF"/>
              </a:highlight>
              <a:latin typeface="Arial" panose="020B0604020202020204" pitchFamily="34" charset="0"/>
              <a:ea typeface="Proxima Nova"/>
              <a:cs typeface="Arial" panose="020B0604020202020204" pitchFamily="34" charset="0"/>
              <a:sym typeface="Proxima Nova"/>
            </a:endParaRPr>
          </a:p>
          <a:p>
            <a:r>
              <a:rPr lang="en-US" sz="1100" dirty="0">
                <a:solidFill>
                  <a:srgbClr val="00B050"/>
                </a:solidFill>
                <a:highlight>
                  <a:srgbClr val="FFFFFF"/>
                </a:highlight>
                <a:latin typeface="Arial" panose="020B0604020202020204" pitchFamily="34" charset="0"/>
                <a:ea typeface="Proxima Nova"/>
                <a:cs typeface="Arial" panose="020B0604020202020204" pitchFamily="34" charset="0"/>
                <a:sym typeface="Proxima Nova"/>
              </a:rPr>
              <a:t>Organized</a:t>
            </a:r>
            <a:br>
              <a:rPr lang="en-US" sz="1100" dirty="0">
                <a:solidFill>
                  <a:srgbClr val="00B050"/>
                </a:solidFill>
                <a:highlight>
                  <a:srgbClr val="FFFFFF"/>
                </a:highlight>
                <a:latin typeface="Arial" panose="020B0604020202020204" pitchFamily="34" charset="0"/>
                <a:ea typeface="Proxima Nova"/>
                <a:cs typeface="Arial" panose="020B0604020202020204" pitchFamily="34" charset="0"/>
                <a:sym typeface="Proxima Nova"/>
              </a:rPr>
            </a:br>
            <a:r>
              <a:rPr lang="en-US" sz="1100" dirty="0">
                <a:solidFill>
                  <a:srgbClr val="00B050"/>
                </a:solidFill>
                <a:highlight>
                  <a:srgbClr val="FFFFFF"/>
                </a:highlight>
                <a:latin typeface="Arial" panose="020B0604020202020204" pitchFamily="34" charset="0"/>
                <a:ea typeface="Proxima Nova"/>
                <a:cs typeface="Arial" panose="020B0604020202020204" pitchFamily="34" charset="0"/>
                <a:sym typeface="Proxima Nova"/>
              </a:rPr>
              <a:t>Sequential</a:t>
            </a:r>
            <a:endParaRPr sz="1100" dirty="0">
              <a:solidFill>
                <a:srgbClr val="00B050"/>
              </a:solidFill>
              <a:highlight>
                <a:srgbClr val="FFFFFF"/>
              </a:highlight>
              <a:latin typeface="Arial" panose="020B0604020202020204" pitchFamily="34" charset="0"/>
              <a:ea typeface="Proxima Nova"/>
              <a:cs typeface="Arial" panose="020B0604020202020204" pitchFamily="34" charset="0"/>
              <a:sym typeface="Proxima Nova"/>
            </a:endParaRPr>
          </a:p>
        </p:txBody>
      </p:sp>
      <p:sp>
        <p:nvSpPr>
          <p:cNvPr id="25" name="Google Shape;1743;p236">
            <a:extLst>
              <a:ext uri="{FF2B5EF4-FFF2-40B4-BE49-F238E27FC236}">
                <a16:creationId xmlns:a16="http://schemas.microsoft.com/office/drawing/2014/main" id="{370D24C3-118E-47A0-A0D3-452406CFF762}"/>
              </a:ext>
            </a:extLst>
          </p:cNvPr>
          <p:cNvSpPr txBox="1"/>
          <p:nvPr/>
        </p:nvSpPr>
        <p:spPr>
          <a:xfrm>
            <a:off x="3271277" y="3084964"/>
            <a:ext cx="803263" cy="908060"/>
          </a:xfrm>
          <a:prstGeom prst="rect">
            <a:avLst/>
          </a:prstGeom>
          <a:noFill/>
          <a:ln>
            <a:noFill/>
          </a:ln>
        </p:spPr>
        <p:txBody>
          <a:bodyPr spcFirstLastPara="1" wrap="square" lIns="54452" tIns="54452" rIns="54452" bIns="54452" anchor="t" anchorCtr="0">
            <a:noAutofit/>
          </a:bodyPr>
          <a:lstStyle/>
          <a:p>
            <a:pPr algn="r"/>
            <a:r>
              <a:rPr lang="en-US" sz="1100" b="1" dirty="0">
                <a:solidFill>
                  <a:schemeClr val="accent2"/>
                </a:solidFill>
                <a:highlight>
                  <a:schemeClr val="lt1"/>
                </a:highlight>
                <a:latin typeface="+mj-lt"/>
                <a:ea typeface="Proxima Nova"/>
                <a:cs typeface="Proxima Nova"/>
                <a:sym typeface="Proxima Nova"/>
              </a:rPr>
              <a:t>Asks “Who?”</a:t>
            </a:r>
            <a:endParaRPr sz="1100" dirty="0">
              <a:solidFill>
                <a:schemeClr val="accent2"/>
              </a:solidFill>
              <a:highlight>
                <a:srgbClr val="FFFFFF"/>
              </a:highlight>
              <a:latin typeface="+mj-lt"/>
              <a:ea typeface="Proxima Nova"/>
              <a:cs typeface="Proxima Nova"/>
              <a:sym typeface="Proxima Nova"/>
            </a:endParaRPr>
          </a:p>
          <a:p>
            <a:pPr algn="r"/>
            <a:endParaRPr sz="1100" dirty="0">
              <a:solidFill>
                <a:schemeClr val="accent2"/>
              </a:solidFill>
              <a:highlight>
                <a:srgbClr val="FFFFFF"/>
              </a:highlight>
              <a:latin typeface="+mj-lt"/>
              <a:ea typeface="Proxima Nova"/>
              <a:cs typeface="Proxima Nova"/>
              <a:sym typeface="Proxima Nova"/>
            </a:endParaRPr>
          </a:p>
          <a:p>
            <a:pPr algn="r">
              <a:buClr>
                <a:schemeClr val="dk1"/>
              </a:buClr>
              <a:buSzPts val="1100"/>
            </a:pPr>
            <a:r>
              <a:rPr lang="en-US" sz="1100" dirty="0">
                <a:solidFill>
                  <a:schemeClr val="accent2"/>
                </a:solidFill>
                <a:highlight>
                  <a:schemeClr val="lt1"/>
                </a:highlight>
                <a:latin typeface="+mj-lt"/>
                <a:ea typeface="Proxima Nova"/>
                <a:cs typeface="Proxima Nova"/>
                <a:sym typeface="Proxima Nova"/>
              </a:rPr>
              <a:t>Kinesthetic</a:t>
            </a:r>
            <a:br>
              <a:rPr lang="en-US" sz="1100" dirty="0">
                <a:solidFill>
                  <a:schemeClr val="accent2"/>
                </a:solidFill>
                <a:highlight>
                  <a:schemeClr val="lt1"/>
                </a:highlight>
                <a:latin typeface="+mj-lt"/>
                <a:ea typeface="Proxima Nova"/>
                <a:cs typeface="Proxima Nova"/>
                <a:sym typeface="Proxima Nova"/>
              </a:rPr>
            </a:br>
            <a:r>
              <a:rPr lang="en-US" sz="1100" dirty="0">
                <a:solidFill>
                  <a:schemeClr val="accent2"/>
                </a:solidFill>
                <a:highlight>
                  <a:schemeClr val="lt1"/>
                </a:highlight>
                <a:latin typeface="+mj-lt"/>
                <a:ea typeface="Proxima Nova"/>
                <a:cs typeface="Proxima Nova"/>
                <a:sym typeface="Proxima Nova"/>
              </a:rPr>
              <a:t>Emotional</a:t>
            </a:r>
            <a:endParaRPr sz="1100" dirty="0">
              <a:solidFill>
                <a:schemeClr val="accent2"/>
              </a:solidFill>
              <a:highlight>
                <a:schemeClr val="lt1"/>
              </a:highlight>
              <a:latin typeface="+mj-lt"/>
              <a:ea typeface="Proxima Nova"/>
              <a:cs typeface="Proxima Nova"/>
              <a:sym typeface="Proxima Nova"/>
            </a:endParaRPr>
          </a:p>
          <a:p>
            <a:pPr algn="r"/>
            <a:endParaRPr sz="1000" dirty="0">
              <a:solidFill>
                <a:srgbClr val="FF0000"/>
              </a:solidFill>
              <a:highlight>
                <a:srgbClr val="FFFFFF"/>
              </a:highlight>
              <a:latin typeface="Proxima Nova"/>
              <a:ea typeface="Proxima Nova"/>
              <a:cs typeface="Proxima Nova"/>
              <a:sym typeface="Proxima Nova"/>
            </a:endParaRPr>
          </a:p>
        </p:txBody>
      </p:sp>
      <p:pic>
        <p:nvPicPr>
          <p:cNvPr id="7" name="Picture 6">
            <a:extLst>
              <a:ext uri="{FF2B5EF4-FFF2-40B4-BE49-F238E27FC236}">
                <a16:creationId xmlns:a16="http://schemas.microsoft.com/office/drawing/2014/main" id="{AFCF9C92-7D92-2DDD-6600-B3B322F75445}"/>
              </a:ext>
            </a:extLst>
          </p:cNvPr>
          <p:cNvPicPr>
            <a:picLocks noChangeAspect="1"/>
          </p:cNvPicPr>
          <p:nvPr/>
        </p:nvPicPr>
        <p:blipFill rotWithShape="1">
          <a:blip r:embed="rId4"/>
          <a:srcRect t="21040"/>
          <a:stretch/>
        </p:blipFill>
        <p:spPr>
          <a:xfrm>
            <a:off x="4129882" y="274242"/>
            <a:ext cx="4964199" cy="4400028"/>
          </a:xfrm>
          <a:prstGeom prst="rect">
            <a:avLst/>
          </a:prstGeom>
        </p:spPr>
      </p:pic>
      <p:sp>
        <p:nvSpPr>
          <p:cNvPr id="24" name="Google Shape;1742;p236">
            <a:extLst>
              <a:ext uri="{FF2B5EF4-FFF2-40B4-BE49-F238E27FC236}">
                <a16:creationId xmlns:a16="http://schemas.microsoft.com/office/drawing/2014/main" id="{F99EB91C-1D6F-4AF9-87BC-A98E35870FD9}"/>
              </a:ext>
            </a:extLst>
          </p:cNvPr>
          <p:cNvSpPr txBox="1"/>
          <p:nvPr/>
        </p:nvSpPr>
        <p:spPr>
          <a:xfrm>
            <a:off x="3215936" y="1637801"/>
            <a:ext cx="913946" cy="1063840"/>
          </a:xfrm>
          <a:prstGeom prst="rect">
            <a:avLst/>
          </a:prstGeom>
          <a:noFill/>
          <a:ln>
            <a:noFill/>
          </a:ln>
        </p:spPr>
        <p:txBody>
          <a:bodyPr spcFirstLastPara="1" wrap="square" lIns="54452" tIns="54452" rIns="54452" bIns="54452" anchor="t" anchorCtr="0">
            <a:noAutofit/>
          </a:bodyPr>
          <a:lstStyle/>
          <a:p>
            <a:pPr algn="r"/>
            <a:r>
              <a:rPr lang="en-US" sz="1100" dirty="0">
                <a:solidFill>
                  <a:schemeClr val="accent4"/>
                </a:solidFill>
                <a:highlight>
                  <a:srgbClr val="FFFFFF"/>
                </a:highlight>
                <a:latin typeface="+mj-lt"/>
                <a:ea typeface="Proxima Nova"/>
                <a:cs typeface="Proxima Nova"/>
                <a:sym typeface="Proxima Nova"/>
              </a:rPr>
              <a:t>Integrating</a:t>
            </a:r>
            <a:br>
              <a:rPr lang="en-US" sz="1100" dirty="0">
                <a:solidFill>
                  <a:schemeClr val="accent4"/>
                </a:solidFill>
                <a:highlight>
                  <a:srgbClr val="FFFFFF"/>
                </a:highlight>
                <a:latin typeface="+mj-lt"/>
                <a:ea typeface="Proxima Nova"/>
                <a:cs typeface="Proxima Nova"/>
                <a:sym typeface="Proxima Nova"/>
              </a:rPr>
            </a:br>
            <a:r>
              <a:rPr lang="en-US" sz="1100" dirty="0">
                <a:solidFill>
                  <a:schemeClr val="accent4"/>
                </a:solidFill>
                <a:highlight>
                  <a:srgbClr val="FFFFFF"/>
                </a:highlight>
                <a:latin typeface="+mj-lt"/>
                <a:ea typeface="Proxima Nova"/>
                <a:cs typeface="Proxima Nova"/>
                <a:sym typeface="Proxima Nova"/>
              </a:rPr>
              <a:t>Synthesizing</a:t>
            </a:r>
            <a:endParaRPr sz="1100" dirty="0">
              <a:solidFill>
                <a:schemeClr val="accent4"/>
              </a:solidFill>
              <a:highlight>
                <a:srgbClr val="FFFFFF"/>
              </a:highlight>
              <a:latin typeface="+mj-lt"/>
              <a:ea typeface="Proxima Nova"/>
              <a:cs typeface="Proxima Nova"/>
              <a:sym typeface="Proxima Nova"/>
            </a:endParaRPr>
          </a:p>
          <a:p>
            <a:pPr algn="r"/>
            <a:endParaRPr sz="1100" dirty="0">
              <a:solidFill>
                <a:schemeClr val="accent4"/>
              </a:solidFill>
              <a:highlight>
                <a:srgbClr val="FFFFFF"/>
              </a:highlight>
              <a:latin typeface="+mj-lt"/>
              <a:ea typeface="Proxima Nova"/>
              <a:cs typeface="Proxima Nova"/>
              <a:sym typeface="Proxima Nova"/>
            </a:endParaRPr>
          </a:p>
          <a:p>
            <a:pPr algn="r"/>
            <a:r>
              <a:rPr lang="en-US" sz="1100" b="1" dirty="0">
                <a:solidFill>
                  <a:schemeClr val="accent4"/>
                </a:solidFill>
                <a:highlight>
                  <a:srgbClr val="FFFFFF"/>
                </a:highlight>
                <a:latin typeface="+mj-lt"/>
                <a:ea typeface="Proxima Nova"/>
                <a:cs typeface="Proxima Nova"/>
                <a:sym typeface="Proxima Nova"/>
              </a:rPr>
              <a:t>   Asks “Why?”</a:t>
            </a:r>
            <a:endParaRPr sz="1100" b="1" dirty="0">
              <a:solidFill>
                <a:schemeClr val="accent4"/>
              </a:solidFill>
              <a:highlight>
                <a:srgbClr val="FFFFFF"/>
              </a:highlight>
              <a:latin typeface="+mj-lt"/>
              <a:ea typeface="Proxima Nova"/>
              <a:cs typeface="Proxima Nova"/>
              <a:sym typeface="Proxima Nova"/>
            </a:endParaRPr>
          </a:p>
        </p:txBody>
      </p:sp>
      <p:sp>
        <p:nvSpPr>
          <p:cNvPr id="2" name="TextBox 5">
            <a:extLst>
              <a:ext uri="{FF2B5EF4-FFF2-40B4-BE49-F238E27FC236}">
                <a16:creationId xmlns:a16="http://schemas.microsoft.com/office/drawing/2014/main" id="{1D981287-A679-7ABD-4773-36765128E2BB}"/>
              </a:ext>
            </a:extLst>
          </p:cNvPr>
          <p:cNvSpPr txBox="1"/>
          <p:nvPr/>
        </p:nvSpPr>
        <p:spPr>
          <a:xfrm>
            <a:off x="1676405" y="4914106"/>
            <a:ext cx="5658590" cy="128240"/>
          </a:xfrm>
          <a:prstGeom prst="rect">
            <a:avLst/>
          </a:prstGeom>
        </p:spPr>
        <p:txBody>
          <a:bodyPr wrap="square" lIns="0" tIns="0" rIns="0" bIns="0" rtlCol="0" anchor="t">
            <a:spAutoFit/>
          </a:bodyPr>
          <a:lstStyle/>
          <a:p>
            <a:pPr algn="r">
              <a:lnSpc>
                <a:spcPts val="1000"/>
              </a:lnSpc>
              <a:spcBef>
                <a:spcPct val="0"/>
              </a:spcBef>
            </a:pPr>
            <a:r>
              <a:rPr lang="en-US" sz="1000" dirty="0">
                <a:solidFill>
                  <a:srgbClr val="4E504F"/>
                </a:solidFill>
                <a:latin typeface="Arial" panose="020B0604020202020204" pitchFamily="34" charset="0"/>
                <a:cs typeface="Arial" panose="020B0604020202020204" pitchFamily="34" charset="0"/>
              </a:rPr>
              <a:t>© 2023 | Whole Brain® and the four-color, four-quadrant graphic is a trademark of Herrmann Global </a:t>
            </a:r>
          </a:p>
        </p:txBody>
      </p:sp>
      <p:sp>
        <p:nvSpPr>
          <p:cNvPr id="3" name="Google Shape;346;p10">
            <a:extLst>
              <a:ext uri="{FF2B5EF4-FFF2-40B4-BE49-F238E27FC236}">
                <a16:creationId xmlns:a16="http://schemas.microsoft.com/office/drawing/2014/main" id="{FDF70C9A-2A2E-964C-0639-45BA3ED3B255}"/>
              </a:ext>
            </a:extLst>
          </p:cNvPr>
          <p:cNvSpPr txBox="1"/>
          <p:nvPr/>
        </p:nvSpPr>
        <p:spPr>
          <a:xfrm>
            <a:off x="264089" y="34406"/>
            <a:ext cx="9246954" cy="572700"/>
          </a:xfrm>
          <a:prstGeom prst="rect">
            <a:avLst/>
          </a:prstGeom>
          <a:noFill/>
          <a:ln>
            <a:noFill/>
          </a:ln>
        </p:spPr>
        <p:txBody>
          <a:bodyPr spcFirstLastPara="1" wrap="square" lIns="91425" tIns="91425" rIns="91425" bIns="91425" anchor="t" anchorCtr="0">
            <a:noAutofit/>
          </a:bodyPr>
          <a:lstStyle/>
          <a:p>
            <a:pPr>
              <a:lnSpc>
                <a:spcPct val="120000"/>
              </a:lnSpc>
              <a:defRPr/>
            </a:pPr>
            <a:r>
              <a:rPr lang="en-US" sz="2800" b="1" dirty="0">
                <a:solidFill>
                  <a:srgbClr val="214263"/>
                </a:solidFill>
                <a:latin typeface="Arial" panose="020B0604020202020204" pitchFamily="34" charset="0"/>
                <a:cs typeface="Arial" panose="020B0604020202020204" pitchFamily="34" charset="0"/>
              </a:rPr>
              <a:t>HBDI® PDF profile:</a:t>
            </a:r>
          </a:p>
        </p:txBody>
      </p:sp>
      <p:pic>
        <p:nvPicPr>
          <p:cNvPr id="5" name="Picture 4">
            <a:extLst>
              <a:ext uri="{FF2B5EF4-FFF2-40B4-BE49-F238E27FC236}">
                <a16:creationId xmlns:a16="http://schemas.microsoft.com/office/drawing/2014/main" id="{1DE42BA5-0FBA-7053-4BCF-8988EAFC2660}"/>
              </a:ext>
            </a:extLst>
          </p:cNvPr>
          <p:cNvPicPr>
            <a:picLocks noChangeAspect="1"/>
          </p:cNvPicPr>
          <p:nvPr/>
        </p:nvPicPr>
        <p:blipFill rotWithShape="1">
          <a:blip r:embed="rId3"/>
          <a:srcRect t="5848" b="79696"/>
          <a:stretch/>
        </p:blipFill>
        <p:spPr>
          <a:xfrm>
            <a:off x="247766" y="710575"/>
            <a:ext cx="4065294" cy="707723"/>
          </a:xfrm>
          <a:prstGeom prst="rect">
            <a:avLst/>
          </a:prstGeom>
        </p:spPr>
      </p:pic>
    </p:spTree>
    <p:extLst>
      <p:ext uri="{BB962C8B-B14F-4D97-AF65-F5344CB8AC3E}">
        <p14:creationId xmlns:p14="http://schemas.microsoft.com/office/powerpoint/2010/main" val="3631519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6">
            <a:extLst>
              <a:ext uri="{FF2B5EF4-FFF2-40B4-BE49-F238E27FC236}">
                <a16:creationId xmlns:a16="http://schemas.microsoft.com/office/drawing/2014/main" id="{F563F09D-B343-07FD-9FFC-689199774F49}"/>
              </a:ext>
            </a:extLst>
          </p:cNvPr>
          <p:cNvPicPr>
            <a:picLocks noChangeAspect="1"/>
          </p:cNvPicPr>
          <p:nvPr/>
        </p:nvPicPr>
        <p:blipFill rotWithShape="1">
          <a:blip r:embed="rId3"/>
          <a:srcRect l="3640" t="-2069" r="587" b="-3127"/>
          <a:stretch/>
        </p:blipFill>
        <p:spPr>
          <a:xfrm>
            <a:off x="0" y="355047"/>
            <a:ext cx="9144000" cy="4873993"/>
          </a:xfrm>
          <a:prstGeom prst="rect">
            <a:avLst/>
          </a:prstGeom>
        </p:spPr>
      </p:pic>
      <p:pic>
        <p:nvPicPr>
          <p:cNvPr id="7" name="Google Shape;307;p40">
            <a:extLst>
              <a:ext uri="{FF2B5EF4-FFF2-40B4-BE49-F238E27FC236}">
                <a16:creationId xmlns:a16="http://schemas.microsoft.com/office/drawing/2014/main" id="{C4A2889D-5781-430F-A4FE-0044FB5BD394}"/>
              </a:ext>
            </a:extLst>
          </p:cNvPr>
          <p:cNvPicPr preferRelativeResize="0"/>
          <p:nvPr/>
        </p:nvPicPr>
        <p:blipFill rotWithShape="1">
          <a:blip r:embed="rId4">
            <a:alphaModFix/>
          </a:blip>
          <a:srcRect l="3238" t="2736" r="1552" b="6712"/>
          <a:stretch/>
        </p:blipFill>
        <p:spPr>
          <a:xfrm>
            <a:off x="778756" y="2998279"/>
            <a:ext cx="1865662" cy="1571476"/>
          </a:xfrm>
          <a:prstGeom prst="rect">
            <a:avLst/>
          </a:prstGeom>
          <a:noFill/>
          <a:ln w="9525" cap="flat" cmpd="sng">
            <a:solidFill>
              <a:schemeClr val="bg1">
                <a:lumMod val="95000"/>
              </a:schemeClr>
            </a:solidFill>
            <a:prstDash val="solid"/>
            <a:round/>
            <a:headEnd type="none" w="sm" len="sm"/>
            <a:tailEnd type="none" w="sm" len="sm"/>
          </a:ln>
          <a:effectLst>
            <a:outerShdw blurRad="57150" dist="19050" dir="5400000" algn="bl" rotWithShape="0">
              <a:srgbClr val="000000">
                <a:alpha val="50000"/>
              </a:srgbClr>
            </a:outerShdw>
          </a:effectLst>
        </p:spPr>
      </p:pic>
      <p:pic>
        <p:nvPicPr>
          <p:cNvPr id="3" name="Picture 2">
            <a:extLst>
              <a:ext uri="{FF2B5EF4-FFF2-40B4-BE49-F238E27FC236}">
                <a16:creationId xmlns:a16="http://schemas.microsoft.com/office/drawing/2014/main" id="{6050CB3A-0768-4E94-B1DB-30D4FFFCE3A0}"/>
              </a:ext>
            </a:extLst>
          </p:cNvPr>
          <p:cNvPicPr>
            <a:picLocks noChangeAspect="1"/>
          </p:cNvPicPr>
          <p:nvPr/>
        </p:nvPicPr>
        <p:blipFill rotWithShape="1">
          <a:blip r:embed="rId5"/>
          <a:srcRect l="51353" t="35100" r="16661" b="33370"/>
          <a:stretch/>
        </p:blipFill>
        <p:spPr>
          <a:xfrm>
            <a:off x="743067" y="1505900"/>
            <a:ext cx="1937040" cy="1272990"/>
          </a:xfrm>
          <a:prstGeom prst="rect">
            <a:avLst/>
          </a:prstGeom>
        </p:spPr>
      </p:pic>
      <p:sp>
        <p:nvSpPr>
          <p:cNvPr id="4" name="TextBox 3">
            <a:extLst>
              <a:ext uri="{FF2B5EF4-FFF2-40B4-BE49-F238E27FC236}">
                <a16:creationId xmlns:a16="http://schemas.microsoft.com/office/drawing/2014/main" id="{71DC9B47-85FB-4140-AAD3-1A8BD5FD20A9}"/>
              </a:ext>
            </a:extLst>
          </p:cNvPr>
          <p:cNvSpPr txBox="1"/>
          <p:nvPr/>
        </p:nvSpPr>
        <p:spPr>
          <a:xfrm>
            <a:off x="226998" y="943771"/>
            <a:ext cx="2609191" cy="523220"/>
          </a:xfrm>
          <a:prstGeom prst="rect">
            <a:avLst/>
          </a:prstGeom>
          <a:solidFill>
            <a:schemeClr val="bg1">
              <a:alpha val="50000"/>
            </a:schemeClr>
          </a:solidFill>
        </p:spPr>
        <p:txBody>
          <a:bodyPr wrap="square" rtlCol="0">
            <a:spAutoFit/>
          </a:bodyPr>
          <a:lstStyle/>
          <a:p>
            <a:pPr algn="ctr"/>
            <a:r>
              <a:rPr lang="en-US" b="1" dirty="0">
                <a:solidFill>
                  <a:schemeClr val="accent6"/>
                </a:solidFill>
                <a:latin typeface="Arial" panose="020B0604020202020204" pitchFamily="34" charset="0"/>
                <a:cs typeface="Arial" panose="020B0604020202020204" pitchFamily="34" charset="0"/>
              </a:rPr>
              <a:t>1) </a:t>
            </a:r>
            <a:r>
              <a:rPr lang="en-US" dirty="0">
                <a:solidFill>
                  <a:srgbClr val="3F3F3F"/>
                </a:solidFill>
                <a:latin typeface="Arial" panose="020B0604020202020204" pitchFamily="34" charset="0"/>
                <a:cs typeface="Arial" panose="020B0604020202020204" pitchFamily="34" charset="0"/>
              </a:rPr>
              <a:t>In the Sharing tile, click the </a:t>
            </a:r>
          </a:p>
          <a:p>
            <a:pPr algn="ctr"/>
            <a:r>
              <a:rPr lang="en-US" dirty="0">
                <a:solidFill>
                  <a:srgbClr val="3F3F3F"/>
                </a:solidFill>
                <a:latin typeface="Arial" panose="020B0604020202020204" pitchFamily="34" charset="0"/>
                <a:cs typeface="Arial" panose="020B0604020202020204" pitchFamily="34" charset="0"/>
              </a:rPr>
              <a:t>“I Grant Permission” button. </a:t>
            </a:r>
          </a:p>
        </p:txBody>
      </p:sp>
      <p:sp>
        <p:nvSpPr>
          <p:cNvPr id="5" name="Arrow: Right 4">
            <a:extLst>
              <a:ext uri="{FF2B5EF4-FFF2-40B4-BE49-F238E27FC236}">
                <a16:creationId xmlns:a16="http://schemas.microsoft.com/office/drawing/2014/main" id="{364B8E77-E09E-4FDF-8EEA-1ACBD1AC0255}"/>
              </a:ext>
            </a:extLst>
          </p:cNvPr>
          <p:cNvSpPr/>
          <p:nvPr/>
        </p:nvSpPr>
        <p:spPr>
          <a:xfrm rot="5400000">
            <a:off x="2167497" y="4135559"/>
            <a:ext cx="328937" cy="32048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solidFill>
            </a:endParaRPr>
          </a:p>
        </p:txBody>
      </p:sp>
      <p:sp>
        <p:nvSpPr>
          <p:cNvPr id="6" name="Arrow: Right 5">
            <a:extLst>
              <a:ext uri="{FF2B5EF4-FFF2-40B4-BE49-F238E27FC236}">
                <a16:creationId xmlns:a16="http://schemas.microsoft.com/office/drawing/2014/main" id="{5597F6CD-B5AF-48FB-ADAB-80655C179E0F}"/>
              </a:ext>
            </a:extLst>
          </p:cNvPr>
          <p:cNvSpPr/>
          <p:nvPr/>
        </p:nvSpPr>
        <p:spPr>
          <a:xfrm rot="5400000">
            <a:off x="2040522" y="2183927"/>
            <a:ext cx="364238" cy="32427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Qr code&#10;&#10;Description automatically generated">
            <a:extLst>
              <a:ext uri="{FF2B5EF4-FFF2-40B4-BE49-F238E27FC236}">
                <a16:creationId xmlns:a16="http://schemas.microsoft.com/office/drawing/2014/main" id="{5DE21D25-2241-CDA9-8728-C3344286BD7F}"/>
              </a:ext>
            </a:extLst>
          </p:cNvPr>
          <p:cNvPicPr>
            <a:picLocks noChangeAspect="1"/>
          </p:cNvPicPr>
          <p:nvPr/>
        </p:nvPicPr>
        <p:blipFill rotWithShape="1">
          <a:blip r:embed="rId6"/>
          <a:srcRect l="6812" t="3915" r="6145" b="21346"/>
          <a:stretch/>
        </p:blipFill>
        <p:spPr>
          <a:xfrm>
            <a:off x="5830242" y="3669260"/>
            <a:ext cx="1191438" cy="1213712"/>
          </a:xfrm>
          <a:prstGeom prst="rect">
            <a:avLst/>
          </a:prstGeom>
          <a:ln>
            <a:noFill/>
          </a:ln>
        </p:spPr>
      </p:pic>
      <p:sp>
        <p:nvSpPr>
          <p:cNvPr id="10" name="TextBox 9">
            <a:extLst>
              <a:ext uri="{FF2B5EF4-FFF2-40B4-BE49-F238E27FC236}">
                <a16:creationId xmlns:a16="http://schemas.microsoft.com/office/drawing/2014/main" id="{EA82E31E-0654-AB32-E67A-69FF1B455B4F}"/>
              </a:ext>
            </a:extLst>
          </p:cNvPr>
          <p:cNvSpPr txBox="1"/>
          <p:nvPr/>
        </p:nvSpPr>
        <p:spPr>
          <a:xfrm>
            <a:off x="6116211" y="916334"/>
            <a:ext cx="2715619" cy="738664"/>
          </a:xfrm>
          <a:prstGeom prst="rect">
            <a:avLst/>
          </a:prstGeom>
          <a:solidFill>
            <a:schemeClr val="bg1">
              <a:alpha val="50172"/>
            </a:schemeClr>
          </a:solidFill>
        </p:spPr>
        <p:txBody>
          <a:bodyPr wrap="square" rtlCol="0">
            <a:spAutoFit/>
          </a:bodyPr>
          <a:lstStyle/>
          <a:p>
            <a:pPr algn="ctr"/>
            <a:r>
              <a:rPr lang="en-US" b="1" dirty="0">
                <a:solidFill>
                  <a:schemeClr val="accent6"/>
                </a:solidFill>
                <a:latin typeface="Arial" panose="020B0604020202020204" pitchFamily="34" charset="0"/>
                <a:cs typeface="Arial" panose="020B0604020202020204" pitchFamily="34" charset="0"/>
              </a:rPr>
              <a:t>3) </a:t>
            </a:r>
            <a:r>
              <a:rPr lang="en-US" dirty="0">
                <a:solidFill>
                  <a:srgbClr val="3F3F3F"/>
                </a:solidFill>
                <a:latin typeface="Arial" panose="020B0604020202020204" pitchFamily="34" charset="0"/>
                <a:cs typeface="Arial" panose="020B0604020202020204" pitchFamily="34" charset="0"/>
              </a:rPr>
              <a:t>Type a colleague’s name in the Sharing tile to look up and compare HBDI® profiles.</a:t>
            </a:r>
          </a:p>
        </p:txBody>
      </p:sp>
      <p:sp>
        <p:nvSpPr>
          <p:cNvPr id="12" name="TextBox 11">
            <a:extLst>
              <a:ext uri="{FF2B5EF4-FFF2-40B4-BE49-F238E27FC236}">
                <a16:creationId xmlns:a16="http://schemas.microsoft.com/office/drawing/2014/main" id="{CD39082B-96B7-7F88-75BB-EFA4AB501C47}"/>
              </a:ext>
            </a:extLst>
          </p:cNvPr>
          <p:cNvSpPr txBox="1"/>
          <p:nvPr/>
        </p:nvSpPr>
        <p:spPr>
          <a:xfrm>
            <a:off x="2857483" y="912993"/>
            <a:ext cx="3237434" cy="738664"/>
          </a:xfrm>
          <a:prstGeom prst="rect">
            <a:avLst/>
          </a:prstGeom>
          <a:solidFill>
            <a:schemeClr val="bg1">
              <a:alpha val="50000"/>
            </a:schemeClr>
          </a:solidFill>
        </p:spPr>
        <p:txBody>
          <a:bodyPr wrap="square" rtlCol="0">
            <a:spAutoFit/>
          </a:bodyPr>
          <a:lstStyle/>
          <a:p>
            <a:pPr algn="ctr"/>
            <a:r>
              <a:rPr lang="en-US" b="1" dirty="0">
                <a:solidFill>
                  <a:schemeClr val="accent6"/>
                </a:solidFill>
                <a:latin typeface="+mj-lt"/>
                <a:cs typeface="Arial" panose="020B0604020202020204" pitchFamily="34" charset="0"/>
              </a:rPr>
              <a:t>2) </a:t>
            </a:r>
            <a:r>
              <a:rPr lang="en-US" dirty="0">
                <a:solidFill>
                  <a:srgbClr val="3F3F3F"/>
                </a:solidFill>
                <a:latin typeface="Arial" panose="020B0604020202020204" pitchFamily="34" charset="0"/>
                <a:cs typeface="Arial" panose="020B0604020202020204" pitchFamily="34" charset="0"/>
              </a:rPr>
              <a:t>Customize your profile in the </a:t>
            </a:r>
          </a:p>
          <a:p>
            <a:pPr algn="ctr"/>
            <a:r>
              <a:rPr lang="en-US" dirty="0">
                <a:solidFill>
                  <a:srgbClr val="3F3F3F"/>
                </a:solidFill>
                <a:latin typeface="Arial" panose="020B0604020202020204" pitchFamily="34" charset="0"/>
                <a:cs typeface="Arial" panose="020B0604020202020204" pitchFamily="34" charset="0"/>
              </a:rPr>
              <a:t>My Journey tile by completing each section in “Personalize My Profile”:</a:t>
            </a:r>
          </a:p>
        </p:txBody>
      </p:sp>
      <p:pic>
        <p:nvPicPr>
          <p:cNvPr id="17" name="Google Shape;307;p40">
            <a:extLst>
              <a:ext uri="{FF2B5EF4-FFF2-40B4-BE49-F238E27FC236}">
                <a16:creationId xmlns:a16="http://schemas.microsoft.com/office/drawing/2014/main" id="{F9800075-F726-392F-99A6-FA261475355D}"/>
              </a:ext>
            </a:extLst>
          </p:cNvPr>
          <p:cNvPicPr preferRelativeResize="0"/>
          <p:nvPr/>
        </p:nvPicPr>
        <p:blipFill>
          <a:blip r:embed="rId4">
            <a:alphaModFix/>
          </a:blip>
          <a:stretch>
            <a:fillRect/>
          </a:stretch>
        </p:blipFill>
        <p:spPr>
          <a:xfrm>
            <a:off x="6371463" y="1761765"/>
            <a:ext cx="2153321" cy="1800728"/>
          </a:xfrm>
          <a:prstGeom prst="rect">
            <a:avLst/>
          </a:prstGeom>
          <a:solidFill>
            <a:srgbClr val="FF0000"/>
          </a:solidFill>
          <a:ln w="9525"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pic>
      <p:sp>
        <p:nvSpPr>
          <p:cNvPr id="2" name="TextBox 16">
            <a:extLst>
              <a:ext uri="{FF2B5EF4-FFF2-40B4-BE49-F238E27FC236}">
                <a16:creationId xmlns:a16="http://schemas.microsoft.com/office/drawing/2014/main" id="{5A2CA6E5-AB49-9950-AC23-A986B758AA64}"/>
              </a:ext>
            </a:extLst>
          </p:cNvPr>
          <p:cNvSpPr txBox="1"/>
          <p:nvPr/>
        </p:nvSpPr>
        <p:spPr>
          <a:xfrm>
            <a:off x="7543924" y="4700173"/>
            <a:ext cx="1489674" cy="298480"/>
          </a:xfrm>
          <a:prstGeom prst="rect">
            <a:avLst/>
          </a:prstGeom>
        </p:spPr>
        <p:txBody>
          <a:bodyPr wrap="square" lIns="0" tIns="0" rIns="0" bIns="0" rtlCol="0" anchor="t">
            <a:spAutoFit/>
          </a:bodyPr>
          <a:lstStyle/>
          <a:p>
            <a:pPr>
              <a:lnSpc>
                <a:spcPts val="2799"/>
              </a:lnSpc>
            </a:pPr>
            <a:r>
              <a:rPr lang="en-US" sz="1000" dirty="0">
                <a:solidFill>
                  <a:srgbClr val="3F3F3F"/>
                </a:solidFill>
                <a:latin typeface="Arial" panose="020B0604020202020204" pitchFamily="34" charset="0"/>
                <a:cs typeface="Arial" panose="020B0604020202020204" pitchFamily="34" charset="0"/>
              </a:rPr>
              <a:t>©2023 Herrmann Global</a:t>
            </a:r>
          </a:p>
        </p:txBody>
      </p:sp>
      <p:pic>
        <p:nvPicPr>
          <p:cNvPr id="20" name="Picture 19" descr="Graphical user interface, application&#10;&#10;Description automatically generated">
            <a:extLst>
              <a:ext uri="{FF2B5EF4-FFF2-40B4-BE49-F238E27FC236}">
                <a16:creationId xmlns:a16="http://schemas.microsoft.com/office/drawing/2014/main" id="{D798AC8C-051A-481F-2234-F3394DE5EDD1}"/>
              </a:ext>
            </a:extLst>
          </p:cNvPr>
          <p:cNvPicPr>
            <a:picLocks noChangeAspect="1"/>
          </p:cNvPicPr>
          <p:nvPr/>
        </p:nvPicPr>
        <p:blipFill>
          <a:blip r:embed="rId7"/>
          <a:stretch>
            <a:fillRect/>
          </a:stretch>
        </p:blipFill>
        <p:spPr>
          <a:xfrm>
            <a:off x="3232760" y="1756545"/>
            <a:ext cx="2501344" cy="2824944"/>
          </a:xfrm>
          <a:prstGeom prst="rect">
            <a:avLst/>
          </a:prstGeom>
        </p:spPr>
      </p:pic>
      <p:sp>
        <p:nvSpPr>
          <p:cNvPr id="21" name="Arrow: Right 5">
            <a:extLst>
              <a:ext uri="{FF2B5EF4-FFF2-40B4-BE49-F238E27FC236}">
                <a16:creationId xmlns:a16="http://schemas.microsoft.com/office/drawing/2014/main" id="{0C31D2D2-A19D-6233-3F46-84047E684689}"/>
              </a:ext>
            </a:extLst>
          </p:cNvPr>
          <p:cNvSpPr/>
          <p:nvPr/>
        </p:nvSpPr>
        <p:spPr>
          <a:xfrm rot="10800000">
            <a:off x="5385931" y="2232809"/>
            <a:ext cx="364238" cy="32427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Arrow: Right 5">
            <a:extLst>
              <a:ext uri="{FF2B5EF4-FFF2-40B4-BE49-F238E27FC236}">
                <a16:creationId xmlns:a16="http://schemas.microsoft.com/office/drawing/2014/main" id="{4AC6AC42-1BC0-7086-B4FC-F9231B0505C7}"/>
              </a:ext>
            </a:extLst>
          </p:cNvPr>
          <p:cNvSpPr/>
          <p:nvPr/>
        </p:nvSpPr>
        <p:spPr>
          <a:xfrm rot="16200000">
            <a:off x="6713204" y="2194873"/>
            <a:ext cx="364238" cy="32427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Arrow: Right 5">
            <a:extLst>
              <a:ext uri="{FF2B5EF4-FFF2-40B4-BE49-F238E27FC236}">
                <a16:creationId xmlns:a16="http://schemas.microsoft.com/office/drawing/2014/main" id="{ADAF7A32-8070-EF2A-931D-C285570DB224}"/>
              </a:ext>
            </a:extLst>
          </p:cNvPr>
          <p:cNvSpPr/>
          <p:nvPr/>
        </p:nvSpPr>
        <p:spPr>
          <a:xfrm rot="18308174">
            <a:off x="7798437" y="2116722"/>
            <a:ext cx="364238" cy="32427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Arrow: Right 5">
            <a:extLst>
              <a:ext uri="{FF2B5EF4-FFF2-40B4-BE49-F238E27FC236}">
                <a16:creationId xmlns:a16="http://schemas.microsoft.com/office/drawing/2014/main" id="{694B5672-3736-5D90-44E6-1927D8A7D335}"/>
              </a:ext>
            </a:extLst>
          </p:cNvPr>
          <p:cNvSpPr/>
          <p:nvPr/>
        </p:nvSpPr>
        <p:spPr>
          <a:xfrm rot="10800000">
            <a:off x="7082981" y="3792616"/>
            <a:ext cx="364238" cy="32427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TextBox 25">
            <a:extLst>
              <a:ext uri="{FF2B5EF4-FFF2-40B4-BE49-F238E27FC236}">
                <a16:creationId xmlns:a16="http://schemas.microsoft.com/office/drawing/2014/main" id="{90FFC316-29EF-CB9C-238C-1DE892847091}"/>
              </a:ext>
            </a:extLst>
          </p:cNvPr>
          <p:cNvSpPr txBox="1"/>
          <p:nvPr/>
        </p:nvSpPr>
        <p:spPr>
          <a:xfrm>
            <a:off x="7205580" y="3762001"/>
            <a:ext cx="1404089" cy="738664"/>
          </a:xfrm>
          <a:prstGeom prst="rect">
            <a:avLst/>
          </a:prstGeom>
          <a:noFill/>
        </p:spPr>
        <p:txBody>
          <a:bodyPr wrap="square" rtlCol="0">
            <a:spAutoFit/>
          </a:bodyPr>
          <a:lstStyle/>
          <a:p>
            <a:pPr algn="ctr"/>
            <a:r>
              <a:rPr lang="en-US" dirty="0">
                <a:solidFill>
                  <a:schemeClr val="accent6"/>
                </a:solidFill>
                <a:latin typeface="Arial" panose="020B0604020202020204" pitchFamily="34" charset="0"/>
                <a:cs typeface="Arial" panose="020B0604020202020204" pitchFamily="34" charset="0"/>
              </a:rPr>
              <a:t>Scan to </a:t>
            </a:r>
          </a:p>
          <a:p>
            <a:pPr algn="ctr"/>
            <a:r>
              <a:rPr lang="en-US" dirty="0">
                <a:solidFill>
                  <a:schemeClr val="accent6"/>
                </a:solidFill>
                <a:latin typeface="Arial" panose="020B0604020202020204" pitchFamily="34" charset="0"/>
                <a:cs typeface="Arial" panose="020B0604020202020204" pitchFamily="34" charset="0"/>
              </a:rPr>
              <a:t>login to the </a:t>
            </a:r>
          </a:p>
          <a:p>
            <a:pPr algn="ctr"/>
            <a:r>
              <a:rPr lang="en-US" dirty="0">
                <a:solidFill>
                  <a:schemeClr val="accent6"/>
                </a:solidFill>
                <a:latin typeface="Arial" panose="020B0604020202020204" pitchFamily="34" charset="0"/>
                <a:cs typeface="Arial" panose="020B0604020202020204" pitchFamily="34" charset="0"/>
              </a:rPr>
              <a:t>Thinker Portal!</a:t>
            </a:r>
          </a:p>
        </p:txBody>
      </p:sp>
      <p:sp>
        <p:nvSpPr>
          <p:cNvPr id="27" name="Google Shape;346;p10">
            <a:extLst>
              <a:ext uri="{FF2B5EF4-FFF2-40B4-BE49-F238E27FC236}">
                <a16:creationId xmlns:a16="http://schemas.microsoft.com/office/drawing/2014/main" id="{7E06CC11-A545-5837-2638-3C708386F894}"/>
              </a:ext>
            </a:extLst>
          </p:cNvPr>
          <p:cNvSpPr txBox="1"/>
          <p:nvPr/>
        </p:nvSpPr>
        <p:spPr>
          <a:xfrm>
            <a:off x="226998" y="105347"/>
            <a:ext cx="9246954" cy="572700"/>
          </a:xfrm>
          <a:prstGeom prst="rect">
            <a:avLst/>
          </a:prstGeom>
          <a:noFill/>
          <a:ln>
            <a:noFill/>
          </a:ln>
        </p:spPr>
        <p:txBody>
          <a:bodyPr spcFirstLastPara="1" wrap="square" lIns="91425" tIns="91425" rIns="91425" bIns="91425" anchor="t" anchorCtr="0">
            <a:noAutofit/>
          </a:bodyPr>
          <a:lstStyle/>
          <a:p>
            <a:pPr>
              <a:lnSpc>
                <a:spcPct val="120000"/>
              </a:lnSpc>
              <a:defRPr/>
            </a:pPr>
            <a:r>
              <a:rPr lang="en-US" sz="2800" b="1" dirty="0">
                <a:solidFill>
                  <a:srgbClr val="214263"/>
                </a:solidFill>
                <a:latin typeface="Arial" panose="020B0604020202020204" pitchFamily="34" charset="0"/>
                <a:cs typeface="Arial" panose="020B0604020202020204" pitchFamily="34" charset="0"/>
              </a:rPr>
              <a:t>Share &amp; compare HBDI® profiles:</a:t>
            </a:r>
          </a:p>
        </p:txBody>
      </p:sp>
      <p:sp>
        <p:nvSpPr>
          <p:cNvPr id="13" name="TextBox 12">
            <a:extLst>
              <a:ext uri="{FF2B5EF4-FFF2-40B4-BE49-F238E27FC236}">
                <a16:creationId xmlns:a16="http://schemas.microsoft.com/office/drawing/2014/main" id="{E6A91472-DA84-8E00-D2FF-1DB4E8DF2CA6}"/>
              </a:ext>
            </a:extLst>
          </p:cNvPr>
          <p:cNvSpPr txBox="1"/>
          <p:nvPr/>
        </p:nvSpPr>
        <p:spPr>
          <a:xfrm>
            <a:off x="-107317" y="4667635"/>
            <a:ext cx="3637808" cy="276999"/>
          </a:xfrm>
          <a:prstGeom prst="rect">
            <a:avLst/>
          </a:prstGeom>
          <a:noFill/>
        </p:spPr>
        <p:txBody>
          <a:bodyPr wrap="square">
            <a:spAutoFit/>
          </a:bodyPr>
          <a:lstStyle/>
          <a:p>
            <a:pPr algn="ctr"/>
            <a:r>
              <a:rPr lang="en-US" sz="1200" i="1" dirty="0">
                <a:solidFill>
                  <a:srgbClr val="3F3F3F"/>
                </a:solidFill>
                <a:latin typeface="Arial" panose="020B0604020202020204" pitchFamily="34" charset="0"/>
                <a:cs typeface="Arial" panose="020B0604020202020204" pitchFamily="34" charset="0"/>
              </a:rPr>
              <a:t>Note:  you can change this at any time!</a:t>
            </a:r>
          </a:p>
        </p:txBody>
      </p:sp>
    </p:spTree>
    <p:extLst>
      <p:ext uri="{BB962C8B-B14F-4D97-AF65-F5344CB8AC3E}">
        <p14:creationId xmlns:p14="http://schemas.microsoft.com/office/powerpoint/2010/main" val="207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58245" y="2733505"/>
            <a:ext cx="3621610" cy="122999"/>
            <a:chOff x="0" y="0"/>
            <a:chExt cx="9657627" cy="327997"/>
          </a:xfrm>
        </p:grpSpPr>
        <p:grpSp>
          <p:nvGrpSpPr>
            <p:cNvPr id="3" name="Group 3"/>
            <p:cNvGrpSpPr/>
            <p:nvPr/>
          </p:nvGrpSpPr>
          <p:grpSpPr>
            <a:xfrm>
              <a:off x="0" y="0"/>
              <a:ext cx="2414407" cy="327997"/>
              <a:chOff x="0" y="0"/>
              <a:chExt cx="425453" cy="57798"/>
            </a:xfrm>
          </p:grpSpPr>
          <p:sp>
            <p:nvSpPr>
              <p:cNvPr id="4" name="Freeform 4"/>
              <p:cNvSpPr/>
              <p:nvPr/>
            </p:nvSpPr>
            <p:spPr>
              <a:xfrm>
                <a:off x="0" y="0"/>
                <a:ext cx="425453" cy="57798"/>
              </a:xfrm>
              <a:custGeom>
                <a:avLst/>
                <a:gdLst/>
                <a:ahLst/>
                <a:cxnLst/>
                <a:rect l="l" t="t" r="r" b="b"/>
                <a:pathLst>
                  <a:path w="425453" h="57798">
                    <a:moveTo>
                      <a:pt x="0" y="0"/>
                    </a:moveTo>
                    <a:lnTo>
                      <a:pt x="425453" y="0"/>
                    </a:lnTo>
                    <a:lnTo>
                      <a:pt x="425453" y="57798"/>
                    </a:lnTo>
                    <a:lnTo>
                      <a:pt x="0" y="57798"/>
                    </a:lnTo>
                    <a:close/>
                  </a:path>
                </a:pathLst>
              </a:custGeom>
              <a:solidFill>
                <a:srgbClr val="2CC3F0"/>
              </a:solidFill>
            </p:spPr>
            <p:txBody>
              <a:bodyPr/>
              <a:lstStyle/>
              <a:p>
                <a:endParaRPr lang="en-US"/>
              </a:p>
            </p:txBody>
          </p:sp>
          <p:sp>
            <p:nvSpPr>
              <p:cNvPr id="5" name="TextBox 5"/>
              <p:cNvSpPr txBox="1"/>
              <p:nvPr/>
            </p:nvSpPr>
            <p:spPr>
              <a:xfrm>
                <a:off x="0" y="28575"/>
                <a:ext cx="812800" cy="784225"/>
              </a:xfrm>
              <a:prstGeom prst="rect">
                <a:avLst/>
              </a:prstGeom>
            </p:spPr>
            <p:txBody>
              <a:bodyPr lIns="25400" tIns="25400" rIns="25400" bIns="25400" rtlCol="0" anchor="ctr"/>
              <a:lstStyle/>
              <a:p>
                <a:pPr algn="ctr">
                  <a:lnSpc>
                    <a:spcPts val="960"/>
                  </a:lnSpc>
                </a:pPr>
                <a:endParaRPr sz="700"/>
              </a:p>
            </p:txBody>
          </p:sp>
        </p:grpSp>
        <p:grpSp>
          <p:nvGrpSpPr>
            <p:cNvPr id="6" name="Group 6"/>
            <p:cNvGrpSpPr/>
            <p:nvPr/>
          </p:nvGrpSpPr>
          <p:grpSpPr>
            <a:xfrm>
              <a:off x="2414407" y="0"/>
              <a:ext cx="2414407" cy="327997"/>
              <a:chOff x="0" y="0"/>
              <a:chExt cx="425453" cy="57798"/>
            </a:xfrm>
          </p:grpSpPr>
          <p:sp>
            <p:nvSpPr>
              <p:cNvPr id="7" name="Freeform 7"/>
              <p:cNvSpPr/>
              <p:nvPr/>
            </p:nvSpPr>
            <p:spPr>
              <a:xfrm>
                <a:off x="0" y="0"/>
                <a:ext cx="425453" cy="57798"/>
              </a:xfrm>
              <a:custGeom>
                <a:avLst/>
                <a:gdLst/>
                <a:ahLst/>
                <a:cxnLst/>
                <a:rect l="l" t="t" r="r" b="b"/>
                <a:pathLst>
                  <a:path w="425453" h="57798">
                    <a:moveTo>
                      <a:pt x="0" y="0"/>
                    </a:moveTo>
                    <a:lnTo>
                      <a:pt x="425453" y="0"/>
                    </a:lnTo>
                    <a:lnTo>
                      <a:pt x="425453" y="57798"/>
                    </a:lnTo>
                    <a:lnTo>
                      <a:pt x="0" y="57798"/>
                    </a:lnTo>
                    <a:close/>
                  </a:path>
                </a:pathLst>
              </a:custGeom>
              <a:solidFill>
                <a:srgbClr val="63C084"/>
              </a:solidFill>
            </p:spPr>
            <p:txBody>
              <a:bodyPr/>
              <a:lstStyle/>
              <a:p>
                <a:endParaRPr lang="en-US"/>
              </a:p>
            </p:txBody>
          </p:sp>
          <p:sp>
            <p:nvSpPr>
              <p:cNvPr id="8" name="TextBox 8"/>
              <p:cNvSpPr txBox="1"/>
              <p:nvPr/>
            </p:nvSpPr>
            <p:spPr>
              <a:xfrm>
                <a:off x="0" y="28575"/>
                <a:ext cx="812800" cy="784225"/>
              </a:xfrm>
              <a:prstGeom prst="rect">
                <a:avLst/>
              </a:prstGeom>
            </p:spPr>
            <p:txBody>
              <a:bodyPr lIns="25400" tIns="25400" rIns="25400" bIns="25400" rtlCol="0" anchor="ctr"/>
              <a:lstStyle/>
              <a:p>
                <a:pPr algn="ctr">
                  <a:lnSpc>
                    <a:spcPts val="960"/>
                  </a:lnSpc>
                </a:pPr>
                <a:endParaRPr sz="700"/>
              </a:p>
            </p:txBody>
          </p:sp>
        </p:grpSp>
        <p:grpSp>
          <p:nvGrpSpPr>
            <p:cNvPr id="9" name="Group 9"/>
            <p:cNvGrpSpPr/>
            <p:nvPr/>
          </p:nvGrpSpPr>
          <p:grpSpPr>
            <a:xfrm>
              <a:off x="4828813" y="0"/>
              <a:ext cx="2414407" cy="327997"/>
              <a:chOff x="0" y="0"/>
              <a:chExt cx="425453" cy="57798"/>
            </a:xfrm>
          </p:grpSpPr>
          <p:sp>
            <p:nvSpPr>
              <p:cNvPr id="10" name="Freeform 10"/>
              <p:cNvSpPr/>
              <p:nvPr/>
            </p:nvSpPr>
            <p:spPr>
              <a:xfrm>
                <a:off x="0" y="0"/>
                <a:ext cx="425453" cy="57798"/>
              </a:xfrm>
              <a:custGeom>
                <a:avLst/>
                <a:gdLst/>
                <a:ahLst/>
                <a:cxnLst/>
                <a:rect l="l" t="t" r="r" b="b"/>
                <a:pathLst>
                  <a:path w="425453" h="57798">
                    <a:moveTo>
                      <a:pt x="0" y="0"/>
                    </a:moveTo>
                    <a:lnTo>
                      <a:pt x="425453" y="0"/>
                    </a:lnTo>
                    <a:lnTo>
                      <a:pt x="425453" y="57798"/>
                    </a:lnTo>
                    <a:lnTo>
                      <a:pt x="0" y="57798"/>
                    </a:lnTo>
                    <a:close/>
                  </a:path>
                </a:pathLst>
              </a:custGeom>
              <a:solidFill>
                <a:srgbClr val="EF354E"/>
              </a:solidFill>
            </p:spPr>
            <p:txBody>
              <a:bodyPr/>
              <a:lstStyle/>
              <a:p>
                <a:endParaRPr lang="en-US"/>
              </a:p>
            </p:txBody>
          </p:sp>
          <p:sp>
            <p:nvSpPr>
              <p:cNvPr id="11" name="TextBox 11"/>
              <p:cNvSpPr txBox="1"/>
              <p:nvPr/>
            </p:nvSpPr>
            <p:spPr>
              <a:xfrm>
                <a:off x="0" y="28575"/>
                <a:ext cx="812800" cy="784225"/>
              </a:xfrm>
              <a:prstGeom prst="rect">
                <a:avLst/>
              </a:prstGeom>
            </p:spPr>
            <p:txBody>
              <a:bodyPr lIns="25400" tIns="25400" rIns="25400" bIns="25400" rtlCol="0" anchor="ctr"/>
              <a:lstStyle/>
              <a:p>
                <a:pPr algn="ctr">
                  <a:lnSpc>
                    <a:spcPts val="960"/>
                  </a:lnSpc>
                </a:pPr>
                <a:endParaRPr sz="700"/>
              </a:p>
            </p:txBody>
          </p:sp>
        </p:grpSp>
        <p:grpSp>
          <p:nvGrpSpPr>
            <p:cNvPr id="12" name="Group 12"/>
            <p:cNvGrpSpPr/>
            <p:nvPr/>
          </p:nvGrpSpPr>
          <p:grpSpPr>
            <a:xfrm>
              <a:off x="7243220" y="0"/>
              <a:ext cx="2414407" cy="327997"/>
              <a:chOff x="0" y="0"/>
              <a:chExt cx="425453" cy="57798"/>
            </a:xfrm>
          </p:grpSpPr>
          <p:sp>
            <p:nvSpPr>
              <p:cNvPr id="13" name="Freeform 13"/>
              <p:cNvSpPr/>
              <p:nvPr/>
            </p:nvSpPr>
            <p:spPr>
              <a:xfrm>
                <a:off x="0" y="0"/>
                <a:ext cx="425453" cy="57798"/>
              </a:xfrm>
              <a:custGeom>
                <a:avLst/>
                <a:gdLst/>
                <a:ahLst/>
                <a:cxnLst/>
                <a:rect l="l" t="t" r="r" b="b"/>
                <a:pathLst>
                  <a:path w="425453" h="57798">
                    <a:moveTo>
                      <a:pt x="0" y="0"/>
                    </a:moveTo>
                    <a:lnTo>
                      <a:pt x="425453" y="0"/>
                    </a:lnTo>
                    <a:lnTo>
                      <a:pt x="425453" y="57798"/>
                    </a:lnTo>
                    <a:lnTo>
                      <a:pt x="0" y="57798"/>
                    </a:lnTo>
                    <a:close/>
                  </a:path>
                </a:pathLst>
              </a:custGeom>
              <a:solidFill>
                <a:srgbClr val="FDD742"/>
              </a:solidFill>
            </p:spPr>
            <p:txBody>
              <a:bodyPr/>
              <a:lstStyle/>
              <a:p>
                <a:endParaRPr lang="en-US"/>
              </a:p>
            </p:txBody>
          </p:sp>
          <p:sp>
            <p:nvSpPr>
              <p:cNvPr id="14" name="TextBox 14"/>
              <p:cNvSpPr txBox="1"/>
              <p:nvPr/>
            </p:nvSpPr>
            <p:spPr>
              <a:xfrm>
                <a:off x="0" y="28575"/>
                <a:ext cx="812800" cy="784225"/>
              </a:xfrm>
              <a:prstGeom prst="rect">
                <a:avLst/>
              </a:prstGeom>
            </p:spPr>
            <p:txBody>
              <a:bodyPr lIns="25400" tIns="25400" rIns="25400" bIns="25400" rtlCol="0" anchor="ctr"/>
              <a:lstStyle/>
              <a:p>
                <a:pPr algn="ctr">
                  <a:lnSpc>
                    <a:spcPts val="960"/>
                  </a:lnSpc>
                </a:pPr>
                <a:endParaRPr sz="700"/>
              </a:p>
            </p:txBody>
          </p:sp>
        </p:grpSp>
      </p:grpSp>
      <p:pic>
        <p:nvPicPr>
          <p:cNvPr id="15" name="Picture 15"/>
          <p:cNvPicPr>
            <a:picLocks noChangeAspect="1"/>
          </p:cNvPicPr>
          <p:nvPr/>
        </p:nvPicPr>
        <p:blipFill>
          <a:blip r:embed="rId3"/>
          <a:srcRect l="18998" t="20179" r="15241" b="1353"/>
          <a:stretch>
            <a:fillRect/>
          </a:stretch>
        </p:blipFill>
        <p:spPr>
          <a:xfrm>
            <a:off x="517287" y="1108996"/>
            <a:ext cx="4054714" cy="1995795"/>
          </a:xfrm>
          <a:prstGeom prst="rect">
            <a:avLst/>
          </a:prstGeom>
        </p:spPr>
      </p:pic>
      <p:grpSp>
        <p:nvGrpSpPr>
          <p:cNvPr id="16" name="Group 16"/>
          <p:cNvGrpSpPr/>
          <p:nvPr/>
        </p:nvGrpSpPr>
        <p:grpSpPr>
          <a:xfrm>
            <a:off x="1" y="0"/>
            <a:ext cx="9144000" cy="1150009"/>
            <a:chOff x="0" y="0"/>
            <a:chExt cx="4854699" cy="600415"/>
          </a:xfrm>
        </p:grpSpPr>
        <p:sp>
          <p:nvSpPr>
            <p:cNvPr id="17" name="Freeform 17"/>
            <p:cNvSpPr/>
            <p:nvPr/>
          </p:nvSpPr>
          <p:spPr>
            <a:xfrm>
              <a:off x="0" y="0"/>
              <a:ext cx="4854699" cy="600415"/>
            </a:xfrm>
            <a:custGeom>
              <a:avLst/>
              <a:gdLst/>
              <a:ahLst/>
              <a:cxnLst/>
              <a:rect l="l" t="t" r="r" b="b"/>
              <a:pathLst>
                <a:path w="4854699" h="600415">
                  <a:moveTo>
                    <a:pt x="0" y="0"/>
                  </a:moveTo>
                  <a:lnTo>
                    <a:pt x="4854699" y="0"/>
                  </a:lnTo>
                  <a:lnTo>
                    <a:pt x="4854699" y="600415"/>
                  </a:lnTo>
                  <a:lnTo>
                    <a:pt x="0" y="600415"/>
                  </a:lnTo>
                  <a:close/>
                </a:path>
              </a:pathLst>
            </a:custGeom>
            <a:solidFill>
              <a:srgbClr val="214263"/>
            </a:solidFill>
          </p:spPr>
          <p:txBody>
            <a:bodyPr/>
            <a:lstStyle/>
            <a:p>
              <a:endParaRPr lang="en-US"/>
            </a:p>
          </p:txBody>
        </p:sp>
        <p:sp>
          <p:nvSpPr>
            <p:cNvPr id="18" name="TextBox 18"/>
            <p:cNvSpPr txBox="1"/>
            <p:nvPr/>
          </p:nvSpPr>
          <p:spPr>
            <a:xfrm>
              <a:off x="0" y="28575"/>
              <a:ext cx="812800" cy="784225"/>
            </a:xfrm>
            <a:prstGeom prst="rect">
              <a:avLst/>
            </a:prstGeom>
          </p:spPr>
          <p:txBody>
            <a:bodyPr lIns="25400" tIns="25400" rIns="25400" bIns="25400" rtlCol="0" anchor="ctr"/>
            <a:lstStyle/>
            <a:p>
              <a:pPr algn="ctr">
                <a:lnSpc>
                  <a:spcPts val="960"/>
                </a:lnSpc>
              </a:pPr>
              <a:endParaRPr sz="700"/>
            </a:p>
          </p:txBody>
        </p:sp>
      </p:grpSp>
      <p:pic>
        <p:nvPicPr>
          <p:cNvPr id="19" name="Picture 19"/>
          <p:cNvPicPr>
            <a:picLocks noChangeAspect="1"/>
          </p:cNvPicPr>
          <p:nvPr/>
        </p:nvPicPr>
        <p:blipFill>
          <a:blip r:embed="rId4"/>
          <a:srcRect/>
          <a:stretch>
            <a:fillRect/>
          </a:stretch>
        </p:blipFill>
        <p:spPr>
          <a:xfrm>
            <a:off x="514350" y="1105541"/>
            <a:ext cx="4054714" cy="1689464"/>
          </a:xfrm>
          <a:prstGeom prst="rect">
            <a:avLst/>
          </a:prstGeom>
        </p:spPr>
      </p:pic>
      <p:pic>
        <p:nvPicPr>
          <p:cNvPr id="20" name="Picture 20"/>
          <p:cNvPicPr>
            <a:picLocks noChangeAspect="1"/>
          </p:cNvPicPr>
          <p:nvPr/>
        </p:nvPicPr>
        <p:blipFill>
          <a:blip r:embed="rId4"/>
          <a:srcRect/>
          <a:stretch>
            <a:fillRect/>
          </a:stretch>
        </p:blipFill>
        <p:spPr>
          <a:xfrm rot="-10800000">
            <a:off x="553458" y="1415326"/>
            <a:ext cx="4054714" cy="1689464"/>
          </a:xfrm>
          <a:prstGeom prst="rect">
            <a:avLst/>
          </a:prstGeom>
        </p:spPr>
      </p:pic>
      <p:pic>
        <p:nvPicPr>
          <p:cNvPr id="21" name="Picture 21"/>
          <p:cNvPicPr>
            <a:picLocks noChangeAspect="1"/>
          </p:cNvPicPr>
          <p:nvPr/>
        </p:nvPicPr>
        <p:blipFill>
          <a:blip r:embed="rId5"/>
          <a:srcRect/>
          <a:stretch>
            <a:fillRect/>
          </a:stretch>
        </p:blipFill>
        <p:spPr>
          <a:xfrm>
            <a:off x="5158245" y="320608"/>
            <a:ext cx="3621610" cy="2412898"/>
          </a:xfrm>
          <a:prstGeom prst="rect">
            <a:avLst/>
          </a:prstGeom>
        </p:spPr>
      </p:pic>
      <p:sp>
        <p:nvSpPr>
          <p:cNvPr id="22" name="TextBox 22"/>
          <p:cNvSpPr txBox="1"/>
          <p:nvPr/>
        </p:nvSpPr>
        <p:spPr>
          <a:xfrm>
            <a:off x="514350" y="304704"/>
            <a:ext cx="7473953" cy="526234"/>
          </a:xfrm>
          <a:prstGeom prst="rect">
            <a:avLst/>
          </a:prstGeom>
        </p:spPr>
        <p:txBody>
          <a:bodyPr lIns="0" tIns="0" rIns="0" bIns="0" rtlCol="0" anchor="t">
            <a:spAutoFit/>
          </a:bodyPr>
          <a:lstStyle/>
          <a:p>
            <a:pPr>
              <a:lnSpc>
                <a:spcPts val="4517"/>
              </a:lnSpc>
              <a:spcBef>
                <a:spcPct val="0"/>
              </a:spcBef>
            </a:pPr>
            <a:r>
              <a:rPr lang="en-US" sz="2800" b="1" spc="-42" dirty="0">
                <a:solidFill>
                  <a:srgbClr val="FFFFFF"/>
                </a:solidFill>
                <a:latin typeface="Arial" panose="020B0604020202020204" pitchFamily="34" charset="0"/>
                <a:cs typeface="Arial" panose="020B0604020202020204" pitchFamily="34" charset="0"/>
              </a:rPr>
              <a:t>Thoughts on your team?</a:t>
            </a:r>
          </a:p>
        </p:txBody>
      </p:sp>
      <p:sp>
        <p:nvSpPr>
          <p:cNvPr id="23" name="TextBox 23"/>
          <p:cNvSpPr txBox="1"/>
          <p:nvPr/>
        </p:nvSpPr>
        <p:spPr>
          <a:xfrm>
            <a:off x="873364" y="3315461"/>
            <a:ext cx="7391400" cy="1642053"/>
          </a:xfrm>
          <a:prstGeom prst="rect">
            <a:avLst/>
          </a:prstGeom>
        </p:spPr>
        <p:txBody>
          <a:bodyPr wrap="square" lIns="0" tIns="0" rIns="0" bIns="0" rtlCol="0" anchor="t">
            <a:spAutoFit/>
          </a:bodyPr>
          <a:lstStyle/>
          <a:p>
            <a:pPr algn="ctr">
              <a:lnSpc>
                <a:spcPct val="150000"/>
              </a:lnSpc>
              <a:spcBef>
                <a:spcPct val="0"/>
              </a:spcBef>
            </a:pPr>
            <a:r>
              <a:rPr lang="en-US" sz="2001" dirty="0">
                <a:solidFill>
                  <a:srgbClr val="4D5050"/>
                </a:solidFill>
                <a:latin typeface="Arial" panose="020B0604020202020204" pitchFamily="34" charset="0"/>
                <a:cs typeface="Arial" panose="020B0604020202020204" pitchFamily="34" charset="0"/>
              </a:rPr>
              <a:t>What’s going great on your team?</a:t>
            </a:r>
          </a:p>
          <a:p>
            <a:pPr algn="ctr">
              <a:lnSpc>
                <a:spcPct val="150000"/>
              </a:lnSpc>
              <a:spcBef>
                <a:spcPct val="0"/>
              </a:spcBef>
            </a:pPr>
            <a:r>
              <a:rPr lang="en-US" sz="2001" dirty="0">
                <a:solidFill>
                  <a:srgbClr val="4D5050"/>
                </a:solidFill>
                <a:latin typeface="Arial" panose="020B0604020202020204" pitchFamily="34" charset="0"/>
                <a:cs typeface="Arial" panose="020B0604020202020204" pitchFamily="34" charset="0"/>
              </a:rPr>
              <a:t>What are your team’s biggest challenges?</a:t>
            </a:r>
          </a:p>
          <a:p>
            <a:pPr algn="ctr">
              <a:lnSpc>
                <a:spcPct val="150000"/>
              </a:lnSpc>
              <a:spcBef>
                <a:spcPct val="0"/>
              </a:spcBef>
            </a:pPr>
            <a:r>
              <a:rPr lang="en-US" sz="2001" dirty="0">
                <a:solidFill>
                  <a:srgbClr val="4D5050"/>
                </a:solidFill>
                <a:latin typeface="Arial" panose="020B0604020202020204" pitchFamily="34" charset="0"/>
                <a:cs typeface="Arial" panose="020B0604020202020204" pitchFamily="34" charset="0"/>
              </a:rPr>
              <a:t>What would make the team workshop have value for you?</a:t>
            </a:r>
          </a:p>
          <a:p>
            <a:pPr algn="ctr">
              <a:lnSpc>
                <a:spcPts val="2001"/>
              </a:lnSpc>
              <a:spcBef>
                <a:spcPct val="0"/>
              </a:spcBef>
            </a:pPr>
            <a:endParaRPr lang="en-US" sz="2001" dirty="0">
              <a:solidFill>
                <a:srgbClr val="4D5050"/>
              </a:solidFill>
              <a:latin typeface="Arial" panose="020B0604020202020204" pitchFamily="34" charset="0"/>
              <a:cs typeface="Arial" panose="020B0604020202020204" pitchFamily="34" charset="0"/>
            </a:endParaRPr>
          </a:p>
        </p:txBody>
      </p:sp>
      <p:sp>
        <p:nvSpPr>
          <p:cNvPr id="24" name="TextBox 24"/>
          <p:cNvSpPr txBox="1"/>
          <p:nvPr/>
        </p:nvSpPr>
        <p:spPr>
          <a:xfrm>
            <a:off x="7516859" y="4828789"/>
            <a:ext cx="1406338" cy="163827"/>
          </a:xfrm>
          <a:prstGeom prst="rect">
            <a:avLst/>
          </a:prstGeom>
        </p:spPr>
        <p:txBody>
          <a:bodyPr lIns="0" tIns="0" rIns="0" bIns="0" rtlCol="0" anchor="t">
            <a:spAutoFit/>
          </a:bodyPr>
          <a:lstStyle/>
          <a:p>
            <a:pPr>
              <a:lnSpc>
                <a:spcPts val="1400"/>
              </a:lnSpc>
            </a:pPr>
            <a:r>
              <a:rPr lang="en-US" sz="999" dirty="0">
                <a:solidFill>
                  <a:srgbClr val="4E504F"/>
                </a:solidFill>
                <a:latin typeface="Arial" panose="020B0604020202020204" pitchFamily="34" charset="0"/>
                <a:cs typeface="Arial" panose="020B0604020202020204" pitchFamily="34" charset="0"/>
              </a:rPr>
              <a:t>©2023 Herrmann Global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58245" y="2733505"/>
            <a:ext cx="3621610" cy="122999"/>
            <a:chOff x="0" y="0"/>
            <a:chExt cx="9657627" cy="327997"/>
          </a:xfrm>
        </p:grpSpPr>
        <p:grpSp>
          <p:nvGrpSpPr>
            <p:cNvPr id="3" name="Group 3"/>
            <p:cNvGrpSpPr/>
            <p:nvPr/>
          </p:nvGrpSpPr>
          <p:grpSpPr>
            <a:xfrm>
              <a:off x="0" y="0"/>
              <a:ext cx="2414407" cy="327997"/>
              <a:chOff x="0" y="0"/>
              <a:chExt cx="425453" cy="57798"/>
            </a:xfrm>
          </p:grpSpPr>
          <p:sp>
            <p:nvSpPr>
              <p:cNvPr id="4" name="Freeform 4"/>
              <p:cNvSpPr/>
              <p:nvPr/>
            </p:nvSpPr>
            <p:spPr>
              <a:xfrm>
                <a:off x="0" y="0"/>
                <a:ext cx="425453" cy="57798"/>
              </a:xfrm>
              <a:custGeom>
                <a:avLst/>
                <a:gdLst/>
                <a:ahLst/>
                <a:cxnLst/>
                <a:rect l="l" t="t" r="r" b="b"/>
                <a:pathLst>
                  <a:path w="425453" h="57798">
                    <a:moveTo>
                      <a:pt x="0" y="0"/>
                    </a:moveTo>
                    <a:lnTo>
                      <a:pt x="425453" y="0"/>
                    </a:lnTo>
                    <a:lnTo>
                      <a:pt x="425453" y="57798"/>
                    </a:lnTo>
                    <a:lnTo>
                      <a:pt x="0" y="57798"/>
                    </a:lnTo>
                    <a:close/>
                  </a:path>
                </a:pathLst>
              </a:custGeom>
              <a:solidFill>
                <a:srgbClr val="2CC3F0"/>
              </a:solidFill>
            </p:spPr>
            <p:txBody>
              <a:bodyPr/>
              <a:lstStyle/>
              <a:p>
                <a:endParaRPr lang="en-US"/>
              </a:p>
            </p:txBody>
          </p:sp>
          <p:sp>
            <p:nvSpPr>
              <p:cNvPr id="5" name="TextBox 5"/>
              <p:cNvSpPr txBox="1"/>
              <p:nvPr/>
            </p:nvSpPr>
            <p:spPr>
              <a:xfrm>
                <a:off x="0" y="28575"/>
                <a:ext cx="812800" cy="784225"/>
              </a:xfrm>
              <a:prstGeom prst="rect">
                <a:avLst/>
              </a:prstGeom>
            </p:spPr>
            <p:txBody>
              <a:bodyPr lIns="25400" tIns="25400" rIns="25400" bIns="25400" rtlCol="0" anchor="ctr"/>
              <a:lstStyle/>
              <a:p>
                <a:pPr algn="ctr">
                  <a:lnSpc>
                    <a:spcPts val="960"/>
                  </a:lnSpc>
                </a:pPr>
                <a:endParaRPr sz="700"/>
              </a:p>
            </p:txBody>
          </p:sp>
        </p:grpSp>
        <p:grpSp>
          <p:nvGrpSpPr>
            <p:cNvPr id="6" name="Group 6"/>
            <p:cNvGrpSpPr/>
            <p:nvPr/>
          </p:nvGrpSpPr>
          <p:grpSpPr>
            <a:xfrm>
              <a:off x="2414407" y="0"/>
              <a:ext cx="2414407" cy="327997"/>
              <a:chOff x="0" y="0"/>
              <a:chExt cx="425453" cy="57798"/>
            </a:xfrm>
          </p:grpSpPr>
          <p:sp>
            <p:nvSpPr>
              <p:cNvPr id="7" name="Freeform 7"/>
              <p:cNvSpPr/>
              <p:nvPr/>
            </p:nvSpPr>
            <p:spPr>
              <a:xfrm>
                <a:off x="0" y="0"/>
                <a:ext cx="425453" cy="57798"/>
              </a:xfrm>
              <a:custGeom>
                <a:avLst/>
                <a:gdLst/>
                <a:ahLst/>
                <a:cxnLst/>
                <a:rect l="l" t="t" r="r" b="b"/>
                <a:pathLst>
                  <a:path w="425453" h="57798">
                    <a:moveTo>
                      <a:pt x="0" y="0"/>
                    </a:moveTo>
                    <a:lnTo>
                      <a:pt x="425453" y="0"/>
                    </a:lnTo>
                    <a:lnTo>
                      <a:pt x="425453" y="57798"/>
                    </a:lnTo>
                    <a:lnTo>
                      <a:pt x="0" y="57798"/>
                    </a:lnTo>
                    <a:close/>
                  </a:path>
                </a:pathLst>
              </a:custGeom>
              <a:solidFill>
                <a:srgbClr val="63C084"/>
              </a:solidFill>
            </p:spPr>
            <p:txBody>
              <a:bodyPr/>
              <a:lstStyle/>
              <a:p>
                <a:endParaRPr lang="en-US"/>
              </a:p>
            </p:txBody>
          </p:sp>
          <p:sp>
            <p:nvSpPr>
              <p:cNvPr id="8" name="TextBox 8"/>
              <p:cNvSpPr txBox="1"/>
              <p:nvPr/>
            </p:nvSpPr>
            <p:spPr>
              <a:xfrm>
                <a:off x="0" y="28575"/>
                <a:ext cx="812800" cy="784225"/>
              </a:xfrm>
              <a:prstGeom prst="rect">
                <a:avLst/>
              </a:prstGeom>
            </p:spPr>
            <p:txBody>
              <a:bodyPr lIns="25400" tIns="25400" rIns="25400" bIns="25400" rtlCol="0" anchor="ctr"/>
              <a:lstStyle/>
              <a:p>
                <a:pPr algn="ctr">
                  <a:lnSpc>
                    <a:spcPts val="960"/>
                  </a:lnSpc>
                </a:pPr>
                <a:endParaRPr sz="700"/>
              </a:p>
            </p:txBody>
          </p:sp>
        </p:grpSp>
        <p:grpSp>
          <p:nvGrpSpPr>
            <p:cNvPr id="9" name="Group 9"/>
            <p:cNvGrpSpPr/>
            <p:nvPr/>
          </p:nvGrpSpPr>
          <p:grpSpPr>
            <a:xfrm>
              <a:off x="4828813" y="0"/>
              <a:ext cx="2414407" cy="327997"/>
              <a:chOff x="0" y="0"/>
              <a:chExt cx="425453" cy="57798"/>
            </a:xfrm>
          </p:grpSpPr>
          <p:sp>
            <p:nvSpPr>
              <p:cNvPr id="10" name="Freeform 10"/>
              <p:cNvSpPr/>
              <p:nvPr/>
            </p:nvSpPr>
            <p:spPr>
              <a:xfrm>
                <a:off x="0" y="0"/>
                <a:ext cx="425453" cy="57798"/>
              </a:xfrm>
              <a:custGeom>
                <a:avLst/>
                <a:gdLst/>
                <a:ahLst/>
                <a:cxnLst/>
                <a:rect l="l" t="t" r="r" b="b"/>
                <a:pathLst>
                  <a:path w="425453" h="57798">
                    <a:moveTo>
                      <a:pt x="0" y="0"/>
                    </a:moveTo>
                    <a:lnTo>
                      <a:pt x="425453" y="0"/>
                    </a:lnTo>
                    <a:lnTo>
                      <a:pt x="425453" y="57798"/>
                    </a:lnTo>
                    <a:lnTo>
                      <a:pt x="0" y="57798"/>
                    </a:lnTo>
                    <a:close/>
                  </a:path>
                </a:pathLst>
              </a:custGeom>
              <a:solidFill>
                <a:srgbClr val="EF354E"/>
              </a:solidFill>
            </p:spPr>
            <p:txBody>
              <a:bodyPr/>
              <a:lstStyle/>
              <a:p>
                <a:endParaRPr lang="en-US"/>
              </a:p>
            </p:txBody>
          </p:sp>
          <p:sp>
            <p:nvSpPr>
              <p:cNvPr id="11" name="TextBox 11"/>
              <p:cNvSpPr txBox="1"/>
              <p:nvPr/>
            </p:nvSpPr>
            <p:spPr>
              <a:xfrm>
                <a:off x="0" y="28575"/>
                <a:ext cx="812800" cy="784225"/>
              </a:xfrm>
              <a:prstGeom prst="rect">
                <a:avLst/>
              </a:prstGeom>
            </p:spPr>
            <p:txBody>
              <a:bodyPr lIns="25400" tIns="25400" rIns="25400" bIns="25400" rtlCol="0" anchor="ctr"/>
              <a:lstStyle/>
              <a:p>
                <a:pPr algn="ctr">
                  <a:lnSpc>
                    <a:spcPts val="960"/>
                  </a:lnSpc>
                </a:pPr>
                <a:endParaRPr sz="700"/>
              </a:p>
            </p:txBody>
          </p:sp>
        </p:grpSp>
        <p:grpSp>
          <p:nvGrpSpPr>
            <p:cNvPr id="12" name="Group 12"/>
            <p:cNvGrpSpPr/>
            <p:nvPr/>
          </p:nvGrpSpPr>
          <p:grpSpPr>
            <a:xfrm>
              <a:off x="7243220" y="0"/>
              <a:ext cx="2414407" cy="327997"/>
              <a:chOff x="0" y="0"/>
              <a:chExt cx="425453" cy="57798"/>
            </a:xfrm>
          </p:grpSpPr>
          <p:sp>
            <p:nvSpPr>
              <p:cNvPr id="13" name="Freeform 13"/>
              <p:cNvSpPr/>
              <p:nvPr/>
            </p:nvSpPr>
            <p:spPr>
              <a:xfrm>
                <a:off x="0" y="0"/>
                <a:ext cx="425453" cy="57798"/>
              </a:xfrm>
              <a:custGeom>
                <a:avLst/>
                <a:gdLst/>
                <a:ahLst/>
                <a:cxnLst/>
                <a:rect l="l" t="t" r="r" b="b"/>
                <a:pathLst>
                  <a:path w="425453" h="57798">
                    <a:moveTo>
                      <a:pt x="0" y="0"/>
                    </a:moveTo>
                    <a:lnTo>
                      <a:pt x="425453" y="0"/>
                    </a:lnTo>
                    <a:lnTo>
                      <a:pt x="425453" y="57798"/>
                    </a:lnTo>
                    <a:lnTo>
                      <a:pt x="0" y="57798"/>
                    </a:lnTo>
                    <a:close/>
                  </a:path>
                </a:pathLst>
              </a:custGeom>
              <a:solidFill>
                <a:srgbClr val="FDD742"/>
              </a:solidFill>
            </p:spPr>
            <p:txBody>
              <a:bodyPr/>
              <a:lstStyle/>
              <a:p>
                <a:endParaRPr lang="en-US"/>
              </a:p>
            </p:txBody>
          </p:sp>
          <p:sp>
            <p:nvSpPr>
              <p:cNvPr id="14" name="TextBox 14"/>
              <p:cNvSpPr txBox="1"/>
              <p:nvPr/>
            </p:nvSpPr>
            <p:spPr>
              <a:xfrm>
                <a:off x="0" y="28575"/>
                <a:ext cx="812800" cy="784225"/>
              </a:xfrm>
              <a:prstGeom prst="rect">
                <a:avLst/>
              </a:prstGeom>
            </p:spPr>
            <p:txBody>
              <a:bodyPr lIns="25400" tIns="25400" rIns="25400" bIns="25400" rtlCol="0" anchor="ctr"/>
              <a:lstStyle/>
              <a:p>
                <a:pPr algn="ctr">
                  <a:lnSpc>
                    <a:spcPts val="960"/>
                  </a:lnSpc>
                </a:pPr>
                <a:endParaRPr sz="700"/>
              </a:p>
            </p:txBody>
          </p:sp>
        </p:grpSp>
      </p:grpSp>
      <p:grpSp>
        <p:nvGrpSpPr>
          <p:cNvPr id="16" name="Group 16"/>
          <p:cNvGrpSpPr/>
          <p:nvPr/>
        </p:nvGrpSpPr>
        <p:grpSpPr>
          <a:xfrm>
            <a:off x="1" y="0"/>
            <a:ext cx="9144000" cy="1150009"/>
            <a:chOff x="0" y="0"/>
            <a:chExt cx="4854699" cy="600415"/>
          </a:xfrm>
        </p:grpSpPr>
        <p:sp>
          <p:nvSpPr>
            <p:cNvPr id="17" name="Freeform 17"/>
            <p:cNvSpPr/>
            <p:nvPr/>
          </p:nvSpPr>
          <p:spPr>
            <a:xfrm>
              <a:off x="0" y="0"/>
              <a:ext cx="4854699" cy="600415"/>
            </a:xfrm>
            <a:custGeom>
              <a:avLst/>
              <a:gdLst/>
              <a:ahLst/>
              <a:cxnLst/>
              <a:rect l="l" t="t" r="r" b="b"/>
              <a:pathLst>
                <a:path w="4854699" h="600415">
                  <a:moveTo>
                    <a:pt x="0" y="0"/>
                  </a:moveTo>
                  <a:lnTo>
                    <a:pt x="4854699" y="0"/>
                  </a:lnTo>
                  <a:lnTo>
                    <a:pt x="4854699" y="600415"/>
                  </a:lnTo>
                  <a:lnTo>
                    <a:pt x="0" y="600415"/>
                  </a:lnTo>
                  <a:close/>
                </a:path>
              </a:pathLst>
            </a:custGeom>
            <a:solidFill>
              <a:srgbClr val="214263"/>
            </a:solidFill>
          </p:spPr>
          <p:txBody>
            <a:bodyPr/>
            <a:lstStyle/>
            <a:p>
              <a:endParaRPr lang="en-US"/>
            </a:p>
          </p:txBody>
        </p:sp>
        <p:sp>
          <p:nvSpPr>
            <p:cNvPr id="18" name="TextBox 18"/>
            <p:cNvSpPr txBox="1"/>
            <p:nvPr/>
          </p:nvSpPr>
          <p:spPr>
            <a:xfrm>
              <a:off x="0" y="28575"/>
              <a:ext cx="812800" cy="784225"/>
            </a:xfrm>
            <a:prstGeom prst="rect">
              <a:avLst/>
            </a:prstGeom>
          </p:spPr>
          <p:txBody>
            <a:bodyPr lIns="25400" tIns="25400" rIns="25400" bIns="25400" rtlCol="0" anchor="ctr"/>
            <a:lstStyle/>
            <a:p>
              <a:pPr algn="ctr">
                <a:lnSpc>
                  <a:spcPts val="960"/>
                </a:lnSpc>
              </a:pPr>
              <a:endParaRPr sz="700"/>
            </a:p>
          </p:txBody>
        </p:sp>
      </p:grpSp>
      <p:sp>
        <p:nvSpPr>
          <p:cNvPr id="20" name="TextBox 20"/>
          <p:cNvSpPr txBox="1"/>
          <p:nvPr/>
        </p:nvSpPr>
        <p:spPr>
          <a:xfrm>
            <a:off x="289978" y="1256325"/>
            <a:ext cx="4599989" cy="1431674"/>
          </a:xfrm>
          <a:prstGeom prst="rect">
            <a:avLst/>
          </a:prstGeom>
        </p:spPr>
        <p:txBody>
          <a:bodyPr wrap="square" lIns="0" tIns="0" rIns="0" bIns="0" rtlCol="0" anchor="t">
            <a:spAutoFit/>
          </a:bodyPr>
          <a:lstStyle/>
          <a:p>
            <a:pPr indent="-355616">
              <a:lnSpc>
                <a:spcPct val="150000"/>
              </a:lnSpc>
              <a:buSzPts val="2000"/>
              <a:buAutoNum type="arabicParenR"/>
              <a:defRPr/>
            </a:pPr>
            <a:r>
              <a:rPr lang="en" sz="1600" b="0" dirty="0">
                <a:latin typeface="+mn-lt"/>
              </a:rPr>
              <a:t>Look for my follow-up e-mail.</a:t>
            </a:r>
            <a:endParaRPr lang="en" sz="1600" dirty="0">
              <a:latin typeface="+mn-lt"/>
            </a:endParaRPr>
          </a:p>
          <a:p>
            <a:pPr indent="-355616">
              <a:lnSpc>
                <a:spcPct val="150000"/>
              </a:lnSpc>
              <a:buSzPts val="2000"/>
              <a:buAutoNum type="arabicParenR"/>
              <a:defRPr/>
            </a:pPr>
            <a:r>
              <a:rPr lang="en" sz="1600" b="0" dirty="0">
                <a:latin typeface="+mn-lt"/>
              </a:rPr>
              <a:t>Review your HBDI</a:t>
            </a:r>
            <a:r>
              <a:rPr lang="en" sz="1600" b="0" baseline="30000" dirty="0">
                <a:latin typeface="+mn-lt"/>
              </a:rPr>
              <a:t>®</a:t>
            </a:r>
            <a:r>
              <a:rPr lang="en" sz="1600" b="0" dirty="0">
                <a:latin typeface="+mn-lt"/>
              </a:rPr>
              <a:t> results.</a:t>
            </a:r>
          </a:p>
          <a:p>
            <a:pPr indent="-355616">
              <a:lnSpc>
                <a:spcPct val="150000"/>
              </a:lnSpc>
              <a:buSzPts val="2000"/>
              <a:buAutoNum type="arabicParenR"/>
              <a:defRPr/>
            </a:pPr>
            <a:r>
              <a:rPr lang="en" sz="1600" dirty="0">
                <a:latin typeface="+mn-lt"/>
              </a:rPr>
              <a:t>Share and personalize your HBDI</a:t>
            </a:r>
            <a:r>
              <a:rPr lang="en" sz="1600" b="0" baseline="30000" dirty="0">
                <a:latin typeface="+mn-lt"/>
              </a:rPr>
              <a:t>®</a:t>
            </a:r>
            <a:r>
              <a:rPr lang="en" sz="1600" dirty="0">
                <a:latin typeface="+mn-lt"/>
              </a:rPr>
              <a:t> profile.</a:t>
            </a:r>
          </a:p>
          <a:p>
            <a:pPr indent="-355616">
              <a:lnSpc>
                <a:spcPct val="150000"/>
              </a:lnSpc>
              <a:buSzPts val="2000"/>
              <a:buAutoNum type="arabicParenR"/>
              <a:defRPr/>
            </a:pPr>
            <a:r>
              <a:rPr lang="en" sz="1600" b="0" dirty="0">
                <a:latin typeface="+mn-lt"/>
              </a:rPr>
              <a:t>Prepare your HBDI</a:t>
            </a:r>
            <a:r>
              <a:rPr lang="en" sz="1600" b="0" baseline="30000" dirty="0">
                <a:latin typeface="+mn-lt"/>
              </a:rPr>
              <a:t>®</a:t>
            </a:r>
            <a:r>
              <a:rPr lang="en" sz="1600" b="0" dirty="0">
                <a:latin typeface="+mn-lt"/>
              </a:rPr>
              <a:t> Story, including:</a:t>
            </a:r>
          </a:p>
        </p:txBody>
      </p:sp>
      <p:pic>
        <p:nvPicPr>
          <p:cNvPr id="21" name="Picture 21"/>
          <p:cNvPicPr>
            <a:picLocks noChangeAspect="1"/>
          </p:cNvPicPr>
          <p:nvPr/>
        </p:nvPicPr>
        <p:blipFill>
          <a:blip r:embed="rId3"/>
          <a:srcRect/>
          <a:stretch>
            <a:fillRect/>
          </a:stretch>
        </p:blipFill>
        <p:spPr>
          <a:xfrm>
            <a:off x="5158245" y="320608"/>
            <a:ext cx="3621610" cy="2412898"/>
          </a:xfrm>
          <a:prstGeom prst="rect">
            <a:avLst/>
          </a:prstGeom>
        </p:spPr>
      </p:pic>
      <p:sp>
        <p:nvSpPr>
          <p:cNvPr id="23" name="TextBox 23"/>
          <p:cNvSpPr txBox="1"/>
          <p:nvPr/>
        </p:nvSpPr>
        <p:spPr>
          <a:xfrm>
            <a:off x="511414" y="164286"/>
            <a:ext cx="7473953" cy="577081"/>
          </a:xfrm>
          <a:prstGeom prst="rect">
            <a:avLst/>
          </a:prstGeom>
        </p:spPr>
        <p:txBody>
          <a:bodyPr lIns="0" tIns="0" rIns="0" bIns="0" rtlCol="0" anchor="t">
            <a:spAutoFit/>
          </a:bodyPr>
          <a:lstStyle/>
          <a:p>
            <a:pPr>
              <a:lnSpc>
                <a:spcPts val="4517"/>
              </a:lnSpc>
              <a:spcBef>
                <a:spcPct val="0"/>
              </a:spcBef>
            </a:pPr>
            <a:r>
              <a:rPr lang="en-US" sz="4183" b="1" spc="-42" dirty="0">
                <a:solidFill>
                  <a:srgbClr val="FFFFFF"/>
                </a:solidFill>
                <a:latin typeface="Arial" panose="020B0604020202020204" pitchFamily="34" charset="0"/>
                <a:cs typeface="Arial" panose="020B0604020202020204" pitchFamily="34" charset="0"/>
              </a:rPr>
              <a:t>Next Steps</a:t>
            </a:r>
          </a:p>
        </p:txBody>
      </p:sp>
      <p:sp>
        <p:nvSpPr>
          <p:cNvPr id="24" name="TextBox 24"/>
          <p:cNvSpPr txBox="1"/>
          <p:nvPr/>
        </p:nvSpPr>
        <p:spPr>
          <a:xfrm>
            <a:off x="514350" y="811815"/>
            <a:ext cx="5776218" cy="230832"/>
          </a:xfrm>
          <a:prstGeom prst="rect">
            <a:avLst/>
          </a:prstGeom>
        </p:spPr>
        <p:txBody>
          <a:bodyPr lIns="0" tIns="0" rIns="0" bIns="0" rtlCol="0" anchor="t">
            <a:spAutoFit/>
          </a:bodyPr>
          <a:lstStyle/>
          <a:p>
            <a:pPr>
              <a:lnSpc>
                <a:spcPts val="1789"/>
              </a:lnSpc>
              <a:spcBef>
                <a:spcPct val="0"/>
              </a:spcBef>
            </a:pPr>
            <a:r>
              <a:rPr lang="en-US" sz="1789" dirty="0">
                <a:solidFill>
                  <a:srgbClr val="FFFFFF"/>
                </a:solidFill>
                <a:latin typeface="Arial" panose="020B0604020202020204" pitchFamily="34" charset="0"/>
                <a:cs typeface="Arial" panose="020B0604020202020204" pitchFamily="34" charset="0"/>
              </a:rPr>
              <a:t>Before the workshop:</a:t>
            </a:r>
          </a:p>
        </p:txBody>
      </p:sp>
      <p:sp>
        <p:nvSpPr>
          <p:cNvPr id="26" name="TextBox 26"/>
          <p:cNvSpPr txBox="1"/>
          <p:nvPr/>
        </p:nvSpPr>
        <p:spPr>
          <a:xfrm>
            <a:off x="7516859" y="4828789"/>
            <a:ext cx="1406338" cy="163827"/>
          </a:xfrm>
          <a:prstGeom prst="rect">
            <a:avLst/>
          </a:prstGeom>
        </p:spPr>
        <p:txBody>
          <a:bodyPr lIns="0" tIns="0" rIns="0" bIns="0" rtlCol="0" anchor="t">
            <a:spAutoFit/>
          </a:bodyPr>
          <a:lstStyle/>
          <a:p>
            <a:pPr>
              <a:lnSpc>
                <a:spcPts val="1400"/>
              </a:lnSpc>
            </a:pPr>
            <a:r>
              <a:rPr lang="en-US" sz="999" dirty="0">
                <a:solidFill>
                  <a:srgbClr val="4E504F"/>
                </a:solidFill>
                <a:latin typeface="Arial" panose="020B0604020202020204" pitchFamily="34" charset="0"/>
                <a:cs typeface="Arial" panose="020B0604020202020204" pitchFamily="34" charset="0"/>
              </a:rPr>
              <a:t>©2023 Herrmann Global</a:t>
            </a:r>
          </a:p>
        </p:txBody>
      </p:sp>
      <p:sp>
        <p:nvSpPr>
          <p:cNvPr id="28" name="TextBox 27">
            <a:extLst>
              <a:ext uri="{FF2B5EF4-FFF2-40B4-BE49-F238E27FC236}">
                <a16:creationId xmlns:a16="http://schemas.microsoft.com/office/drawing/2014/main" id="{2B69098A-F91B-F6E9-47E0-0EDD4E3EB77D}"/>
              </a:ext>
            </a:extLst>
          </p:cNvPr>
          <p:cNvSpPr txBox="1"/>
          <p:nvPr/>
        </p:nvSpPr>
        <p:spPr>
          <a:xfrm>
            <a:off x="589750" y="2724318"/>
            <a:ext cx="4803006" cy="2108269"/>
          </a:xfrm>
          <a:prstGeom prst="rect">
            <a:avLst/>
          </a:prstGeom>
          <a:noFill/>
        </p:spPr>
        <p:txBody>
          <a:bodyPr wrap="square">
            <a:spAutoFit/>
          </a:bodyPr>
          <a:lstStyle/>
          <a:p>
            <a:pPr marL="285750" lvl="1" indent="-285750">
              <a:buSzPts val="2000"/>
              <a:buFont typeface="Arial" panose="020B0604020202020204" pitchFamily="34" charset="0"/>
              <a:buChar char="•"/>
              <a:defRPr/>
            </a:pPr>
            <a:r>
              <a:rPr lang="en" dirty="0">
                <a:latin typeface="+mn-lt"/>
              </a:rPr>
              <a:t>Your “backstory”: some personal c</a:t>
            </a:r>
            <a:r>
              <a:rPr lang="en" b="0" dirty="0">
                <a:latin typeface="+mn-lt"/>
              </a:rPr>
              <a:t>ontext for your profile, key influences like family, education, etc.</a:t>
            </a:r>
          </a:p>
          <a:p>
            <a:pPr marL="285750" lvl="1" indent="-285750">
              <a:buSzPts val="2000"/>
              <a:buFont typeface="Arial" panose="020B0604020202020204" pitchFamily="34" charset="0"/>
              <a:buChar char="•"/>
              <a:defRPr/>
            </a:pPr>
            <a:r>
              <a:rPr lang="en" dirty="0">
                <a:latin typeface="+mn-lt"/>
              </a:rPr>
              <a:t>Your s</a:t>
            </a:r>
            <a:r>
              <a:rPr lang="en" b="0" dirty="0">
                <a:latin typeface="+mn-lt"/>
              </a:rPr>
              <a:t>uperpowers</a:t>
            </a:r>
          </a:p>
          <a:p>
            <a:pPr marL="285750" lvl="1" indent="-285750">
              <a:buSzPts val="2000"/>
              <a:buFont typeface="Arial" panose="020B0604020202020204" pitchFamily="34" charset="0"/>
              <a:buChar char="•"/>
              <a:defRPr/>
            </a:pPr>
            <a:r>
              <a:rPr lang="en-US" b="0" dirty="0">
                <a:latin typeface="+mn-lt"/>
              </a:rPr>
              <a:t>Your </a:t>
            </a:r>
            <a:r>
              <a:rPr lang="en-US" dirty="0">
                <a:latin typeface="+mn-lt"/>
              </a:rPr>
              <a:t>k</a:t>
            </a:r>
            <a:r>
              <a:rPr lang="en" b="0" dirty="0" err="1">
                <a:latin typeface="+mn-lt"/>
              </a:rPr>
              <a:t>ryptonite</a:t>
            </a:r>
            <a:endParaRPr lang="en" b="0" dirty="0">
              <a:latin typeface="+mn-lt"/>
            </a:endParaRPr>
          </a:p>
          <a:p>
            <a:pPr marL="285750" lvl="1" indent="-285750">
              <a:buSzPts val="2000"/>
              <a:buFont typeface="Arial" panose="020B0604020202020204" pitchFamily="34" charset="0"/>
              <a:buChar char="•"/>
              <a:defRPr/>
            </a:pPr>
            <a:r>
              <a:rPr lang="en" dirty="0">
                <a:latin typeface="+mn-lt"/>
              </a:rPr>
              <a:t>W</a:t>
            </a:r>
            <a:r>
              <a:rPr lang="en" b="0" dirty="0">
                <a:latin typeface="+mn-lt"/>
              </a:rPr>
              <a:t>hat happens under pressure</a:t>
            </a:r>
          </a:p>
          <a:p>
            <a:pPr marL="285750" lvl="1" indent="-285750">
              <a:buSzPts val="2000"/>
              <a:buFont typeface="Arial" panose="020B0604020202020204" pitchFamily="34" charset="0"/>
              <a:buChar char="•"/>
              <a:defRPr/>
            </a:pPr>
            <a:r>
              <a:rPr lang="en" dirty="0">
                <a:latin typeface="+mn-lt"/>
              </a:rPr>
              <a:t>What </a:t>
            </a:r>
            <a:r>
              <a:rPr lang="en" b="0" dirty="0">
                <a:latin typeface="+mn-lt"/>
              </a:rPr>
              <a:t>you need most from the team</a:t>
            </a:r>
          </a:p>
          <a:p>
            <a:pPr marL="285750" lvl="1" indent="-285750">
              <a:buSzPts val="2000"/>
              <a:buFont typeface="Arial" panose="020B0604020202020204" pitchFamily="34" charset="0"/>
              <a:buChar char="•"/>
              <a:defRPr/>
            </a:pPr>
            <a:r>
              <a:rPr lang="en" dirty="0">
                <a:latin typeface="+mn-lt"/>
              </a:rPr>
              <a:t>One fact that no one else knows about you</a:t>
            </a:r>
          </a:p>
          <a:p>
            <a:pPr marL="285750" lvl="1" indent="-285750">
              <a:buSzPts val="2000"/>
              <a:buFont typeface="Arial" panose="020B0604020202020204" pitchFamily="34" charset="0"/>
              <a:buChar char="•"/>
              <a:defRPr/>
            </a:pPr>
            <a:endParaRPr lang="en" sz="500" b="0" dirty="0">
              <a:latin typeface="+mn-lt"/>
            </a:endParaRPr>
          </a:p>
          <a:p>
            <a:pPr lvl="1">
              <a:buSzPts val="2000"/>
              <a:defRPr/>
            </a:pPr>
            <a:r>
              <a:rPr lang="en" b="0" i="1" dirty="0">
                <a:latin typeface="+mn-lt"/>
              </a:rPr>
              <a:t>My follow-up </a:t>
            </a:r>
            <a:r>
              <a:rPr lang="en" i="1" dirty="0">
                <a:latin typeface="+mn-lt"/>
              </a:rPr>
              <a:t>email will contain a worksheet to outline your </a:t>
            </a:r>
            <a:r>
              <a:rPr lang="en" sz="1400" b="0" i="1" dirty="0">
                <a:latin typeface="+mn-lt"/>
              </a:rPr>
              <a:t>HBDI</a:t>
            </a:r>
            <a:r>
              <a:rPr lang="en" sz="1400" b="0" i="1" baseline="30000" dirty="0">
                <a:latin typeface="+mn-lt"/>
              </a:rPr>
              <a:t>®</a:t>
            </a:r>
            <a:r>
              <a:rPr lang="en" i="1" dirty="0">
                <a:latin typeface="+mn-lt"/>
              </a:rPr>
              <a:t> </a:t>
            </a:r>
            <a:r>
              <a:rPr lang="en" sz="1400" b="0" i="1" dirty="0">
                <a:latin typeface="+mn-lt"/>
              </a:rPr>
              <a:t>Story – so stay tuned for that!</a:t>
            </a:r>
            <a:endParaRPr lang="en" b="0" i="1"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BD7E82-22E5-4595-9204-39604F61FE92}"/>
              </a:ext>
            </a:extLst>
          </p:cNvPr>
          <p:cNvSpPr txBox="1"/>
          <p:nvPr/>
        </p:nvSpPr>
        <p:spPr>
          <a:xfrm>
            <a:off x="2506304" y="4254687"/>
            <a:ext cx="4330032" cy="418256"/>
          </a:xfrm>
          <a:prstGeom prst="rect">
            <a:avLst/>
          </a:prstGeom>
          <a:noFill/>
        </p:spPr>
        <p:txBody>
          <a:bodyPr wrap="none" rtlCol="0">
            <a:spAutoFit/>
          </a:bodyPr>
          <a:lstStyle/>
          <a:p>
            <a:r>
              <a:rPr lang="en-US" sz="2118" dirty="0">
                <a:solidFill>
                  <a:srgbClr val="3F3F3F"/>
                </a:solidFill>
                <a:latin typeface="Proxima Nova" panose="020B0604020202020204"/>
              </a:rPr>
              <a:t>Questions? Thoughts? Reactions?</a:t>
            </a:r>
          </a:p>
        </p:txBody>
      </p:sp>
      <p:pic>
        <p:nvPicPr>
          <p:cNvPr id="4" name="Picture 2">
            <a:extLst>
              <a:ext uri="{FF2B5EF4-FFF2-40B4-BE49-F238E27FC236}">
                <a16:creationId xmlns:a16="http://schemas.microsoft.com/office/drawing/2014/main" id="{10EF05E3-864F-49B2-8117-B3880A8F9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081" y="259459"/>
            <a:ext cx="3353837" cy="39952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6">
            <a:extLst>
              <a:ext uri="{FF2B5EF4-FFF2-40B4-BE49-F238E27FC236}">
                <a16:creationId xmlns:a16="http://schemas.microsoft.com/office/drawing/2014/main" id="{18808AEF-86CA-6B19-6D9F-D2069EC3DB87}"/>
              </a:ext>
            </a:extLst>
          </p:cNvPr>
          <p:cNvSpPr txBox="1"/>
          <p:nvPr/>
        </p:nvSpPr>
        <p:spPr>
          <a:xfrm>
            <a:off x="7516859" y="4828789"/>
            <a:ext cx="1406338" cy="163827"/>
          </a:xfrm>
          <a:prstGeom prst="rect">
            <a:avLst/>
          </a:prstGeom>
        </p:spPr>
        <p:txBody>
          <a:bodyPr lIns="0" tIns="0" rIns="0" bIns="0" rtlCol="0" anchor="t">
            <a:spAutoFit/>
          </a:bodyPr>
          <a:lstStyle/>
          <a:p>
            <a:pPr>
              <a:lnSpc>
                <a:spcPts val="1400"/>
              </a:lnSpc>
            </a:pPr>
            <a:r>
              <a:rPr lang="en-US" sz="999" dirty="0">
                <a:solidFill>
                  <a:srgbClr val="4E504F"/>
                </a:solidFill>
                <a:latin typeface="Arial" panose="020B0604020202020204" pitchFamily="34" charset="0"/>
                <a:cs typeface="Arial" panose="020B0604020202020204" pitchFamily="34" charset="0"/>
              </a:rPr>
              <a:t>©2023 Herrmann Global</a:t>
            </a:r>
          </a:p>
        </p:txBody>
      </p:sp>
    </p:spTree>
    <p:extLst>
      <p:ext uri="{BB962C8B-B14F-4D97-AF65-F5344CB8AC3E}">
        <p14:creationId xmlns:p14="http://schemas.microsoft.com/office/powerpoint/2010/main" val="27540682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56643" y="731336"/>
            <a:ext cx="4030714" cy="4030714"/>
            <a:chOff x="0" y="0"/>
            <a:chExt cx="10748569" cy="10748569"/>
          </a:xfrm>
        </p:grpSpPr>
        <p:pic>
          <p:nvPicPr>
            <p:cNvPr id="3" name="Picture 3"/>
            <p:cNvPicPr>
              <a:picLocks noChangeAspect="1"/>
            </p:cNvPicPr>
            <p:nvPr/>
          </p:nvPicPr>
          <p:blipFill>
            <a:blip r:embed="rId3"/>
            <a:srcRect/>
            <a:stretch>
              <a:fillRect/>
            </a:stretch>
          </p:blipFill>
          <p:spPr>
            <a:xfrm>
              <a:off x="810458" y="852715"/>
              <a:ext cx="9127654" cy="9043138"/>
            </a:xfrm>
            <a:prstGeom prst="rect">
              <a:avLst/>
            </a:prstGeom>
          </p:spPr>
        </p:pic>
        <p:pic>
          <p:nvPicPr>
            <p:cNvPr id="4" name="Picture 4"/>
            <p:cNvPicPr>
              <a:picLocks noChangeAspect="1"/>
            </p:cNvPicPr>
            <p:nvPr/>
          </p:nvPicPr>
          <p:blipFill>
            <a:blip r:embed="rId4"/>
            <a:srcRect/>
            <a:stretch>
              <a:fillRect/>
            </a:stretch>
          </p:blipFill>
          <p:spPr>
            <a:xfrm>
              <a:off x="0" y="0"/>
              <a:ext cx="10748569" cy="10748569"/>
            </a:xfrm>
            <a:prstGeom prst="rect">
              <a:avLst/>
            </a:prstGeom>
          </p:spPr>
        </p:pic>
      </p:grpSp>
      <p:sp>
        <p:nvSpPr>
          <p:cNvPr id="5" name="TextBox 5"/>
          <p:cNvSpPr txBox="1"/>
          <p:nvPr/>
        </p:nvSpPr>
        <p:spPr>
          <a:xfrm>
            <a:off x="786156" y="913821"/>
            <a:ext cx="206723" cy="300082"/>
          </a:xfrm>
          <a:prstGeom prst="rect">
            <a:avLst/>
          </a:prstGeom>
        </p:spPr>
        <p:txBody>
          <a:bodyPr lIns="0" tIns="0" rIns="0" bIns="0" rtlCol="0" anchor="t">
            <a:spAutoFit/>
          </a:bodyPr>
          <a:lstStyle/>
          <a:p>
            <a:pPr algn="ctr">
              <a:lnSpc>
                <a:spcPts val="2335"/>
              </a:lnSpc>
              <a:spcBef>
                <a:spcPct val="0"/>
              </a:spcBef>
            </a:pPr>
            <a:r>
              <a:rPr lang="en-US" sz="2335" b="1" dirty="0">
                <a:solidFill>
                  <a:srgbClr val="2CC3F0"/>
                </a:solidFill>
                <a:latin typeface="Arial Black" panose="020B0604020202020204" pitchFamily="34" charset="0"/>
                <a:cs typeface="Arial Black" panose="020B0604020202020204" pitchFamily="34" charset="0"/>
              </a:rPr>
              <a:t>A</a:t>
            </a:r>
          </a:p>
        </p:txBody>
      </p:sp>
      <p:sp>
        <p:nvSpPr>
          <p:cNvPr id="6" name="TextBox 6"/>
          <p:cNvSpPr txBox="1"/>
          <p:nvPr/>
        </p:nvSpPr>
        <p:spPr>
          <a:xfrm>
            <a:off x="788686" y="4233820"/>
            <a:ext cx="201662" cy="300082"/>
          </a:xfrm>
          <a:prstGeom prst="rect">
            <a:avLst/>
          </a:prstGeom>
        </p:spPr>
        <p:txBody>
          <a:bodyPr lIns="0" tIns="0" rIns="0" bIns="0" rtlCol="0" anchor="t">
            <a:spAutoFit/>
          </a:bodyPr>
          <a:lstStyle/>
          <a:p>
            <a:pPr algn="ctr">
              <a:lnSpc>
                <a:spcPts val="2335"/>
              </a:lnSpc>
              <a:spcBef>
                <a:spcPct val="0"/>
              </a:spcBef>
            </a:pPr>
            <a:r>
              <a:rPr lang="en-US" sz="2335" b="1" dirty="0">
                <a:solidFill>
                  <a:srgbClr val="63C084"/>
                </a:solidFill>
                <a:latin typeface="Arial Black" panose="020B0604020202020204" pitchFamily="34" charset="0"/>
                <a:cs typeface="Arial Black" panose="020B0604020202020204" pitchFamily="34" charset="0"/>
              </a:rPr>
              <a:t>B</a:t>
            </a:r>
          </a:p>
        </p:txBody>
      </p:sp>
      <p:sp>
        <p:nvSpPr>
          <p:cNvPr id="7" name="TextBox 7"/>
          <p:cNvSpPr txBox="1"/>
          <p:nvPr/>
        </p:nvSpPr>
        <p:spPr>
          <a:xfrm>
            <a:off x="8243625" y="4245543"/>
            <a:ext cx="205234" cy="300082"/>
          </a:xfrm>
          <a:prstGeom prst="rect">
            <a:avLst/>
          </a:prstGeom>
        </p:spPr>
        <p:txBody>
          <a:bodyPr lIns="0" tIns="0" rIns="0" bIns="0" rtlCol="0" anchor="t">
            <a:spAutoFit/>
          </a:bodyPr>
          <a:lstStyle/>
          <a:p>
            <a:pPr algn="ctr">
              <a:lnSpc>
                <a:spcPts val="2335"/>
              </a:lnSpc>
              <a:spcBef>
                <a:spcPct val="0"/>
              </a:spcBef>
            </a:pPr>
            <a:r>
              <a:rPr lang="en-US" sz="2335" b="1" dirty="0">
                <a:solidFill>
                  <a:srgbClr val="EF354E"/>
                </a:solidFill>
                <a:latin typeface="Arial Black" panose="020B0604020202020204" pitchFamily="34" charset="0"/>
                <a:cs typeface="Arial Black" panose="020B0604020202020204" pitchFamily="34" charset="0"/>
              </a:rPr>
              <a:t>C</a:t>
            </a:r>
          </a:p>
        </p:txBody>
      </p:sp>
      <p:sp>
        <p:nvSpPr>
          <p:cNvPr id="8" name="TextBox 8"/>
          <p:cNvSpPr txBox="1"/>
          <p:nvPr/>
        </p:nvSpPr>
        <p:spPr>
          <a:xfrm>
            <a:off x="8257940" y="925544"/>
            <a:ext cx="215578" cy="300082"/>
          </a:xfrm>
          <a:prstGeom prst="rect">
            <a:avLst/>
          </a:prstGeom>
        </p:spPr>
        <p:txBody>
          <a:bodyPr lIns="0" tIns="0" rIns="0" bIns="0" rtlCol="0" anchor="t">
            <a:spAutoFit/>
          </a:bodyPr>
          <a:lstStyle/>
          <a:p>
            <a:pPr algn="ctr">
              <a:lnSpc>
                <a:spcPts val="2335"/>
              </a:lnSpc>
              <a:spcBef>
                <a:spcPct val="0"/>
              </a:spcBef>
            </a:pPr>
            <a:r>
              <a:rPr lang="en-US" sz="2335" b="1" dirty="0">
                <a:solidFill>
                  <a:srgbClr val="FFC000"/>
                </a:solidFill>
                <a:latin typeface="Arial Black" panose="020B0604020202020204" pitchFamily="34" charset="0"/>
                <a:cs typeface="Arial Black" panose="020B0604020202020204" pitchFamily="34" charset="0"/>
              </a:rPr>
              <a:t>D</a:t>
            </a:r>
          </a:p>
        </p:txBody>
      </p:sp>
      <p:sp>
        <p:nvSpPr>
          <p:cNvPr id="9" name="TextBox 9"/>
          <p:cNvSpPr txBox="1"/>
          <p:nvPr/>
        </p:nvSpPr>
        <p:spPr>
          <a:xfrm>
            <a:off x="776247" y="1284389"/>
            <a:ext cx="1309916" cy="923330"/>
          </a:xfrm>
          <a:prstGeom prst="rect">
            <a:avLst/>
          </a:prstGeom>
        </p:spPr>
        <p:txBody>
          <a:bodyPr lIns="0" tIns="0" rIns="0" bIns="0" rtlCol="0" anchor="t">
            <a:spAutoFit/>
          </a:bodyPr>
          <a:lstStyle/>
          <a:p>
            <a:pPr algn="just">
              <a:lnSpc>
                <a:spcPts val="1757"/>
              </a:lnSpc>
            </a:pPr>
            <a:r>
              <a:rPr lang="en-US" sz="1757" dirty="0">
                <a:solidFill>
                  <a:srgbClr val="4E504F"/>
                </a:solidFill>
                <a:latin typeface="Arial" panose="020B0604020202020204" pitchFamily="34" charset="0"/>
                <a:cs typeface="Arial" panose="020B0604020202020204" pitchFamily="34" charset="0"/>
              </a:rPr>
              <a:t>Logical</a:t>
            </a:r>
          </a:p>
          <a:p>
            <a:pPr algn="just">
              <a:lnSpc>
                <a:spcPts val="1757"/>
              </a:lnSpc>
            </a:pPr>
            <a:r>
              <a:rPr lang="en-US" sz="1757" dirty="0">
                <a:solidFill>
                  <a:srgbClr val="4E504F"/>
                </a:solidFill>
                <a:latin typeface="Arial" panose="020B0604020202020204" pitchFamily="34" charset="0"/>
                <a:cs typeface="Arial" panose="020B0604020202020204" pitchFamily="34" charset="0"/>
              </a:rPr>
              <a:t>Analytical</a:t>
            </a:r>
          </a:p>
          <a:p>
            <a:pPr algn="just">
              <a:lnSpc>
                <a:spcPts val="1757"/>
              </a:lnSpc>
            </a:pPr>
            <a:r>
              <a:rPr lang="en-US" sz="1757" dirty="0">
                <a:solidFill>
                  <a:srgbClr val="4E504F"/>
                </a:solidFill>
                <a:latin typeface="Arial" panose="020B0604020202020204" pitchFamily="34" charset="0"/>
                <a:cs typeface="Arial" panose="020B0604020202020204" pitchFamily="34" charset="0"/>
              </a:rPr>
              <a:t>Fact-based</a:t>
            </a:r>
          </a:p>
          <a:p>
            <a:pPr algn="just">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Quantitative</a:t>
            </a:r>
          </a:p>
        </p:txBody>
      </p:sp>
      <p:sp>
        <p:nvSpPr>
          <p:cNvPr id="10" name="TextBox 10"/>
          <p:cNvSpPr txBox="1"/>
          <p:nvPr/>
        </p:nvSpPr>
        <p:spPr>
          <a:xfrm>
            <a:off x="776247" y="3266966"/>
            <a:ext cx="1547333" cy="923330"/>
          </a:xfrm>
          <a:prstGeom prst="rect">
            <a:avLst/>
          </a:prstGeom>
        </p:spPr>
        <p:txBody>
          <a:bodyPr lIns="0" tIns="0" rIns="0" bIns="0" rtlCol="0" anchor="t">
            <a:spAutoFit/>
          </a:bodyPr>
          <a:lstStyle/>
          <a:p>
            <a:pPr algn="just">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Organized</a:t>
            </a:r>
          </a:p>
          <a:p>
            <a:pPr algn="just">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Sequential</a:t>
            </a:r>
          </a:p>
          <a:p>
            <a:pPr algn="just">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Planned</a:t>
            </a:r>
          </a:p>
          <a:p>
            <a:pPr algn="just">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Detailed</a:t>
            </a:r>
          </a:p>
        </p:txBody>
      </p:sp>
      <p:sp>
        <p:nvSpPr>
          <p:cNvPr id="11" name="TextBox 11"/>
          <p:cNvSpPr txBox="1"/>
          <p:nvPr/>
        </p:nvSpPr>
        <p:spPr>
          <a:xfrm>
            <a:off x="6850302" y="3266966"/>
            <a:ext cx="1623217" cy="923330"/>
          </a:xfrm>
          <a:prstGeom prst="rect">
            <a:avLst/>
          </a:prstGeom>
        </p:spPr>
        <p:txBody>
          <a:bodyPr lIns="0" tIns="0" rIns="0" bIns="0" rtlCol="0" anchor="t">
            <a:spAutoFit/>
          </a:bodyPr>
          <a:lstStyle/>
          <a:p>
            <a:pPr algn="r">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Interpersonal</a:t>
            </a:r>
          </a:p>
          <a:p>
            <a:pPr algn="r">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Empathic</a:t>
            </a:r>
          </a:p>
          <a:p>
            <a:pPr algn="r">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Kinesthetic</a:t>
            </a:r>
          </a:p>
          <a:p>
            <a:pPr algn="r">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Emotional</a:t>
            </a:r>
          </a:p>
        </p:txBody>
      </p:sp>
      <p:sp>
        <p:nvSpPr>
          <p:cNvPr id="12" name="TextBox 12"/>
          <p:cNvSpPr txBox="1"/>
          <p:nvPr/>
        </p:nvSpPr>
        <p:spPr>
          <a:xfrm>
            <a:off x="7088427" y="1270602"/>
            <a:ext cx="1371229" cy="923330"/>
          </a:xfrm>
          <a:prstGeom prst="rect">
            <a:avLst/>
          </a:prstGeom>
        </p:spPr>
        <p:txBody>
          <a:bodyPr lIns="0" tIns="0" rIns="0" bIns="0" rtlCol="0" anchor="t">
            <a:spAutoFit/>
          </a:bodyPr>
          <a:lstStyle/>
          <a:p>
            <a:pPr algn="r">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Holistic</a:t>
            </a:r>
          </a:p>
          <a:p>
            <a:pPr algn="r">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Experimental</a:t>
            </a:r>
          </a:p>
          <a:p>
            <a:pPr algn="r">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Integrating</a:t>
            </a:r>
          </a:p>
          <a:p>
            <a:pPr algn="r">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Synthesizing</a:t>
            </a:r>
          </a:p>
        </p:txBody>
      </p:sp>
      <p:sp>
        <p:nvSpPr>
          <p:cNvPr id="13" name="TextBox 13"/>
          <p:cNvSpPr txBox="1"/>
          <p:nvPr/>
        </p:nvSpPr>
        <p:spPr>
          <a:xfrm>
            <a:off x="297720" y="211138"/>
            <a:ext cx="7647754" cy="359073"/>
          </a:xfrm>
          <a:prstGeom prst="rect">
            <a:avLst/>
          </a:prstGeom>
        </p:spPr>
        <p:txBody>
          <a:bodyPr lIns="0" tIns="0" rIns="0" bIns="0" rtlCol="0" anchor="t">
            <a:spAutoFit/>
          </a:bodyPr>
          <a:lstStyle/>
          <a:p>
            <a:pPr>
              <a:lnSpc>
                <a:spcPts val="2750"/>
              </a:lnSpc>
            </a:pPr>
            <a:r>
              <a:rPr lang="en-US" sz="2750" b="1" dirty="0">
                <a:solidFill>
                  <a:srgbClr val="214263"/>
                </a:solidFill>
                <a:latin typeface="Arial" panose="020B0604020202020204" pitchFamily="34" charset="0"/>
                <a:cs typeface="Arial" panose="020B0604020202020204" pitchFamily="34" charset="0"/>
              </a:rPr>
              <a:t>Whole Brain</a:t>
            </a:r>
            <a:r>
              <a:rPr lang="en-US" sz="2750" b="1" baseline="30000" dirty="0">
                <a:solidFill>
                  <a:srgbClr val="214263"/>
                </a:solidFill>
                <a:latin typeface="Arial" panose="020B0604020202020204" pitchFamily="34" charset="0"/>
                <a:cs typeface="Arial" panose="020B0604020202020204" pitchFamily="34" charset="0"/>
              </a:rPr>
              <a:t>®</a:t>
            </a:r>
            <a:r>
              <a:rPr lang="en-US" sz="2750" b="1" dirty="0">
                <a:solidFill>
                  <a:srgbClr val="214263"/>
                </a:solidFill>
                <a:latin typeface="Arial" panose="020B0604020202020204" pitchFamily="34" charset="0"/>
                <a:cs typeface="Arial" panose="020B0604020202020204" pitchFamily="34" charset="0"/>
              </a:rPr>
              <a:t> Model: A Framework</a:t>
            </a:r>
          </a:p>
        </p:txBody>
      </p:sp>
      <p:sp>
        <p:nvSpPr>
          <p:cNvPr id="20" name="TextBox 20"/>
          <p:cNvSpPr txBox="1"/>
          <p:nvPr/>
        </p:nvSpPr>
        <p:spPr>
          <a:xfrm>
            <a:off x="1697853" y="4923175"/>
            <a:ext cx="5748294" cy="128240"/>
          </a:xfrm>
          <a:prstGeom prst="rect">
            <a:avLst/>
          </a:prstGeom>
        </p:spPr>
        <p:txBody>
          <a:bodyPr wrap="square" lIns="0" tIns="0" rIns="0" bIns="0" rtlCol="0" anchor="t">
            <a:spAutoFit/>
          </a:bodyPr>
          <a:lstStyle/>
          <a:p>
            <a:pPr algn="r">
              <a:lnSpc>
                <a:spcPts val="1000"/>
              </a:lnSpc>
              <a:spcBef>
                <a:spcPct val="0"/>
              </a:spcBef>
            </a:pPr>
            <a:r>
              <a:rPr lang="en-US" sz="1000" dirty="0">
                <a:solidFill>
                  <a:srgbClr val="4E504F"/>
                </a:solidFill>
                <a:latin typeface="Arial" panose="020B0604020202020204" pitchFamily="34" charset="0"/>
                <a:cs typeface="Arial" panose="020B0604020202020204" pitchFamily="34" charset="0"/>
              </a:rPr>
              <a:t>© 2023 | Whole Brain® and the four-color, four-quadrant graphic is a trademark of Herrmann Global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srcRect/>
          <a:stretch>
            <a:fillRect/>
          </a:stretch>
        </p:blipFill>
        <p:spPr>
          <a:xfrm>
            <a:off x="2397943" y="843684"/>
            <a:ext cx="4030714" cy="4030714"/>
          </a:xfrm>
          <a:prstGeom prst="rect">
            <a:avLst/>
          </a:prstGeom>
        </p:spPr>
      </p:pic>
      <p:pic>
        <p:nvPicPr>
          <p:cNvPr id="6" name="Picture 6"/>
          <p:cNvPicPr>
            <a:picLocks noChangeAspect="1"/>
          </p:cNvPicPr>
          <p:nvPr/>
        </p:nvPicPr>
        <p:blipFill>
          <a:blip r:embed="rId4"/>
          <a:srcRect/>
          <a:stretch>
            <a:fillRect/>
          </a:stretch>
        </p:blipFill>
        <p:spPr>
          <a:xfrm>
            <a:off x="2397299" y="815507"/>
            <a:ext cx="3952581" cy="4056030"/>
          </a:xfrm>
          <a:prstGeom prst="rect">
            <a:avLst/>
          </a:prstGeom>
        </p:spPr>
      </p:pic>
      <p:sp>
        <p:nvSpPr>
          <p:cNvPr id="7" name="TextBox 7"/>
          <p:cNvSpPr txBox="1"/>
          <p:nvPr/>
        </p:nvSpPr>
        <p:spPr>
          <a:xfrm>
            <a:off x="786156" y="1156857"/>
            <a:ext cx="1537424" cy="294953"/>
          </a:xfrm>
          <a:prstGeom prst="rect">
            <a:avLst/>
          </a:prstGeom>
        </p:spPr>
        <p:txBody>
          <a:bodyPr lIns="0" tIns="0" rIns="0" bIns="0" rtlCol="0" anchor="t">
            <a:spAutoFit/>
          </a:bodyPr>
          <a:lstStyle/>
          <a:p>
            <a:pPr>
              <a:lnSpc>
                <a:spcPts val="2335"/>
              </a:lnSpc>
              <a:spcBef>
                <a:spcPct val="0"/>
              </a:spcBef>
            </a:pPr>
            <a:r>
              <a:rPr lang="en-US" sz="2335" b="1" dirty="0">
                <a:solidFill>
                  <a:srgbClr val="2CC3F0"/>
                </a:solidFill>
                <a:latin typeface="Arial" panose="020B0604020202020204" pitchFamily="34" charset="0"/>
                <a:cs typeface="Arial" panose="020B0604020202020204" pitchFamily="34" charset="0"/>
              </a:rPr>
              <a:t>What?</a:t>
            </a:r>
          </a:p>
        </p:txBody>
      </p:sp>
      <p:sp>
        <p:nvSpPr>
          <p:cNvPr id="8" name="TextBox 8"/>
          <p:cNvSpPr txBox="1"/>
          <p:nvPr/>
        </p:nvSpPr>
        <p:spPr>
          <a:xfrm>
            <a:off x="776247" y="3177513"/>
            <a:ext cx="1164128" cy="294953"/>
          </a:xfrm>
          <a:prstGeom prst="rect">
            <a:avLst/>
          </a:prstGeom>
        </p:spPr>
        <p:txBody>
          <a:bodyPr lIns="0" tIns="0" rIns="0" bIns="0" rtlCol="0" anchor="t">
            <a:spAutoFit/>
          </a:bodyPr>
          <a:lstStyle/>
          <a:p>
            <a:pPr>
              <a:lnSpc>
                <a:spcPts val="2335"/>
              </a:lnSpc>
              <a:spcBef>
                <a:spcPct val="0"/>
              </a:spcBef>
            </a:pPr>
            <a:r>
              <a:rPr lang="en-US" sz="2335" b="1" dirty="0">
                <a:solidFill>
                  <a:srgbClr val="63C084"/>
                </a:solidFill>
                <a:latin typeface="Arial" panose="020B0604020202020204" pitchFamily="34" charset="0"/>
                <a:cs typeface="Arial" panose="020B0604020202020204" pitchFamily="34" charset="0"/>
              </a:rPr>
              <a:t>How?</a:t>
            </a:r>
          </a:p>
        </p:txBody>
      </p:sp>
      <p:sp>
        <p:nvSpPr>
          <p:cNvPr id="9" name="TextBox 9"/>
          <p:cNvSpPr txBox="1"/>
          <p:nvPr/>
        </p:nvSpPr>
        <p:spPr>
          <a:xfrm>
            <a:off x="7429500" y="3177513"/>
            <a:ext cx="1019360" cy="294953"/>
          </a:xfrm>
          <a:prstGeom prst="rect">
            <a:avLst/>
          </a:prstGeom>
        </p:spPr>
        <p:txBody>
          <a:bodyPr wrap="square" lIns="0" tIns="0" rIns="0" bIns="0" rtlCol="0" anchor="t">
            <a:spAutoFit/>
          </a:bodyPr>
          <a:lstStyle/>
          <a:p>
            <a:pPr algn="ctr">
              <a:lnSpc>
                <a:spcPts val="2335"/>
              </a:lnSpc>
              <a:spcBef>
                <a:spcPct val="0"/>
              </a:spcBef>
            </a:pPr>
            <a:r>
              <a:rPr lang="en-US" sz="2335" b="1" dirty="0">
                <a:solidFill>
                  <a:srgbClr val="EF354E"/>
                </a:solidFill>
                <a:latin typeface="Arial" panose="020B0604020202020204" pitchFamily="34" charset="0"/>
                <a:cs typeface="Arial" panose="020B0604020202020204" pitchFamily="34" charset="0"/>
              </a:rPr>
              <a:t>Who?</a:t>
            </a:r>
          </a:p>
        </p:txBody>
      </p:sp>
      <p:sp>
        <p:nvSpPr>
          <p:cNvPr id="10" name="TextBox 10"/>
          <p:cNvSpPr txBox="1"/>
          <p:nvPr/>
        </p:nvSpPr>
        <p:spPr>
          <a:xfrm>
            <a:off x="7661910" y="1156857"/>
            <a:ext cx="811609" cy="294953"/>
          </a:xfrm>
          <a:prstGeom prst="rect">
            <a:avLst/>
          </a:prstGeom>
        </p:spPr>
        <p:txBody>
          <a:bodyPr lIns="0" tIns="0" rIns="0" bIns="0" rtlCol="0" anchor="t">
            <a:spAutoFit/>
          </a:bodyPr>
          <a:lstStyle/>
          <a:p>
            <a:pPr algn="r">
              <a:lnSpc>
                <a:spcPts val="2335"/>
              </a:lnSpc>
              <a:spcBef>
                <a:spcPct val="0"/>
              </a:spcBef>
            </a:pPr>
            <a:r>
              <a:rPr lang="en-US" sz="2335" b="1" dirty="0">
                <a:solidFill>
                  <a:srgbClr val="FDD742"/>
                </a:solidFill>
                <a:latin typeface="Arial" panose="020B0604020202020204" pitchFamily="34" charset="0"/>
                <a:cs typeface="Arial" panose="020B0604020202020204" pitchFamily="34" charset="0"/>
              </a:rPr>
              <a:t>Why?</a:t>
            </a:r>
          </a:p>
        </p:txBody>
      </p:sp>
      <p:sp>
        <p:nvSpPr>
          <p:cNvPr id="11" name="TextBox 11"/>
          <p:cNvSpPr txBox="1"/>
          <p:nvPr/>
        </p:nvSpPr>
        <p:spPr>
          <a:xfrm>
            <a:off x="776247" y="1527425"/>
            <a:ext cx="1309916" cy="923330"/>
          </a:xfrm>
          <a:prstGeom prst="rect">
            <a:avLst/>
          </a:prstGeom>
        </p:spPr>
        <p:txBody>
          <a:bodyPr lIns="0" tIns="0" rIns="0" bIns="0" rtlCol="0" anchor="t">
            <a:spAutoFit/>
          </a:bodyPr>
          <a:lstStyle/>
          <a:p>
            <a:pPr algn="just">
              <a:lnSpc>
                <a:spcPts val="1757"/>
              </a:lnSpc>
            </a:pPr>
            <a:r>
              <a:rPr lang="en-US" sz="1757" dirty="0">
                <a:solidFill>
                  <a:srgbClr val="4E504F"/>
                </a:solidFill>
                <a:latin typeface="Arial" panose="020B0604020202020204" pitchFamily="34" charset="0"/>
                <a:cs typeface="Arial" panose="020B0604020202020204" pitchFamily="34" charset="0"/>
              </a:rPr>
              <a:t>Logical</a:t>
            </a:r>
          </a:p>
          <a:p>
            <a:pPr algn="just">
              <a:lnSpc>
                <a:spcPts val="1757"/>
              </a:lnSpc>
            </a:pPr>
            <a:r>
              <a:rPr lang="en-US" sz="1757" dirty="0">
                <a:solidFill>
                  <a:srgbClr val="4E504F"/>
                </a:solidFill>
                <a:latin typeface="Arial" panose="020B0604020202020204" pitchFamily="34" charset="0"/>
                <a:cs typeface="Arial" panose="020B0604020202020204" pitchFamily="34" charset="0"/>
              </a:rPr>
              <a:t>Analytical</a:t>
            </a:r>
          </a:p>
          <a:p>
            <a:pPr algn="just">
              <a:lnSpc>
                <a:spcPts val="1757"/>
              </a:lnSpc>
            </a:pPr>
            <a:r>
              <a:rPr lang="en-US" sz="1757" dirty="0">
                <a:solidFill>
                  <a:srgbClr val="4E504F"/>
                </a:solidFill>
                <a:latin typeface="Arial" panose="020B0604020202020204" pitchFamily="34" charset="0"/>
                <a:cs typeface="Arial" panose="020B0604020202020204" pitchFamily="34" charset="0"/>
              </a:rPr>
              <a:t>Fact-based</a:t>
            </a:r>
          </a:p>
          <a:p>
            <a:pPr algn="just">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Quantitative</a:t>
            </a:r>
          </a:p>
        </p:txBody>
      </p:sp>
      <p:sp>
        <p:nvSpPr>
          <p:cNvPr id="12" name="TextBox 12"/>
          <p:cNvSpPr txBox="1"/>
          <p:nvPr/>
        </p:nvSpPr>
        <p:spPr>
          <a:xfrm>
            <a:off x="776247" y="3522571"/>
            <a:ext cx="1547333" cy="923330"/>
          </a:xfrm>
          <a:prstGeom prst="rect">
            <a:avLst/>
          </a:prstGeom>
        </p:spPr>
        <p:txBody>
          <a:bodyPr lIns="0" tIns="0" rIns="0" bIns="0" rtlCol="0" anchor="t">
            <a:spAutoFit/>
          </a:bodyPr>
          <a:lstStyle/>
          <a:p>
            <a:pPr algn="just">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Organized</a:t>
            </a:r>
          </a:p>
          <a:p>
            <a:pPr algn="just">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Sequential</a:t>
            </a:r>
          </a:p>
          <a:p>
            <a:pPr algn="just">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Planned</a:t>
            </a:r>
          </a:p>
          <a:p>
            <a:pPr algn="just">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Detailed</a:t>
            </a:r>
          </a:p>
        </p:txBody>
      </p:sp>
      <p:sp>
        <p:nvSpPr>
          <p:cNvPr id="13" name="TextBox 13"/>
          <p:cNvSpPr txBox="1"/>
          <p:nvPr/>
        </p:nvSpPr>
        <p:spPr>
          <a:xfrm>
            <a:off x="6850302" y="3522571"/>
            <a:ext cx="1623217" cy="923330"/>
          </a:xfrm>
          <a:prstGeom prst="rect">
            <a:avLst/>
          </a:prstGeom>
        </p:spPr>
        <p:txBody>
          <a:bodyPr lIns="0" tIns="0" rIns="0" bIns="0" rtlCol="0" anchor="t">
            <a:spAutoFit/>
          </a:bodyPr>
          <a:lstStyle/>
          <a:p>
            <a:pPr algn="r">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Interpersonal</a:t>
            </a:r>
          </a:p>
          <a:p>
            <a:pPr algn="r">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Empathic</a:t>
            </a:r>
          </a:p>
          <a:p>
            <a:pPr algn="r">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Kinesthetic</a:t>
            </a:r>
          </a:p>
          <a:p>
            <a:pPr algn="r">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Emotional</a:t>
            </a:r>
          </a:p>
        </p:txBody>
      </p:sp>
      <p:sp>
        <p:nvSpPr>
          <p:cNvPr id="14" name="TextBox 14"/>
          <p:cNvSpPr txBox="1"/>
          <p:nvPr/>
        </p:nvSpPr>
        <p:spPr>
          <a:xfrm>
            <a:off x="7088427" y="1501915"/>
            <a:ext cx="1371229" cy="923330"/>
          </a:xfrm>
          <a:prstGeom prst="rect">
            <a:avLst/>
          </a:prstGeom>
        </p:spPr>
        <p:txBody>
          <a:bodyPr lIns="0" tIns="0" rIns="0" bIns="0" rtlCol="0" anchor="t">
            <a:spAutoFit/>
          </a:bodyPr>
          <a:lstStyle/>
          <a:p>
            <a:pPr algn="r">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Holistic</a:t>
            </a:r>
          </a:p>
          <a:p>
            <a:pPr algn="r">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Experimental</a:t>
            </a:r>
          </a:p>
          <a:p>
            <a:pPr algn="r">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Integrating</a:t>
            </a:r>
          </a:p>
          <a:p>
            <a:pPr algn="r">
              <a:lnSpc>
                <a:spcPts val="1757"/>
              </a:lnSpc>
              <a:spcBef>
                <a:spcPct val="0"/>
              </a:spcBef>
            </a:pPr>
            <a:r>
              <a:rPr lang="en-US" sz="1757" dirty="0">
                <a:solidFill>
                  <a:srgbClr val="4E504F"/>
                </a:solidFill>
                <a:latin typeface="Arial" panose="020B0604020202020204" pitchFamily="34" charset="0"/>
                <a:cs typeface="Arial" panose="020B0604020202020204" pitchFamily="34" charset="0"/>
              </a:rPr>
              <a:t>Synthesizing</a:t>
            </a:r>
          </a:p>
        </p:txBody>
      </p:sp>
      <p:sp>
        <p:nvSpPr>
          <p:cNvPr id="15" name="TextBox 15"/>
          <p:cNvSpPr txBox="1"/>
          <p:nvPr/>
        </p:nvSpPr>
        <p:spPr>
          <a:xfrm>
            <a:off x="332824" y="571851"/>
            <a:ext cx="4507747" cy="243656"/>
          </a:xfrm>
          <a:prstGeom prst="rect">
            <a:avLst/>
          </a:prstGeom>
        </p:spPr>
        <p:txBody>
          <a:bodyPr lIns="0" tIns="0" rIns="0" bIns="0" rtlCol="0" anchor="t">
            <a:spAutoFit/>
          </a:bodyPr>
          <a:lstStyle/>
          <a:p>
            <a:pPr>
              <a:lnSpc>
                <a:spcPts val="1900"/>
              </a:lnSpc>
            </a:pPr>
            <a:r>
              <a:rPr lang="en-US" sz="1900" b="1" dirty="0">
                <a:solidFill>
                  <a:srgbClr val="214263"/>
                </a:solidFill>
                <a:latin typeface="Arial" panose="020B0604020202020204" pitchFamily="34" charset="0"/>
                <a:cs typeface="Arial" panose="020B0604020202020204" pitchFamily="34" charset="0"/>
              </a:rPr>
              <a:t>HBDI®: The Assessment</a:t>
            </a:r>
          </a:p>
        </p:txBody>
      </p:sp>
      <p:sp>
        <p:nvSpPr>
          <p:cNvPr id="16" name="TextBox 16"/>
          <p:cNvSpPr txBox="1"/>
          <p:nvPr/>
        </p:nvSpPr>
        <p:spPr>
          <a:xfrm>
            <a:off x="332824" y="269102"/>
            <a:ext cx="5841719" cy="243656"/>
          </a:xfrm>
          <a:prstGeom prst="rect">
            <a:avLst/>
          </a:prstGeom>
        </p:spPr>
        <p:txBody>
          <a:bodyPr lIns="0" tIns="0" rIns="0" bIns="0" rtlCol="0" anchor="t">
            <a:spAutoFit/>
          </a:bodyPr>
          <a:lstStyle/>
          <a:p>
            <a:pPr>
              <a:lnSpc>
                <a:spcPts val="1900"/>
              </a:lnSpc>
            </a:pPr>
            <a:r>
              <a:rPr lang="en-US" sz="1900" b="1" dirty="0">
                <a:solidFill>
                  <a:srgbClr val="214263"/>
                </a:solidFill>
                <a:latin typeface="Arial" panose="020B0604020202020204" pitchFamily="34" charset="0"/>
                <a:cs typeface="Arial" panose="020B0604020202020204" pitchFamily="34" charset="0"/>
              </a:rPr>
              <a:t>Whole Brain® Model: The Framework</a:t>
            </a:r>
          </a:p>
        </p:txBody>
      </p:sp>
      <p:sp>
        <p:nvSpPr>
          <p:cNvPr id="17" name="TextBox 17"/>
          <p:cNvSpPr txBox="1"/>
          <p:nvPr/>
        </p:nvSpPr>
        <p:spPr>
          <a:xfrm>
            <a:off x="1809007" y="4952556"/>
            <a:ext cx="5620493" cy="128240"/>
          </a:xfrm>
          <a:prstGeom prst="rect">
            <a:avLst/>
          </a:prstGeom>
        </p:spPr>
        <p:txBody>
          <a:bodyPr wrap="square" lIns="0" tIns="0" rIns="0" bIns="0" rtlCol="0" anchor="t">
            <a:spAutoFit/>
          </a:bodyPr>
          <a:lstStyle/>
          <a:p>
            <a:pPr algn="r">
              <a:lnSpc>
                <a:spcPts val="1000"/>
              </a:lnSpc>
              <a:spcBef>
                <a:spcPct val="0"/>
              </a:spcBef>
            </a:pPr>
            <a:r>
              <a:rPr lang="en-US" sz="1000" dirty="0">
                <a:solidFill>
                  <a:srgbClr val="4E504F"/>
                </a:solidFill>
                <a:latin typeface="Arial" panose="020B0604020202020204" pitchFamily="34" charset="0"/>
                <a:cs typeface="Arial" panose="020B0604020202020204" pitchFamily="34" charset="0"/>
              </a:rPr>
              <a:t>© 2023 | Whole Brain® and the four-color, four-quadrant graphic is a trademark of Herrmann Global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srcRect/>
          <a:stretch>
            <a:fillRect/>
          </a:stretch>
        </p:blipFill>
        <p:spPr>
          <a:xfrm>
            <a:off x="883675" y="892428"/>
            <a:ext cx="7376651" cy="4042000"/>
          </a:xfrm>
          <a:prstGeom prst="rect">
            <a:avLst/>
          </a:prstGeom>
        </p:spPr>
      </p:pic>
      <p:sp>
        <p:nvSpPr>
          <p:cNvPr id="6" name="TextBox 6"/>
          <p:cNvSpPr txBox="1"/>
          <p:nvPr/>
        </p:nvSpPr>
        <p:spPr>
          <a:xfrm>
            <a:off x="514350" y="262679"/>
            <a:ext cx="7473953" cy="513089"/>
          </a:xfrm>
          <a:prstGeom prst="rect">
            <a:avLst/>
          </a:prstGeom>
        </p:spPr>
        <p:txBody>
          <a:bodyPr lIns="0" tIns="0" rIns="0" bIns="0" rtlCol="0" anchor="t">
            <a:spAutoFit/>
          </a:bodyPr>
          <a:lstStyle/>
          <a:p>
            <a:pPr>
              <a:lnSpc>
                <a:spcPts val="4517"/>
              </a:lnSpc>
              <a:spcBef>
                <a:spcPct val="0"/>
              </a:spcBef>
            </a:pPr>
            <a:r>
              <a:rPr lang="en-US" sz="2750" b="1" dirty="0">
                <a:solidFill>
                  <a:srgbClr val="214263"/>
                </a:solidFill>
                <a:latin typeface="Arial" panose="020B0604020202020204" pitchFamily="34" charset="0"/>
                <a:cs typeface="Arial" panose="020B0604020202020204" pitchFamily="34" charset="0"/>
              </a:rPr>
              <a:t>Four Key Questions (4Q's)</a:t>
            </a:r>
          </a:p>
        </p:txBody>
      </p:sp>
      <p:sp>
        <p:nvSpPr>
          <p:cNvPr id="7" name="TextBox 7"/>
          <p:cNvSpPr txBox="1"/>
          <p:nvPr/>
        </p:nvSpPr>
        <p:spPr>
          <a:xfrm>
            <a:off x="1317312" y="1467036"/>
            <a:ext cx="3030638" cy="230832"/>
          </a:xfrm>
          <a:prstGeom prst="rect">
            <a:avLst/>
          </a:prstGeom>
        </p:spPr>
        <p:txBody>
          <a:bodyPr lIns="0" tIns="0" rIns="0" bIns="0" rtlCol="0" anchor="t">
            <a:spAutoFit/>
          </a:bodyPr>
          <a:lstStyle/>
          <a:p>
            <a:pPr algn="ctr">
              <a:lnSpc>
                <a:spcPts val="1789"/>
              </a:lnSpc>
              <a:spcBef>
                <a:spcPct val="0"/>
              </a:spcBef>
            </a:pPr>
            <a:r>
              <a:rPr lang="en-US" sz="1789" b="1" dirty="0">
                <a:solidFill>
                  <a:srgbClr val="3F3F3F"/>
                </a:solidFill>
                <a:latin typeface="Arial" panose="020B0604020202020204" pitchFamily="34" charset="0"/>
                <a:cs typeface="Arial" panose="020B0604020202020204" pitchFamily="34" charset="0"/>
              </a:rPr>
              <a:t>What results do we want?</a:t>
            </a:r>
          </a:p>
        </p:txBody>
      </p:sp>
      <p:sp>
        <p:nvSpPr>
          <p:cNvPr id="8" name="TextBox 8"/>
          <p:cNvSpPr txBox="1"/>
          <p:nvPr/>
        </p:nvSpPr>
        <p:spPr>
          <a:xfrm>
            <a:off x="1317312" y="3029328"/>
            <a:ext cx="3030638" cy="461665"/>
          </a:xfrm>
          <a:prstGeom prst="rect">
            <a:avLst/>
          </a:prstGeom>
        </p:spPr>
        <p:txBody>
          <a:bodyPr lIns="0" tIns="0" rIns="0" bIns="0" rtlCol="0" anchor="t">
            <a:spAutoFit/>
          </a:bodyPr>
          <a:lstStyle/>
          <a:p>
            <a:pPr algn="ctr">
              <a:lnSpc>
                <a:spcPts val="1789"/>
              </a:lnSpc>
            </a:pPr>
            <a:r>
              <a:rPr lang="en-US" sz="1789" b="1" dirty="0">
                <a:solidFill>
                  <a:srgbClr val="3F3F3F"/>
                </a:solidFill>
                <a:latin typeface="Arial" panose="020B0604020202020204" pitchFamily="34" charset="0"/>
                <a:cs typeface="Arial" panose="020B0604020202020204" pitchFamily="34" charset="0"/>
              </a:rPr>
              <a:t>How can we execute </a:t>
            </a:r>
          </a:p>
          <a:p>
            <a:pPr algn="ctr">
              <a:lnSpc>
                <a:spcPts val="1789"/>
              </a:lnSpc>
              <a:spcBef>
                <a:spcPct val="0"/>
              </a:spcBef>
            </a:pPr>
            <a:r>
              <a:rPr lang="en-US" sz="1789" b="1" dirty="0">
                <a:solidFill>
                  <a:srgbClr val="3F3F3F"/>
                </a:solidFill>
                <a:latin typeface="Arial" panose="020B0604020202020204" pitchFamily="34" charset="0"/>
                <a:cs typeface="Arial" panose="020B0604020202020204" pitchFamily="34" charset="0"/>
              </a:rPr>
              <a:t>with success?</a:t>
            </a:r>
          </a:p>
        </p:txBody>
      </p:sp>
      <p:sp>
        <p:nvSpPr>
          <p:cNvPr id="9" name="TextBox 9"/>
          <p:cNvSpPr txBox="1"/>
          <p:nvPr/>
        </p:nvSpPr>
        <p:spPr>
          <a:xfrm>
            <a:off x="4775249" y="3029328"/>
            <a:ext cx="3030638" cy="461665"/>
          </a:xfrm>
          <a:prstGeom prst="rect">
            <a:avLst/>
          </a:prstGeom>
        </p:spPr>
        <p:txBody>
          <a:bodyPr lIns="0" tIns="0" rIns="0" bIns="0" rtlCol="0" anchor="t">
            <a:spAutoFit/>
          </a:bodyPr>
          <a:lstStyle/>
          <a:p>
            <a:pPr algn="ctr">
              <a:lnSpc>
                <a:spcPts val="1789"/>
              </a:lnSpc>
            </a:pPr>
            <a:r>
              <a:rPr lang="en-US" sz="1789" b="1" dirty="0">
                <a:solidFill>
                  <a:srgbClr val="3F3F3F"/>
                </a:solidFill>
                <a:latin typeface="Arial" panose="020B0604020202020204" pitchFamily="34" charset="0"/>
                <a:cs typeface="Arial" panose="020B0604020202020204" pitchFamily="34" charset="0"/>
              </a:rPr>
              <a:t>What is the impact on </a:t>
            </a:r>
          </a:p>
          <a:p>
            <a:pPr algn="ctr">
              <a:lnSpc>
                <a:spcPts val="1789"/>
              </a:lnSpc>
              <a:spcBef>
                <a:spcPct val="0"/>
              </a:spcBef>
            </a:pPr>
            <a:r>
              <a:rPr lang="en-US" sz="1789" b="1" dirty="0">
                <a:solidFill>
                  <a:srgbClr val="3F3F3F"/>
                </a:solidFill>
                <a:latin typeface="Arial" panose="020B0604020202020204" pitchFamily="34" charset="0"/>
                <a:cs typeface="Arial" panose="020B0604020202020204" pitchFamily="34" charset="0"/>
              </a:rPr>
              <a:t>our people?</a:t>
            </a:r>
          </a:p>
        </p:txBody>
      </p:sp>
      <p:sp>
        <p:nvSpPr>
          <p:cNvPr id="10" name="TextBox 10"/>
          <p:cNvSpPr txBox="1"/>
          <p:nvPr/>
        </p:nvSpPr>
        <p:spPr>
          <a:xfrm>
            <a:off x="4775249" y="1467036"/>
            <a:ext cx="3030638" cy="230832"/>
          </a:xfrm>
          <a:prstGeom prst="rect">
            <a:avLst/>
          </a:prstGeom>
        </p:spPr>
        <p:txBody>
          <a:bodyPr lIns="0" tIns="0" rIns="0" bIns="0" rtlCol="0" anchor="t">
            <a:spAutoFit/>
          </a:bodyPr>
          <a:lstStyle/>
          <a:p>
            <a:pPr algn="ctr">
              <a:lnSpc>
                <a:spcPts val="1789"/>
              </a:lnSpc>
              <a:spcBef>
                <a:spcPct val="0"/>
              </a:spcBef>
            </a:pPr>
            <a:r>
              <a:rPr lang="en-US" sz="1789" b="1" dirty="0">
                <a:solidFill>
                  <a:srgbClr val="3F3F3F"/>
                </a:solidFill>
                <a:latin typeface="Arial" panose="020B0604020202020204" pitchFamily="34" charset="0"/>
                <a:cs typeface="Arial" panose="020B0604020202020204" pitchFamily="34" charset="0"/>
              </a:rPr>
              <a:t>Why is it important?</a:t>
            </a:r>
          </a:p>
        </p:txBody>
      </p:sp>
      <p:sp>
        <p:nvSpPr>
          <p:cNvPr id="11" name="TextBox 11"/>
          <p:cNvSpPr txBox="1"/>
          <p:nvPr/>
        </p:nvSpPr>
        <p:spPr>
          <a:xfrm>
            <a:off x="1729656" y="1992815"/>
            <a:ext cx="2205949" cy="429092"/>
          </a:xfrm>
          <a:prstGeom prst="rect">
            <a:avLst/>
          </a:prstGeom>
        </p:spPr>
        <p:txBody>
          <a:bodyPr lIns="0" tIns="0" rIns="0" bIns="0" rtlCol="0" anchor="t">
            <a:spAutoFit/>
          </a:bodyPr>
          <a:lstStyle/>
          <a:p>
            <a:pPr algn="ctr">
              <a:lnSpc>
                <a:spcPts val="3306"/>
              </a:lnSpc>
              <a:spcBef>
                <a:spcPct val="0"/>
              </a:spcBef>
            </a:pPr>
            <a:r>
              <a:rPr lang="en-US" sz="3306" b="1" dirty="0">
                <a:solidFill>
                  <a:srgbClr val="2CC3F0"/>
                </a:solidFill>
                <a:latin typeface="Arial Black" panose="020B0604020202020204" pitchFamily="34" charset="0"/>
                <a:cs typeface="Arial Black" panose="020B0604020202020204" pitchFamily="34" charset="0"/>
              </a:rPr>
              <a:t>WHAT</a:t>
            </a:r>
          </a:p>
        </p:txBody>
      </p:sp>
      <p:sp>
        <p:nvSpPr>
          <p:cNvPr id="12" name="TextBox 12"/>
          <p:cNvSpPr txBox="1"/>
          <p:nvPr/>
        </p:nvSpPr>
        <p:spPr>
          <a:xfrm>
            <a:off x="1729656" y="3779377"/>
            <a:ext cx="2205949" cy="429092"/>
          </a:xfrm>
          <a:prstGeom prst="rect">
            <a:avLst/>
          </a:prstGeom>
        </p:spPr>
        <p:txBody>
          <a:bodyPr lIns="0" tIns="0" rIns="0" bIns="0" rtlCol="0" anchor="t">
            <a:spAutoFit/>
          </a:bodyPr>
          <a:lstStyle/>
          <a:p>
            <a:pPr algn="ctr">
              <a:lnSpc>
                <a:spcPts val="3306"/>
              </a:lnSpc>
              <a:spcBef>
                <a:spcPct val="0"/>
              </a:spcBef>
            </a:pPr>
            <a:r>
              <a:rPr lang="en-US" sz="3306" b="1" dirty="0">
                <a:solidFill>
                  <a:srgbClr val="63C084"/>
                </a:solidFill>
                <a:latin typeface="Arial Black" panose="020B0604020202020204" pitchFamily="34" charset="0"/>
                <a:cs typeface="Arial Black" panose="020B0604020202020204" pitchFamily="34" charset="0"/>
              </a:rPr>
              <a:t>HOW</a:t>
            </a:r>
          </a:p>
        </p:txBody>
      </p:sp>
      <p:sp>
        <p:nvSpPr>
          <p:cNvPr id="13" name="TextBox 13"/>
          <p:cNvSpPr txBox="1"/>
          <p:nvPr/>
        </p:nvSpPr>
        <p:spPr>
          <a:xfrm>
            <a:off x="5187593" y="3779377"/>
            <a:ext cx="2205949" cy="429092"/>
          </a:xfrm>
          <a:prstGeom prst="rect">
            <a:avLst/>
          </a:prstGeom>
        </p:spPr>
        <p:txBody>
          <a:bodyPr lIns="0" tIns="0" rIns="0" bIns="0" rtlCol="0" anchor="t">
            <a:spAutoFit/>
          </a:bodyPr>
          <a:lstStyle/>
          <a:p>
            <a:pPr algn="ctr">
              <a:lnSpc>
                <a:spcPts val="3306"/>
              </a:lnSpc>
              <a:spcBef>
                <a:spcPct val="0"/>
              </a:spcBef>
            </a:pPr>
            <a:r>
              <a:rPr lang="en-US" sz="3306" b="1" dirty="0">
                <a:solidFill>
                  <a:srgbClr val="EF354E"/>
                </a:solidFill>
                <a:latin typeface="Arial Black" panose="020B0604020202020204" pitchFamily="34" charset="0"/>
                <a:cs typeface="Arial Black" panose="020B0604020202020204" pitchFamily="34" charset="0"/>
              </a:rPr>
              <a:t>WHO</a:t>
            </a:r>
          </a:p>
        </p:txBody>
      </p:sp>
      <p:sp>
        <p:nvSpPr>
          <p:cNvPr id="14" name="TextBox 14"/>
          <p:cNvSpPr txBox="1"/>
          <p:nvPr/>
        </p:nvSpPr>
        <p:spPr>
          <a:xfrm>
            <a:off x="5187593" y="1987434"/>
            <a:ext cx="2205949" cy="429092"/>
          </a:xfrm>
          <a:prstGeom prst="rect">
            <a:avLst/>
          </a:prstGeom>
        </p:spPr>
        <p:txBody>
          <a:bodyPr lIns="0" tIns="0" rIns="0" bIns="0" rtlCol="0" anchor="t">
            <a:spAutoFit/>
          </a:bodyPr>
          <a:lstStyle/>
          <a:p>
            <a:pPr algn="ctr">
              <a:lnSpc>
                <a:spcPts val="3306"/>
              </a:lnSpc>
              <a:spcBef>
                <a:spcPct val="0"/>
              </a:spcBef>
            </a:pPr>
            <a:r>
              <a:rPr lang="en-US" sz="3306" b="1" dirty="0">
                <a:solidFill>
                  <a:srgbClr val="FDD742"/>
                </a:solidFill>
                <a:latin typeface="Arial Black" panose="020B0604020202020204" pitchFamily="34" charset="0"/>
                <a:cs typeface="Arial Black" panose="020B0604020202020204" pitchFamily="34" charset="0"/>
              </a:rPr>
              <a:t>WHY</a:t>
            </a:r>
          </a:p>
        </p:txBody>
      </p:sp>
      <p:sp>
        <p:nvSpPr>
          <p:cNvPr id="15" name="TextBox 15"/>
          <p:cNvSpPr txBox="1"/>
          <p:nvPr/>
        </p:nvSpPr>
        <p:spPr>
          <a:xfrm>
            <a:off x="514350" y="791245"/>
            <a:ext cx="5776218" cy="230832"/>
          </a:xfrm>
          <a:prstGeom prst="rect">
            <a:avLst/>
          </a:prstGeom>
        </p:spPr>
        <p:txBody>
          <a:bodyPr lIns="0" tIns="0" rIns="0" bIns="0" rtlCol="0" anchor="t">
            <a:spAutoFit/>
          </a:bodyPr>
          <a:lstStyle/>
          <a:p>
            <a:pPr>
              <a:lnSpc>
                <a:spcPts val="1789"/>
              </a:lnSpc>
              <a:spcBef>
                <a:spcPct val="0"/>
              </a:spcBef>
            </a:pPr>
            <a:r>
              <a:rPr lang="en-US" sz="1800" dirty="0">
                <a:solidFill>
                  <a:srgbClr val="214263"/>
                </a:solidFill>
                <a:latin typeface="Arial" panose="020B0604020202020204" pitchFamily="34" charset="0"/>
                <a:cs typeface="Arial" panose="020B0604020202020204" pitchFamily="34" charset="0"/>
              </a:rPr>
              <a:t>To have your direct reports answer before any meeting.</a:t>
            </a:r>
          </a:p>
        </p:txBody>
      </p:sp>
      <p:sp>
        <p:nvSpPr>
          <p:cNvPr id="16" name="TextBox 16"/>
          <p:cNvSpPr txBox="1"/>
          <p:nvPr/>
        </p:nvSpPr>
        <p:spPr>
          <a:xfrm>
            <a:off x="1543051" y="4892590"/>
            <a:ext cx="5796707" cy="128240"/>
          </a:xfrm>
          <a:prstGeom prst="rect">
            <a:avLst/>
          </a:prstGeom>
        </p:spPr>
        <p:txBody>
          <a:bodyPr wrap="square" lIns="0" tIns="0" rIns="0" bIns="0" rtlCol="0" anchor="t">
            <a:spAutoFit/>
          </a:bodyPr>
          <a:lstStyle/>
          <a:p>
            <a:pPr algn="r">
              <a:lnSpc>
                <a:spcPts val="1000"/>
              </a:lnSpc>
              <a:spcBef>
                <a:spcPct val="0"/>
              </a:spcBef>
            </a:pPr>
            <a:r>
              <a:rPr lang="en-US" sz="1000" dirty="0">
                <a:solidFill>
                  <a:srgbClr val="4E504F"/>
                </a:solidFill>
                <a:latin typeface="Arial" panose="020B0604020202020204" pitchFamily="34" charset="0"/>
                <a:cs typeface="Arial" panose="020B0604020202020204" pitchFamily="34" charset="0"/>
              </a:rPr>
              <a:t>© 2023 | Whole Brain® and the four-color, four-quadrant graphic is a trademark of Herrmann Global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768406" y="576263"/>
            <a:ext cx="5212347" cy="4280124"/>
          </a:xfrm>
          <a:prstGeom prst="rect">
            <a:avLst/>
          </a:prstGeom>
        </p:spPr>
      </p:pic>
      <p:sp>
        <p:nvSpPr>
          <p:cNvPr id="3" name="TextBox 3"/>
          <p:cNvSpPr txBox="1"/>
          <p:nvPr/>
        </p:nvSpPr>
        <p:spPr>
          <a:xfrm>
            <a:off x="3150928" y="1228689"/>
            <a:ext cx="1104305" cy="1500411"/>
          </a:xfrm>
          <a:prstGeom prst="rect">
            <a:avLst/>
          </a:prstGeom>
        </p:spPr>
        <p:txBody>
          <a:bodyPr lIns="0" tIns="0" rIns="0" bIns="0" rtlCol="0" anchor="t">
            <a:spAutoFit/>
          </a:bodyPr>
          <a:lstStyle/>
          <a:p>
            <a:pPr algn="r">
              <a:lnSpc>
                <a:spcPts val="1314"/>
              </a:lnSpc>
            </a:pPr>
            <a:r>
              <a:rPr lang="en-US" sz="1314" dirty="0">
                <a:latin typeface="Arial" panose="020B0604020202020204" pitchFamily="34" charset="0"/>
                <a:cs typeface="Arial" panose="020B0604020202020204" pitchFamily="34" charset="0"/>
              </a:rPr>
              <a:t>Goals</a:t>
            </a:r>
          </a:p>
          <a:p>
            <a:pPr algn="r">
              <a:lnSpc>
                <a:spcPts val="1314"/>
              </a:lnSpc>
            </a:pPr>
            <a:r>
              <a:rPr lang="en-US" sz="1314" dirty="0">
                <a:latin typeface="Arial" panose="020B0604020202020204" pitchFamily="34" charset="0"/>
                <a:cs typeface="Arial" panose="020B0604020202020204" pitchFamily="34" charset="0"/>
              </a:rPr>
              <a:t>Objectives</a:t>
            </a:r>
          </a:p>
          <a:p>
            <a:pPr algn="r">
              <a:lnSpc>
                <a:spcPts val="1314"/>
              </a:lnSpc>
              <a:spcBef>
                <a:spcPct val="0"/>
              </a:spcBef>
            </a:pPr>
            <a:r>
              <a:rPr lang="en-US" sz="1314" dirty="0">
                <a:latin typeface="Arial" panose="020B0604020202020204" pitchFamily="34" charset="0"/>
                <a:cs typeface="Arial" panose="020B0604020202020204" pitchFamily="34" charset="0"/>
              </a:rPr>
              <a:t>Efficiency</a:t>
            </a:r>
          </a:p>
          <a:p>
            <a:pPr algn="r">
              <a:lnSpc>
                <a:spcPts val="1314"/>
              </a:lnSpc>
              <a:spcBef>
                <a:spcPct val="0"/>
              </a:spcBef>
            </a:pPr>
            <a:r>
              <a:rPr lang="en-US" sz="1314" dirty="0">
                <a:latin typeface="Arial" panose="020B0604020202020204" pitchFamily="34" charset="0"/>
                <a:cs typeface="Arial" panose="020B0604020202020204" pitchFamily="34" charset="0"/>
              </a:rPr>
              <a:t>Financials</a:t>
            </a:r>
          </a:p>
          <a:p>
            <a:pPr algn="r">
              <a:lnSpc>
                <a:spcPts val="1314"/>
              </a:lnSpc>
              <a:spcBef>
                <a:spcPct val="0"/>
              </a:spcBef>
            </a:pPr>
            <a:r>
              <a:rPr lang="en-US" sz="1314" dirty="0">
                <a:latin typeface="Arial" panose="020B0604020202020204" pitchFamily="34" charset="0"/>
                <a:cs typeface="Arial" panose="020B0604020202020204" pitchFamily="34" charset="0"/>
              </a:rPr>
              <a:t>Technology</a:t>
            </a:r>
          </a:p>
          <a:p>
            <a:pPr algn="r">
              <a:lnSpc>
                <a:spcPts val="1314"/>
              </a:lnSpc>
              <a:spcBef>
                <a:spcPct val="0"/>
              </a:spcBef>
            </a:pPr>
            <a:r>
              <a:rPr lang="en-US" sz="1314" dirty="0">
                <a:latin typeface="Arial" panose="020B0604020202020204" pitchFamily="34" charset="0"/>
                <a:cs typeface="Arial" panose="020B0604020202020204" pitchFamily="34" charset="0"/>
              </a:rPr>
              <a:t>Past trends</a:t>
            </a:r>
          </a:p>
          <a:p>
            <a:pPr algn="r">
              <a:lnSpc>
                <a:spcPts val="1314"/>
              </a:lnSpc>
              <a:spcBef>
                <a:spcPct val="0"/>
              </a:spcBef>
            </a:pPr>
            <a:r>
              <a:rPr lang="en-US" sz="1314" dirty="0">
                <a:latin typeface="Arial" panose="020B0604020202020204" pitchFamily="34" charset="0"/>
                <a:cs typeface="Arial" panose="020B0604020202020204" pitchFamily="34" charset="0"/>
              </a:rPr>
              <a:t>Performance</a:t>
            </a:r>
          </a:p>
          <a:p>
            <a:pPr algn="r">
              <a:lnSpc>
                <a:spcPts val="1314"/>
              </a:lnSpc>
              <a:spcBef>
                <a:spcPct val="0"/>
              </a:spcBef>
            </a:pPr>
            <a:r>
              <a:rPr lang="en-US" sz="1314" dirty="0">
                <a:latin typeface="Arial" panose="020B0604020202020204" pitchFamily="34" charset="0"/>
                <a:cs typeface="Arial" panose="020B0604020202020204" pitchFamily="34" charset="0"/>
              </a:rPr>
              <a:t>Measurements</a:t>
            </a:r>
          </a:p>
          <a:p>
            <a:pPr algn="r">
              <a:lnSpc>
                <a:spcPts val="1314"/>
              </a:lnSpc>
              <a:spcBef>
                <a:spcPct val="0"/>
              </a:spcBef>
            </a:pPr>
            <a:endParaRPr lang="en-US" sz="1314" dirty="0">
              <a:latin typeface="Proxima Nova 1 Bold"/>
            </a:endParaRPr>
          </a:p>
        </p:txBody>
      </p:sp>
      <p:sp>
        <p:nvSpPr>
          <p:cNvPr id="4" name="TextBox 4"/>
          <p:cNvSpPr txBox="1"/>
          <p:nvPr/>
        </p:nvSpPr>
        <p:spPr>
          <a:xfrm>
            <a:off x="321518" y="190204"/>
            <a:ext cx="6524409" cy="359073"/>
          </a:xfrm>
          <a:prstGeom prst="rect">
            <a:avLst/>
          </a:prstGeom>
        </p:spPr>
        <p:txBody>
          <a:bodyPr lIns="0" tIns="0" rIns="0" bIns="0" rtlCol="0" anchor="t">
            <a:spAutoFit/>
          </a:bodyPr>
          <a:lstStyle/>
          <a:p>
            <a:pPr>
              <a:lnSpc>
                <a:spcPts val="2750"/>
              </a:lnSpc>
            </a:pPr>
            <a:r>
              <a:rPr lang="en-US" sz="2750" b="1" dirty="0">
                <a:solidFill>
                  <a:srgbClr val="214263"/>
                </a:solidFill>
                <a:latin typeface="Arial" panose="020B0604020202020204" pitchFamily="34" charset="0"/>
                <a:cs typeface="Arial" panose="020B0604020202020204" pitchFamily="34" charset="0"/>
              </a:rPr>
              <a:t>Whole Brain</a:t>
            </a:r>
            <a:r>
              <a:rPr lang="en-US" sz="2750" b="1" baseline="30000" dirty="0">
                <a:solidFill>
                  <a:srgbClr val="214263"/>
                </a:solidFill>
                <a:latin typeface="Arial" panose="020B0604020202020204" pitchFamily="34" charset="0"/>
                <a:cs typeface="Arial" panose="020B0604020202020204" pitchFamily="34" charset="0"/>
              </a:rPr>
              <a:t>® </a:t>
            </a:r>
            <a:r>
              <a:rPr lang="en-US" sz="2750" b="1" dirty="0">
                <a:solidFill>
                  <a:srgbClr val="214263"/>
                </a:solidFill>
                <a:latin typeface="Arial" panose="020B0604020202020204" pitchFamily="34" charset="0"/>
                <a:cs typeface="Arial" panose="020B0604020202020204" pitchFamily="34" charset="0"/>
              </a:rPr>
              <a:t>Business Model</a:t>
            </a:r>
          </a:p>
        </p:txBody>
      </p:sp>
      <p:sp>
        <p:nvSpPr>
          <p:cNvPr id="5" name="TextBox 5"/>
          <p:cNvSpPr txBox="1"/>
          <p:nvPr/>
        </p:nvSpPr>
        <p:spPr>
          <a:xfrm>
            <a:off x="1676405" y="4914106"/>
            <a:ext cx="5658590" cy="128240"/>
          </a:xfrm>
          <a:prstGeom prst="rect">
            <a:avLst/>
          </a:prstGeom>
        </p:spPr>
        <p:txBody>
          <a:bodyPr wrap="square" lIns="0" tIns="0" rIns="0" bIns="0" rtlCol="0" anchor="t">
            <a:spAutoFit/>
          </a:bodyPr>
          <a:lstStyle/>
          <a:p>
            <a:pPr algn="r">
              <a:lnSpc>
                <a:spcPts val="1000"/>
              </a:lnSpc>
              <a:spcBef>
                <a:spcPct val="0"/>
              </a:spcBef>
            </a:pPr>
            <a:r>
              <a:rPr lang="en-US" sz="1000" dirty="0">
                <a:solidFill>
                  <a:srgbClr val="4E504F"/>
                </a:solidFill>
                <a:latin typeface="Arial" panose="020B0604020202020204" pitchFamily="34" charset="0"/>
                <a:cs typeface="Arial" panose="020B0604020202020204" pitchFamily="34" charset="0"/>
              </a:rPr>
              <a:t>© 2023 | Whole Brain® and the four-color, four-quadrant graphic is a trademark of Herrmann Global </a:t>
            </a:r>
          </a:p>
        </p:txBody>
      </p:sp>
      <p:sp>
        <p:nvSpPr>
          <p:cNvPr id="6" name="TextBox 6"/>
          <p:cNvSpPr txBox="1"/>
          <p:nvPr/>
        </p:nvSpPr>
        <p:spPr>
          <a:xfrm>
            <a:off x="2348032" y="2853907"/>
            <a:ext cx="1907202" cy="1333698"/>
          </a:xfrm>
          <a:prstGeom prst="rect">
            <a:avLst/>
          </a:prstGeom>
        </p:spPr>
        <p:txBody>
          <a:bodyPr wrap="square" lIns="0" tIns="0" rIns="0" bIns="0" rtlCol="0" anchor="t">
            <a:spAutoFit/>
          </a:bodyPr>
          <a:lstStyle/>
          <a:p>
            <a:pPr algn="r">
              <a:lnSpc>
                <a:spcPts val="1314"/>
              </a:lnSpc>
              <a:spcBef>
                <a:spcPct val="0"/>
              </a:spcBef>
            </a:pPr>
            <a:r>
              <a:rPr lang="en-US" sz="1314" dirty="0">
                <a:latin typeface="Arial" panose="020B0604020202020204" pitchFamily="34" charset="0"/>
                <a:cs typeface="Arial" panose="020B0604020202020204" pitchFamily="34" charset="0"/>
              </a:rPr>
              <a:t>Methods</a:t>
            </a:r>
          </a:p>
          <a:p>
            <a:pPr algn="r">
              <a:lnSpc>
                <a:spcPts val="1314"/>
              </a:lnSpc>
              <a:spcBef>
                <a:spcPct val="0"/>
              </a:spcBef>
            </a:pPr>
            <a:r>
              <a:rPr lang="en-US" sz="1314" dirty="0">
                <a:latin typeface="Arial" panose="020B0604020202020204" pitchFamily="34" charset="0"/>
                <a:cs typeface="Arial" panose="020B0604020202020204" pitchFamily="34" charset="0"/>
              </a:rPr>
              <a:t>Regulations</a:t>
            </a:r>
          </a:p>
          <a:p>
            <a:pPr algn="r">
              <a:lnSpc>
                <a:spcPts val="1314"/>
              </a:lnSpc>
              <a:spcBef>
                <a:spcPct val="0"/>
              </a:spcBef>
            </a:pPr>
            <a:r>
              <a:rPr lang="en-US" sz="1314" dirty="0">
                <a:latin typeface="Arial" panose="020B0604020202020204" pitchFamily="34" charset="0"/>
                <a:cs typeface="Arial" panose="020B0604020202020204" pitchFamily="34" charset="0"/>
              </a:rPr>
              <a:t>Quality assurance</a:t>
            </a:r>
          </a:p>
          <a:p>
            <a:pPr algn="r">
              <a:lnSpc>
                <a:spcPts val="1314"/>
              </a:lnSpc>
              <a:spcBef>
                <a:spcPct val="0"/>
              </a:spcBef>
            </a:pPr>
            <a:r>
              <a:rPr lang="en-US" sz="1314" dirty="0">
                <a:latin typeface="Arial" panose="020B0604020202020204" pitchFamily="34" charset="0"/>
                <a:cs typeface="Arial" panose="020B0604020202020204" pitchFamily="34" charset="0"/>
              </a:rPr>
              <a:t>Risk reduction</a:t>
            </a:r>
          </a:p>
          <a:p>
            <a:pPr algn="r">
              <a:lnSpc>
                <a:spcPts val="1314"/>
              </a:lnSpc>
              <a:spcBef>
                <a:spcPct val="0"/>
              </a:spcBef>
            </a:pPr>
            <a:r>
              <a:rPr lang="en-US" sz="1314" dirty="0">
                <a:latin typeface="Arial" panose="020B0604020202020204" pitchFamily="34" charset="0"/>
                <a:cs typeface="Arial" panose="020B0604020202020204" pitchFamily="34" charset="0"/>
              </a:rPr>
              <a:t>Resources</a:t>
            </a:r>
          </a:p>
          <a:p>
            <a:pPr algn="r">
              <a:lnSpc>
                <a:spcPts val="1314"/>
              </a:lnSpc>
              <a:spcBef>
                <a:spcPct val="0"/>
              </a:spcBef>
            </a:pPr>
            <a:r>
              <a:rPr lang="en-US" sz="1314" dirty="0">
                <a:latin typeface="Arial" panose="020B0604020202020204" pitchFamily="34" charset="0"/>
                <a:cs typeface="Arial" panose="020B0604020202020204" pitchFamily="34" charset="0"/>
              </a:rPr>
              <a:t>Control</a:t>
            </a:r>
          </a:p>
          <a:p>
            <a:pPr algn="r">
              <a:lnSpc>
                <a:spcPts val="1314"/>
              </a:lnSpc>
              <a:spcBef>
                <a:spcPct val="0"/>
              </a:spcBef>
            </a:pPr>
            <a:r>
              <a:rPr lang="en-US" sz="1314" dirty="0">
                <a:latin typeface="Arial" panose="020B0604020202020204" pitchFamily="34" charset="0"/>
                <a:cs typeface="Arial" panose="020B0604020202020204" pitchFamily="34" charset="0"/>
              </a:rPr>
              <a:t>Timing</a:t>
            </a:r>
          </a:p>
          <a:p>
            <a:pPr algn="r">
              <a:lnSpc>
                <a:spcPts val="1314"/>
              </a:lnSpc>
              <a:spcBef>
                <a:spcPct val="0"/>
              </a:spcBef>
            </a:pPr>
            <a:r>
              <a:rPr lang="en-US" sz="1314" dirty="0">
                <a:latin typeface="Arial" panose="020B0604020202020204" pitchFamily="34" charset="0"/>
                <a:cs typeface="Arial" panose="020B0604020202020204" pitchFamily="34" charset="0"/>
              </a:rPr>
              <a:t>Policy</a:t>
            </a:r>
          </a:p>
        </p:txBody>
      </p:sp>
      <p:sp>
        <p:nvSpPr>
          <p:cNvPr id="7" name="TextBox 7"/>
          <p:cNvSpPr txBox="1"/>
          <p:nvPr/>
        </p:nvSpPr>
        <p:spPr>
          <a:xfrm>
            <a:off x="4472257" y="2852299"/>
            <a:ext cx="2641599" cy="1667123"/>
          </a:xfrm>
          <a:prstGeom prst="rect">
            <a:avLst/>
          </a:prstGeom>
        </p:spPr>
        <p:txBody>
          <a:bodyPr wrap="square" lIns="0" tIns="0" rIns="0" bIns="0" rtlCol="0" anchor="t">
            <a:spAutoFit/>
          </a:bodyPr>
          <a:lstStyle/>
          <a:p>
            <a:pPr>
              <a:lnSpc>
                <a:spcPts val="1314"/>
              </a:lnSpc>
              <a:spcBef>
                <a:spcPct val="0"/>
              </a:spcBef>
            </a:pPr>
            <a:r>
              <a:rPr lang="en-US" sz="1314" dirty="0">
                <a:latin typeface="Arial" panose="020B0604020202020204" pitchFamily="34" charset="0"/>
                <a:cs typeface="Arial" panose="020B0604020202020204" pitchFamily="34" charset="0"/>
              </a:rPr>
              <a:t>Training and development</a:t>
            </a:r>
          </a:p>
          <a:p>
            <a:pPr>
              <a:lnSpc>
                <a:spcPts val="1314"/>
              </a:lnSpc>
              <a:spcBef>
                <a:spcPct val="0"/>
              </a:spcBef>
            </a:pPr>
            <a:r>
              <a:rPr lang="en-US" sz="1314" dirty="0">
                <a:latin typeface="Arial" panose="020B0604020202020204" pitchFamily="34" charset="0"/>
                <a:cs typeface="Arial" panose="020B0604020202020204" pitchFamily="34" charset="0"/>
              </a:rPr>
              <a:t>Teams</a:t>
            </a:r>
          </a:p>
          <a:p>
            <a:pPr>
              <a:lnSpc>
                <a:spcPts val="1314"/>
              </a:lnSpc>
              <a:spcBef>
                <a:spcPct val="0"/>
              </a:spcBef>
            </a:pPr>
            <a:r>
              <a:rPr lang="en-US" sz="1314" dirty="0">
                <a:latin typeface="Arial" panose="020B0604020202020204" pitchFamily="34" charset="0"/>
                <a:cs typeface="Arial" panose="020B0604020202020204" pitchFamily="34" charset="0"/>
              </a:rPr>
              <a:t>Relationships</a:t>
            </a:r>
          </a:p>
          <a:p>
            <a:pPr>
              <a:lnSpc>
                <a:spcPts val="1314"/>
              </a:lnSpc>
              <a:spcBef>
                <a:spcPct val="0"/>
              </a:spcBef>
            </a:pPr>
            <a:r>
              <a:rPr lang="en-US" sz="1314" dirty="0">
                <a:latin typeface="Arial" panose="020B0604020202020204" pitchFamily="34" charset="0"/>
                <a:cs typeface="Arial" panose="020B0604020202020204" pitchFamily="34" charset="0"/>
              </a:rPr>
              <a:t>Recognition</a:t>
            </a:r>
          </a:p>
          <a:p>
            <a:pPr>
              <a:lnSpc>
                <a:spcPts val="1314"/>
              </a:lnSpc>
              <a:spcBef>
                <a:spcPct val="0"/>
              </a:spcBef>
            </a:pPr>
            <a:r>
              <a:rPr lang="en-US" sz="1314" dirty="0">
                <a:latin typeface="Arial" panose="020B0604020202020204" pitchFamily="34" charset="0"/>
                <a:cs typeface="Arial" panose="020B0604020202020204" pitchFamily="34" charset="0"/>
              </a:rPr>
              <a:t>Customer relations</a:t>
            </a:r>
          </a:p>
          <a:p>
            <a:pPr>
              <a:lnSpc>
                <a:spcPts val="1314"/>
              </a:lnSpc>
              <a:spcBef>
                <a:spcPct val="0"/>
              </a:spcBef>
            </a:pPr>
            <a:r>
              <a:rPr lang="en-US" sz="1314" dirty="0">
                <a:latin typeface="Arial" panose="020B0604020202020204" pitchFamily="34" charset="0"/>
                <a:cs typeface="Arial" panose="020B0604020202020204" pitchFamily="34" charset="0"/>
              </a:rPr>
              <a:t>Communications</a:t>
            </a:r>
          </a:p>
          <a:p>
            <a:pPr>
              <a:lnSpc>
                <a:spcPts val="1314"/>
              </a:lnSpc>
              <a:spcBef>
                <a:spcPct val="0"/>
              </a:spcBef>
            </a:pPr>
            <a:r>
              <a:rPr lang="en-US" sz="1314" dirty="0">
                <a:latin typeface="Arial" panose="020B0604020202020204" pitchFamily="34" charset="0"/>
                <a:cs typeface="Arial" panose="020B0604020202020204" pitchFamily="34" charset="0"/>
              </a:rPr>
              <a:t>Community</a:t>
            </a:r>
          </a:p>
          <a:p>
            <a:pPr>
              <a:lnSpc>
                <a:spcPts val="1314"/>
              </a:lnSpc>
              <a:spcBef>
                <a:spcPct val="0"/>
              </a:spcBef>
            </a:pPr>
            <a:r>
              <a:rPr lang="en-US" sz="1314" dirty="0">
                <a:latin typeface="Arial" panose="020B0604020202020204" pitchFamily="34" charset="0"/>
                <a:cs typeface="Arial" panose="020B0604020202020204" pitchFamily="34" charset="0"/>
              </a:rPr>
              <a:t>Culture</a:t>
            </a:r>
          </a:p>
          <a:p>
            <a:pPr>
              <a:lnSpc>
                <a:spcPts val="1314"/>
              </a:lnSpc>
              <a:spcBef>
                <a:spcPct val="0"/>
              </a:spcBef>
            </a:pPr>
            <a:r>
              <a:rPr lang="en-US" sz="1314" dirty="0">
                <a:latin typeface="Arial" panose="020B0604020202020204" pitchFamily="34" charset="0"/>
                <a:cs typeface="Arial" panose="020B0604020202020204" pitchFamily="34" charset="0"/>
              </a:rPr>
              <a:t>Values</a:t>
            </a:r>
          </a:p>
          <a:p>
            <a:pPr>
              <a:lnSpc>
                <a:spcPts val="1314"/>
              </a:lnSpc>
              <a:spcBef>
                <a:spcPct val="0"/>
              </a:spcBef>
            </a:pPr>
            <a:endParaRPr lang="en-US" sz="1314" dirty="0">
              <a:latin typeface="Proxima Nova 1 Bold"/>
            </a:endParaRPr>
          </a:p>
        </p:txBody>
      </p:sp>
      <p:sp>
        <p:nvSpPr>
          <p:cNvPr id="8" name="TextBox 8"/>
          <p:cNvSpPr txBox="1"/>
          <p:nvPr/>
        </p:nvSpPr>
        <p:spPr>
          <a:xfrm>
            <a:off x="4572000" y="1228689"/>
            <a:ext cx="1411570" cy="1333698"/>
          </a:xfrm>
          <a:prstGeom prst="rect">
            <a:avLst/>
          </a:prstGeom>
        </p:spPr>
        <p:txBody>
          <a:bodyPr wrap="square" lIns="0" tIns="0" rIns="0" bIns="0" rtlCol="0" anchor="t">
            <a:spAutoFit/>
          </a:bodyPr>
          <a:lstStyle/>
          <a:p>
            <a:pPr>
              <a:lnSpc>
                <a:spcPts val="1314"/>
              </a:lnSpc>
            </a:pPr>
            <a:r>
              <a:rPr lang="en-US" sz="1314" dirty="0">
                <a:latin typeface="Arial" panose="020B0604020202020204" pitchFamily="34" charset="0"/>
                <a:cs typeface="Arial" panose="020B0604020202020204" pitchFamily="34" charset="0"/>
              </a:rPr>
              <a:t>Vision</a:t>
            </a:r>
          </a:p>
          <a:p>
            <a:pPr>
              <a:lnSpc>
                <a:spcPts val="1314"/>
              </a:lnSpc>
            </a:pPr>
            <a:r>
              <a:rPr lang="en-US" sz="1314" dirty="0">
                <a:latin typeface="Arial" panose="020B0604020202020204" pitchFamily="34" charset="0"/>
                <a:cs typeface="Arial" panose="020B0604020202020204" pitchFamily="34" charset="0"/>
              </a:rPr>
              <a:t>Purpose</a:t>
            </a:r>
          </a:p>
          <a:p>
            <a:pPr>
              <a:lnSpc>
                <a:spcPts val="1314"/>
              </a:lnSpc>
              <a:spcBef>
                <a:spcPct val="0"/>
              </a:spcBef>
            </a:pPr>
            <a:r>
              <a:rPr lang="en-US" sz="1314" dirty="0">
                <a:latin typeface="Arial" panose="020B0604020202020204" pitchFamily="34" charset="0"/>
                <a:cs typeface="Arial" panose="020B0604020202020204" pitchFamily="34" charset="0"/>
              </a:rPr>
              <a:t>Competition</a:t>
            </a:r>
          </a:p>
          <a:p>
            <a:pPr>
              <a:lnSpc>
                <a:spcPts val="1314"/>
              </a:lnSpc>
              <a:spcBef>
                <a:spcPct val="0"/>
              </a:spcBef>
            </a:pPr>
            <a:r>
              <a:rPr lang="en-US" sz="1314" dirty="0">
                <a:latin typeface="Arial" panose="020B0604020202020204" pitchFamily="34" charset="0"/>
                <a:cs typeface="Arial" panose="020B0604020202020204" pitchFamily="34" charset="0"/>
              </a:rPr>
              <a:t>Environment</a:t>
            </a:r>
          </a:p>
          <a:p>
            <a:pPr>
              <a:lnSpc>
                <a:spcPts val="1314"/>
              </a:lnSpc>
              <a:spcBef>
                <a:spcPct val="0"/>
              </a:spcBef>
            </a:pPr>
            <a:r>
              <a:rPr lang="en-US" sz="1314" dirty="0">
                <a:latin typeface="Arial" panose="020B0604020202020204" pitchFamily="34" charset="0"/>
                <a:cs typeface="Arial" panose="020B0604020202020204" pitchFamily="34" charset="0"/>
              </a:rPr>
              <a:t>Future trends</a:t>
            </a:r>
          </a:p>
          <a:p>
            <a:pPr>
              <a:lnSpc>
                <a:spcPts val="1314"/>
              </a:lnSpc>
              <a:spcBef>
                <a:spcPct val="0"/>
              </a:spcBef>
            </a:pPr>
            <a:r>
              <a:rPr lang="en-US" sz="1314" dirty="0">
                <a:latin typeface="Arial" panose="020B0604020202020204" pitchFamily="34" charset="0"/>
                <a:cs typeface="Arial" panose="020B0604020202020204" pitchFamily="34" charset="0"/>
              </a:rPr>
              <a:t>New concepts</a:t>
            </a:r>
          </a:p>
          <a:p>
            <a:pPr>
              <a:lnSpc>
                <a:spcPts val="1314"/>
              </a:lnSpc>
              <a:spcBef>
                <a:spcPct val="0"/>
              </a:spcBef>
            </a:pPr>
            <a:r>
              <a:rPr lang="en-US" sz="1314" dirty="0">
                <a:latin typeface="Arial" panose="020B0604020202020204" pitchFamily="34" charset="0"/>
                <a:cs typeface="Arial" panose="020B0604020202020204" pitchFamily="34" charset="0"/>
              </a:rPr>
              <a:t>National/global</a:t>
            </a:r>
          </a:p>
          <a:p>
            <a:pPr>
              <a:lnSpc>
                <a:spcPts val="1314"/>
              </a:lnSpc>
              <a:spcBef>
                <a:spcPct val="0"/>
              </a:spcBef>
            </a:pPr>
            <a:r>
              <a:rPr lang="en-US" sz="1314" dirty="0">
                <a:latin typeface="Arial" panose="020B0604020202020204" pitchFamily="34" charset="0"/>
                <a:cs typeface="Arial" panose="020B0604020202020204" pitchFamily="34" charset="0"/>
              </a:rPr>
              <a:t>Long-term strategy</a:t>
            </a:r>
          </a:p>
        </p:txBody>
      </p:sp>
      <p:sp>
        <p:nvSpPr>
          <p:cNvPr id="9" name="TextBox 9"/>
          <p:cNvSpPr txBox="1"/>
          <p:nvPr/>
        </p:nvSpPr>
        <p:spPr>
          <a:xfrm>
            <a:off x="932511" y="1572668"/>
            <a:ext cx="1040087" cy="300082"/>
          </a:xfrm>
          <a:prstGeom prst="rect">
            <a:avLst/>
          </a:prstGeom>
        </p:spPr>
        <p:txBody>
          <a:bodyPr lIns="0" tIns="0" rIns="0" bIns="0" rtlCol="0" anchor="t">
            <a:spAutoFit/>
          </a:bodyPr>
          <a:lstStyle/>
          <a:p>
            <a:pPr algn="ctr">
              <a:lnSpc>
                <a:spcPts val="2335"/>
              </a:lnSpc>
            </a:pPr>
            <a:r>
              <a:rPr lang="en-US" sz="2335" b="1" dirty="0">
                <a:solidFill>
                  <a:srgbClr val="2CC3F0"/>
                </a:solidFill>
                <a:latin typeface="Arial Black" panose="020B0604020202020204" pitchFamily="34" charset="0"/>
                <a:cs typeface="Arial Black" panose="020B0604020202020204" pitchFamily="34" charset="0"/>
              </a:rPr>
              <a:t>A</a:t>
            </a:r>
          </a:p>
        </p:txBody>
      </p:sp>
      <p:sp>
        <p:nvSpPr>
          <p:cNvPr id="10" name="TextBox 10"/>
          <p:cNvSpPr txBox="1"/>
          <p:nvPr/>
        </p:nvSpPr>
        <p:spPr>
          <a:xfrm>
            <a:off x="718725" y="3552527"/>
            <a:ext cx="1467659" cy="300082"/>
          </a:xfrm>
          <a:prstGeom prst="rect">
            <a:avLst/>
          </a:prstGeom>
        </p:spPr>
        <p:txBody>
          <a:bodyPr lIns="0" tIns="0" rIns="0" bIns="0" rtlCol="0" anchor="t">
            <a:spAutoFit/>
          </a:bodyPr>
          <a:lstStyle/>
          <a:p>
            <a:pPr algn="ctr">
              <a:lnSpc>
                <a:spcPts val="2335"/>
              </a:lnSpc>
            </a:pPr>
            <a:r>
              <a:rPr lang="en-US" sz="2335" b="1" dirty="0">
                <a:solidFill>
                  <a:srgbClr val="63C084"/>
                </a:solidFill>
                <a:latin typeface="Arial Black" panose="020B0604020202020204" pitchFamily="34" charset="0"/>
                <a:cs typeface="Arial Black" panose="020B0604020202020204" pitchFamily="34" charset="0"/>
              </a:rPr>
              <a:t>B</a:t>
            </a:r>
          </a:p>
        </p:txBody>
      </p:sp>
      <p:sp>
        <p:nvSpPr>
          <p:cNvPr id="11" name="TextBox 11"/>
          <p:cNvSpPr txBox="1"/>
          <p:nvPr/>
        </p:nvSpPr>
        <p:spPr>
          <a:xfrm>
            <a:off x="6845927" y="3552527"/>
            <a:ext cx="1568894" cy="300082"/>
          </a:xfrm>
          <a:prstGeom prst="rect">
            <a:avLst/>
          </a:prstGeom>
        </p:spPr>
        <p:txBody>
          <a:bodyPr lIns="0" tIns="0" rIns="0" bIns="0" rtlCol="0" anchor="t">
            <a:spAutoFit/>
          </a:bodyPr>
          <a:lstStyle/>
          <a:p>
            <a:pPr algn="ctr">
              <a:lnSpc>
                <a:spcPts val="2335"/>
              </a:lnSpc>
            </a:pPr>
            <a:r>
              <a:rPr lang="en-US" sz="2335" b="1" dirty="0">
                <a:solidFill>
                  <a:srgbClr val="EF354E"/>
                </a:solidFill>
                <a:latin typeface="Arial Black" panose="020B0604020202020204" pitchFamily="34" charset="0"/>
                <a:cs typeface="Arial Black" panose="020B0604020202020204" pitchFamily="34" charset="0"/>
              </a:rPr>
              <a:t>C</a:t>
            </a:r>
          </a:p>
        </p:txBody>
      </p:sp>
      <p:sp>
        <p:nvSpPr>
          <p:cNvPr id="12" name="TextBox 12"/>
          <p:cNvSpPr txBox="1"/>
          <p:nvPr/>
        </p:nvSpPr>
        <p:spPr>
          <a:xfrm>
            <a:off x="6631097" y="1572668"/>
            <a:ext cx="1998553" cy="300082"/>
          </a:xfrm>
          <a:prstGeom prst="rect">
            <a:avLst/>
          </a:prstGeom>
        </p:spPr>
        <p:txBody>
          <a:bodyPr lIns="0" tIns="0" rIns="0" bIns="0" rtlCol="0" anchor="t">
            <a:spAutoFit/>
          </a:bodyPr>
          <a:lstStyle/>
          <a:p>
            <a:pPr algn="ctr">
              <a:lnSpc>
                <a:spcPts val="2335"/>
              </a:lnSpc>
            </a:pPr>
            <a:r>
              <a:rPr lang="en-US" sz="2335" b="1" dirty="0">
                <a:solidFill>
                  <a:srgbClr val="FDD742"/>
                </a:solidFill>
                <a:latin typeface="Arial Black" panose="020B0604020202020204" pitchFamily="34" charset="0"/>
                <a:cs typeface="Arial Black" panose="020B0604020202020204" pitchFamily="34" charset="0"/>
              </a:rPr>
              <a:t>D</a:t>
            </a:r>
          </a:p>
        </p:txBody>
      </p:sp>
      <p:sp>
        <p:nvSpPr>
          <p:cNvPr id="13" name="TextBox 13"/>
          <p:cNvSpPr txBox="1"/>
          <p:nvPr/>
        </p:nvSpPr>
        <p:spPr>
          <a:xfrm>
            <a:off x="321518" y="621265"/>
            <a:ext cx="2512642" cy="461665"/>
          </a:xfrm>
          <a:prstGeom prst="rect">
            <a:avLst/>
          </a:prstGeom>
        </p:spPr>
        <p:txBody>
          <a:bodyPr wrap="square" lIns="0" tIns="0" rIns="0" bIns="0" rtlCol="0" anchor="t">
            <a:spAutoFit/>
          </a:bodyPr>
          <a:lstStyle/>
          <a:p>
            <a:pPr>
              <a:lnSpc>
                <a:spcPts val="1761"/>
              </a:lnSpc>
            </a:pPr>
            <a:r>
              <a:rPr lang="en-US" sz="1761" i="1" dirty="0">
                <a:solidFill>
                  <a:srgbClr val="4E504F"/>
                </a:solidFill>
                <a:latin typeface="Arial" panose="020B0604020202020204" pitchFamily="34" charset="0"/>
                <a:cs typeface="Arial" panose="020B0604020202020204" pitchFamily="34" charset="0"/>
              </a:rPr>
              <a:t>Successful business is </a:t>
            </a:r>
          </a:p>
          <a:p>
            <a:pPr>
              <a:lnSpc>
                <a:spcPts val="1761"/>
              </a:lnSpc>
            </a:pPr>
            <a:r>
              <a:rPr lang="en-US" sz="1761" i="1" dirty="0">
                <a:solidFill>
                  <a:srgbClr val="4E504F"/>
                </a:solidFill>
                <a:latin typeface="Arial" panose="020B0604020202020204" pitchFamily="34" charset="0"/>
                <a:cs typeface="Arial" panose="020B0604020202020204" pitchFamily="34" charset="0"/>
              </a:rPr>
              <a:t>Whole Brain</a:t>
            </a:r>
            <a:r>
              <a:rPr lang="en-US" sz="1761" i="1" baseline="30000" dirty="0">
                <a:solidFill>
                  <a:srgbClr val="4E504F"/>
                </a:solidFill>
                <a:latin typeface="Arial" panose="020B0604020202020204" pitchFamily="34" charset="0"/>
                <a:cs typeface="Arial" panose="020B0604020202020204" pitchFamily="34" charset="0"/>
              </a:rPr>
              <a:t>®</a:t>
            </a:r>
            <a:r>
              <a:rPr lang="en-US" sz="1761" i="1" dirty="0">
                <a:solidFill>
                  <a:srgbClr val="4E504F"/>
                </a:solidFill>
                <a:latin typeface="Arial" panose="020B0604020202020204" pitchFamily="34" charset="0"/>
                <a:cs typeface="Arial" panose="020B0604020202020204" pitchFamily="34" charset="0"/>
              </a:rPr>
              <a:t> Business.</a:t>
            </a:r>
          </a:p>
        </p:txBody>
      </p:sp>
      <p:sp>
        <p:nvSpPr>
          <p:cNvPr id="18" name="TextBox 17">
            <a:extLst>
              <a:ext uri="{FF2B5EF4-FFF2-40B4-BE49-F238E27FC236}">
                <a16:creationId xmlns:a16="http://schemas.microsoft.com/office/drawing/2014/main" id="{DCF2E38B-7D7B-F766-63F0-464D182C7315}"/>
              </a:ext>
            </a:extLst>
          </p:cNvPr>
          <p:cNvSpPr txBox="1"/>
          <p:nvPr/>
        </p:nvSpPr>
        <p:spPr>
          <a:xfrm>
            <a:off x="925072" y="1991375"/>
            <a:ext cx="1153918" cy="451662"/>
          </a:xfrm>
          <a:prstGeom prst="rect">
            <a:avLst/>
          </a:prstGeom>
          <a:noFill/>
        </p:spPr>
        <p:txBody>
          <a:bodyPr wrap="square">
            <a:spAutoFit/>
          </a:bodyPr>
          <a:lstStyle/>
          <a:p>
            <a:r>
              <a:rPr lang="en-US" sz="2335" b="1" dirty="0">
                <a:solidFill>
                  <a:srgbClr val="42C4F1"/>
                </a:solidFill>
                <a:latin typeface="Arial" panose="020B0604020202020204" pitchFamily="34" charset="0"/>
                <a:cs typeface="Arial" panose="020B0604020202020204" pitchFamily="34" charset="0"/>
              </a:rPr>
              <a:t>Profits</a:t>
            </a:r>
          </a:p>
        </p:txBody>
      </p:sp>
      <p:sp>
        <p:nvSpPr>
          <p:cNvPr id="19" name="TextBox 18">
            <a:extLst>
              <a:ext uri="{FF2B5EF4-FFF2-40B4-BE49-F238E27FC236}">
                <a16:creationId xmlns:a16="http://schemas.microsoft.com/office/drawing/2014/main" id="{0F9971C1-0E48-F489-BB7E-7926B6256EDC}"/>
              </a:ext>
            </a:extLst>
          </p:cNvPr>
          <p:cNvSpPr txBox="1"/>
          <p:nvPr/>
        </p:nvSpPr>
        <p:spPr>
          <a:xfrm>
            <a:off x="543873" y="3942465"/>
            <a:ext cx="1872427" cy="451662"/>
          </a:xfrm>
          <a:prstGeom prst="rect">
            <a:avLst/>
          </a:prstGeom>
          <a:noFill/>
        </p:spPr>
        <p:txBody>
          <a:bodyPr wrap="square">
            <a:spAutoFit/>
          </a:bodyPr>
          <a:lstStyle/>
          <a:p>
            <a:pPr algn="ctr"/>
            <a:r>
              <a:rPr lang="en-US" sz="2335" b="1" dirty="0">
                <a:solidFill>
                  <a:srgbClr val="63C084"/>
                </a:solidFill>
                <a:latin typeface="Arial" panose="020B0604020202020204" pitchFamily="34" charset="0"/>
                <a:cs typeface="Arial" panose="020B0604020202020204" pitchFamily="34" charset="0"/>
              </a:rPr>
              <a:t>Processes</a:t>
            </a:r>
          </a:p>
        </p:txBody>
      </p:sp>
      <p:sp>
        <p:nvSpPr>
          <p:cNvPr id="20" name="TextBox 19">
            <a:extLst>
              <a:ext uri="{FF2B5EF4-FFF2-40B4-BE49-F238E27FC236}">
                <a16:creationId xmlns:a16="http://schemas.microsoft.com/office/drawing/2014/main" id="{D1BB2106-4F5C-F19E-C5D1-A6EE58863E93}"/>
              </a:ext>
            </a:extLst>
          </p:cNvPr>
          <p:cNvSpPr txBox="1"/>
          <p:nvPr/>
        </p:nvSpPr>
        <p:spPr>
          <a:xfrm>
            <a:off x="6719056" y="3888088"/>
            <a:ext cx="1872427" cy="451662"/>
          </a:xfrm>
          <a:prstGeom prst="rect">
            <a:avLst/>
          </a:prstGeom>
          <a:noFill/>
        </p:spPr>
        <p:txBody>
          <a:bodyPr wrap="square">
            <a:spAutoFit/>
          </a:bodyPr>
          <a:lstStyle/>
          <a:p>
            <a:pPr algn="ctr"/>
            <a:r>
              <a:rPr lang="en-US" sz="2335" b="1" dirty="0">
                <a:solidFill>
                  <a:srgbClr val="EF334F"/>
                </a:solidFill>
                <a:latin typeface="Arial" panose="020B0604020202020204" pitchFamily="34" charset="0"/>
                <a:cs typeface="Arial" panose="020B0604020202020204" pitchFamily="34" charset="0"/>
              </a:rPr>
              <a:t>People</a:t>
            </a:r>
          </a:p>
        </p:txBody>
      </p:sp>
      <p:sp>
        <p:nvSpPr>
          <p:cNvPr id="21" name="TextBox 20">
            <a:extLst>
              <a:ext uri="{FF2B5EF4-FFF2-40B4-BE49-F238E27FC236}">
                <a16:creationId xmlns:a16="http://schemas.microsoft.com/office/drawing/2014/main" id="{DB7C3722-8817-8435-2F97-E9A7CFBDA2AC}"/>
              </a:ext>
            </a:extLst>
          </p:cNvPr>
          <p:cNvSpPr txBox="1"/>
          <p:nvPr/>
        </p:nvSpPr>
        <p:spPr>
          <a:xfrm>
            <a:off x="6659123" y="1881579"/>
            <a:ext cx="1970526" cy="451662"/>
          </a:xfrm>
          <a:prstGeom prst="rect">
            <a:avLst/>
          </a:prstGeom>
          <a:noFill/>
        </p:spPr>
        <p:txBody>
          <a:bodyPr wrap="square">
            <a:spAutoFit/>
          </a:bodyPr>
          <a:lstStyle/>
          <a:p>
            <a:pPr algn="ctr"/>
            <a:r>
              <a:rPr lang="en-US" sz="2335" b="1" dirty="0">
                <a:solidFill>
                  <a:srgbClr val="FBD841"/>
                </a:solidFill>
                <a:latin typeface="Arial" panose="020B0604020202020204" pitchFamily="34" charset="0"/>
                <a:cs typeface="Arial" panose="020B0604020202020204" pitchFamily="34" charset="0"/>
              </a:rPr>
              <a:t>Possibilities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3247"/>
          <a:stretch/>
        </p:blipFill>
        <p:spPr>
          <a:xfrm>
            <a:off x="2562822" y="1114269"/>
            <a:ext cx="4070821" cy="3747413"/>
          </a:xfrm>
          <a:prstGeom prst="rect">
            <a:avLst/>
          </a:prstGeom>
        </p:spPr>
      </p:pic>
      <p:sp>
        <p:nvSpPr>
          <p:cNvPr id="1027" name="Slide Number Placeholder 2"/>
          <p:cNvSpPr>
            <a:spLocks noGrp="1"/>
          </p:cNvSpPr>
          <p:nvPr>
            <p:ph type="sldNum" sz="quarter" idx="10"/>
          </p:nvPr>
        </p:nvSpPr>
        <p:spPr bwMode="auto">
          <a:xfrm>
            <a:off x="7210427" y="6905625"/>
            <a:ext cx="2239963" cy="508000"/>
          </a:xfrm>
          <a:prstGeom prst="rect">
            <a:avLst/>
          </a:prstGeom>
          <a:noFill/>
          <a:ln w="9525">
            <a:noFill/>
            <a:miter lim="800000"/>
            <a:headEnd/>
            <a:tailEnd/>
          </a:ln>
          <a:effectLst/>
        </p:spPr>
        <p:txBody>
          <a:bodyPr spcFirstLastPara="1" vert="horz" wrap="square" lIns="96644" tIns="48322" rIns="96644" bIns="48322" numCol="1" anchor="t" anchorCtr="0" compatLnSpc="1">
            <a:prstTxWarp prst="textNoShape">
              <a:avLst/>
            </a:prstTxWarp>
            <a:noAutofit/>
          </a:bodyPr>
          <a:lstStyle>
            <a:defPPr>
              <a:defRPr lang="en-US"/>
            </a:defPPr>
            <a:lvl1pPr algn="r" rtl="0" fontAlgn="base">
              <a:spcBef>
                <a:spcPct val="0"/>
              </a:spcBef>
              <a:spcAft>
                <a:spcPct val="0"/>
              </a:spcAft>
              <a:defRPr sz="2000" kern="1200">
                <a:solidFill>
                  <a:schemeClr val="tx1"/>
                </a:solidFill>
                <a:latin typeface="Tahoma" pitchFamily="34" charset="0"/>
                <a:ea typeface="+mn-ea"/>
                <a:cs typeface="Tahoma" pitchFamily="34" charset="0"/>
              </a:defRPr>
            </a:lvl1pPr>
            <a:lvl2pPr marL="457180" algn="l" rtl="0" fontAlgn="base">
              <a:spcBef>
                <a:spcPct val="0"/>
              </a:spcBef>
              <a:spcAft>
                <a:spcPct val="0"/>
              </a:spcAft>
              <a:defRPr sz="1900" kern="1200">
                <a:solidFill>
                  <a:schemeClr val="tx1"/>
                </a:solidFill>
                <a:latin typeface="Arial" charset="0"/>
                <a:ea typeface="+mn-ea"/>
                <a:cs typeface="Arial" charset="0"/>
              </a:defRPr>
            </a:lvl2pPr>
            <a:lvl3pPr marL="914361" algn="l" rtl="0" fontAlgn="base">
              <a:spcBef>
                <a:spcPct val="0"/>
              </a:spcBef>
              <a:spcAft>
                <a:spcPct val="0"/>
              </a:spcAft>
              <a:defRPr sz="1900" kern="1200">
                <a:solidFill>
                  <a:schemeClr val="tx1"/>
                </a:solidFill>
                <a:latin typeface="Arial" charset="0"/>
                <a:ea typeface="+mn-ea"/>
                <a:cs typeface="Arial" charset="0"/>
              </a:defRPr>
            </a:lvl3pPr>
            <a:lvl4pPr marL="1371540" algn="l" rtl="0" fontAlgn="base">
              <a:spcBef>
                <a:spcPct val="0"/>
              </a:spcBef>
              <a:spcAft>
                <a:spcPct val="0"/>
              </a:spcAft>
              <a:defRPr sz="1900" kern="1200">
                <a:solidFill>
                  <a:schemeClr val="tx1"/>
                </a:solidFill>
                <a:latin typeface="Arial" charset="0"/>
                <a:ea typeface="+mn-ea"/>
                <a:cs typeface="Arial" charset="0"/>
              </a:defRPr>
            </a:lvl4pPr>
            <a:lvl5pPr marL="1828721" algn="l" rtl="0" fontAlgn="base">
              <a:spcBef>
                <a:spcPct val="0"/>
              </a:spcBef>
              <a:spcAft>
                <a:spcPct val="0"/>
              </a:spcAft>
              <a:defRPr sz="1900" kern="1200">
                <a:solidFill>
                  <a:schemeClr val="tx1"/>
                </a:solidFill>
                <a:latin typeface="Arial" charset="0"/>
                <a:ea typeface="+mn-ea"/>
                <a:cs typeface="Arial" charset="0"/>
              </a:defRPr>
            </a:lvl5pPr>
            <a:lvl6pPr marL="2285901" algn="l" defTabSz="914361" rtl="0" eaLnBrk="1" latinLnBrk="0" hangingPunct="1">
              <a:defRPr sz="1900" kern="1200">
                <a:solidFill>
                  <a:schemeClr val="tx1"/>
                </a:solidFill>
                <a:latin typeface="Arial" charset="0"/>
                <a:ea typeface="+mn-ea"/>
                <a:cs typeface="Arial" charset="0"/>
              </a:defRPr>
            </a:lvl6pPr>
            <a:lvl7pPr marL="2743082" algn="l" defTabSz="914361" rtl="0" eaLnBrk="1" latinLnBrk="0" hangingPunct="1">
              <a:defRPr sz="1900" kern="1200">
                <a:solidFill>
                  <a:schemeClr val="tx1"/>
                </a:solidFill>
                <a:latin typeface="Arial" charset="0"/>
                <a:ea typeface="+mn-ea"/>
                <a:cs typeface="Arial" charset="0"/>
              </a:defRPr>
            </a:lvl7pPr>
            <a:lvl8pPr marL="3200261" algn="l" defTabSz="914361" rtl="0" eaLnBrk="1" latinLnBrk="0" hangingPunct="1">
              <a:defRPr sz="1900" kern="1200">
                <a:solidFill>
                  <a:schemeClr val="tx1"/>
                </a:solidFill>
                <a:latin typeface="Arial" charset="0"/>
                <a:ea typeface="+mn-ea"/>
                <a:cs typeface="Arial" charset="0"/>
              </a:defRPr>
            </a:lvl8pPr>
            <a:lvl9pPr marL="3657442" algn="l" defTabSz="914361" rtl="0" eaLnBrk="1" latinLnBrk="0" hangingPunct="1">
              <a:defRPr sz="1900" kern="1200">
                <a:solidFill>
                  <a:schemeClr val="tx1"/>
                </a:solidFill>
                <a:latin typeface="Arial" charset="0"/>
                <a:ea typeface="+mn-ea"/>
                <a:cs typeface="Arial" charset="0"/>
              </a:defRPr>
            </a:lvl9pPr>
          </a:lstStyle>
          <a:p>
            <a:pPr defTabSz="679720">
              <a:defRPr/>
            </a:pPr>
            <a:fld id="{99C8BFA4-20BE-490A-81D0-1AE80E967F51}" type="slidenum">
              <a:rPr lang="en-US" smtClean="0"/>
              <a:pPr defTabSz="679720">
                <a:defRPr/>
              </a:pPr>
              <a:t>6</a:t>
            </a:fld>
            <a:endParaRPr lang="en-US"/>
          </a:p>
        </p:txBody>
      </p:sp>
      <p:sp>
        <p:nvSpPr>
          <p:cNvPr id="1028" name="Rectangle 2"/>
          <p:cNvSpPr>
            <a:spLocks noChangeArrowheads="1"/>
          </p:cNvSpPr>
          <p:nvPr/>
        </p:nvSpPr>
        <p:spPr bwMode="auto">
          <a:xfrm>
            <a:off x="1196579" y="4950397"/>
            <a:ext cx="2137544" cy="171896"/>
          </a:xfrm>
          <a:prstGeom prst="rect">
            <a:avLst/>
          </a:prstGeom>
          <a:solidFill>
            <a:schemeClr val="bg1"/>
          </a:solidFill>
          <a:ln w="9525">
            <a:noFill/>
            <a:miter lim="800000"/>
            <a:headEnd/>
            <a:tailEnd/>
          </a:ln>
        </p:spPr>
        <p:txBody>
          <a:bodyPr wrap="none" lIns="64288" tIns="32144" rIns="64288" bIns="32144" anchor="ctr"/>
          <a:lstStyle/>
          <a:p>
            <a:endParaRPr lang="en-US" sz="984"/>
          </a:p>
        </p:txBody>
      </p:sp>
      <p:sp>
        <p:nvSpPr>
          <p:cNvPr id="1029" name="Rectangle 3"/>
          <p:cNvSpPr>
            <a:spLocks noGrp="1" noChangeArrowheads="1"/>
          </p:cNvSpPr>
          <p:nvPr>
            <p:ph type="title"/>
          </p:nvPr>
        </p:nvSpPr>
        <p:spPr>
          <a:xfrm>
            <a:off x="1309317" y="4857751"/>
            <a:ext cx="281285" cy="171896"/>
          </a:xfrm>
        </p:spPr>
        <p:txBody>
          <a:bodyPr/>
          <a:lstStyle/>
          <a:p>
            <a:pPr eaLnBrk="1" hangingPunct="1"/>
            <a:r>
              <a:rPr lang="en-US" sz="100" dirty="0">
                <a:latin typeface="Proxima Nova Lt" panose="02000506030000020004" pitchFamily="50" charset="0"/>
              </a:rPr>
              <a:t>John Doe</a:t>
            </a:r>
          </a:p>
        </p:txBody>
      </p:sp>
      <p:grpSp>
        <p:nvGrpSpPr>
          <p:cNvPr id="3" name="Group 2">
            <a:extLst>
              <a:ext uri="{FF2B5EF4-FFF2-40B4-BE49-F238E27FC236}">
                <a16:creationId xmlns:a16="http://schemas.microsoft.com/office/drawing/2014/main" id="{2311D7B2-90E3-44CD-B4D3-67EAC4BFADDC}"/>
              </a:ext>
            </a:extLst>
          </p:cNvPr>
          <p:cNvGrpSpPr/>
          <p:nvPr/>
        </p:nvGrpSpPr>
        <p:grpSpPr>
          <a:xfrm>
            <a:off x="5571955" y="3739123"/>
            <a:ext cx="2683618" cy="295922"/>
            <a:chOff x="5571955" y="3450364"/>
            <a:chExt cx="2683618" cy="295922"/>
          </a:xfrm>
        </p:grpSpPr>
        <p:sp>
          <p:nvSpPr>
            <p:cNvPr id="1052" name="Text Box 34"/>
            <p:cNvSpPr txBox="1">
              <a:spLocks noChangeArrowheads="1"/>
            </p:cNvSpPr>
            <p:nvPr/>
          </p:nvSpPr>
          <p:spPr bwMode="auto">
            <a:xfrm>
              <a:off x="6230766" y="3450364"/>
              <a:ext cx="2024807" cy="295922"/>
            </a:xfrm>
            <a:prstGeom prst="rect">
              <a:avLst/>
            </a:prstGeom>
            <a:solidFill>
              <a:schemeClr val="bg1"/>
            </a:solidFill>
            <a:ln w="9525">
              <a:noFill/>
              <a:miter lim="800000"/>
              <a:headEnd/>
              <a:tailEnd/>
            </a:ln>
          </p:spPr>
          <p:txBody>
            <a:bodyPr lIns="67953" tIns="33976" rIns="67953" bIns="33976">
              <a:spAutoFit/>
            </a:bodyPr>
            <a:lstStyle/>
            <a:p>
              <a:pPr algn="ctr" defTabSz="679720"/>
              <a:r>
                <a:rPr lang="en-US" sz="1477" b="1" dirty="0">
                  <a:solidFill>
                    <a:srgbClr val="3F3F3F"/>
                  </a:solidFill>
                  <a:latin typeface="Proxima Nova Lt" panose="02000506030000020004" pitchFamily="50" charset="0"/>
                </a:rPr>
                <a:t>UNDER PRESSURE</a:t>
              </a:r>
            </a:p>
          </p:txBody>
        </p:sp>
        <p:sp>
          <p:nvSpPr>
            <p:cNvPr id="1053" name="Line 35"/>
            <p:cNvSpPr>
              <a:spLocks noChangeShapeType="1"/>
            </p:cNvSpPr>
            <p:nvPr/>
          </p:nvSpPr>
          <p:spPr bwMode="auto">
            <a:xfrm flipH="1">
              <a:off x="5571955" y="3598325"/>
              <a:ext cx="779860" cy="4020"/>
            </a:xfrm>
            <a:prstGeom prst="line">
              <a:avLst/>
            </a:prstGeom>
            <a:noFill/>
            <a:ln w="57150">
              <a:solidFill>
                <a:schemeClr val="tx1"/>
              </a:solidFill>
              <a:round/>
              <a:headEnd/>
              <a:tailEnd type="triangle" w="med" len="med"/>
            </a:ln>
          </p:spPr>
          <p:txBody>
            <a:bodyPr lIns="64288" tIns="32144" rIns="64288" bIns="32144"/>
            <a:lstStyle/>
            <a:p>
              <a:endParaRPr lang="en-US" sz="984">
                <a:latin typeface="Proxima Nova Lt" panose="02000506030000020004" pitchFamily="50" charset="0"/>
              </a:endParaRPr>
            </a:p>
          </p:txBody>
        </p:sp>
      </p:grpSp>
      <p:sp>
        <p:nvSpPr>
          <p:cNvPr id="6" name="Rectangle 5"/>
          <p:cNvSpPr/>
          <p:nvPr/>
        </p:nvSpPr>
        <p:spPr>
          <a:xfrm>
            <a:off x="1982392" y="115788"/>
            <a:ext cx="5170289" cy="438582"/>
          </a:xfrm>
          <a:prstGeom prst="rect">
            <a:avLst/>
          </a:prstGeom>
        </p:spPr>
        <p:txBody>
          <a:bodyPr wrap="square">
            <a:spAutoFit/>
          </a:bodyPr>
          <a:lstStyle/>
          <a:p>
            <a:pPr algn="ctr"/>
            <a:r>
              <a:rPr lang="en-US" sz="2250" b="1" dirty="0">
                <a:solidFill>
                  <a:srgbClr val="FFFFFF"/>
                </a:solidFill>
                <a:latin typeface="Proxima Nova Lt" panose="02000506030000020004" pitchFamily="50" charset="0"/>
                <a:ea typeface="+mj-ea"/>
                <a:cs typeface="Tahoma" pitchFamily="34" charset="0"/>
              </a:rPr>
              <a:t>Jane Doe </a:t>
            </a:r>
            <a:endParaRPr lang="en-US" sz="984" dirty="0">
              <a:latin typeface="Proxima Nova Lt" panose="02000506030000020004" pitchFamily="50" charset="0"/>
            </a:endParaRPr>
          </a:p>
        </p:txBody>
      </p:sp>
      <p:pic>
        <p:nvPicPr>
          <p:cNvPr id="8" name="Picture 7"/>
          <p:cNvPicPr>
            <a:picLocks noChangeAspect="1"/>
          </p:cNvPicPr>
          <p:nvPr/>
        </p:nvPicPr>
        <p:blipFill>
          <a:blip r:embed="rId4"/>
          <a:stretch>
            <a:fillRect/>
          </a:stretch>
        </p:blipFill>
        <p:spPr>
          <a:xfrm>
            <a:off x="6093238" y="94744"/>
            <a:ext cx="2926539" cy="954107"/>
          </a:xfrm>
          <a:prstGeom prst="rect">
            <a:avLst/>
          </a:prstGeom>
        </p:spPr>
      </p:pic>
      <p:grpSp>
        <p:nvGrpSpPr>
          <p:cNvPr id="4" name="Group 3">
            <a:extLst>
              <a:ext uri="{FF2B5EF4-FFF2-40B4-BE49-F238E27FC236}">
                <a16:creationId xmlns:a16="http://schemas.microsoft.com/office/drawing/2014/main" id="{4E17248C-7068-4DE4-B473-2F4FFB5E6882}"/>
              </a:ext>
            </a:extLst>
          </p:cNvPr>
          <p:cNvGrpSpPr/>
          <p:nvPr/>
        </p:nvGrpSpPr>
        <p:grpSpPr>
          <a:xfrm>
            <a:off x="1747028" y="2676965"/>
            <a:ext cx="2530090" cy="299572"/>
            <a:chOff x="1747028" y="2388213"/>
            <a:chExt cx="2530090" cy="299572"/>
          </a:xfrm>
        </p:grpSpPr>
        <p:grpSp>
          <p:nvGrpSpPr>
            <p:cNvPr id="12" name="Group 89">
              <a:extLst>
                <a:ext uri="{FF2B5EF4-FFF2-40B4-BE49-F238E27FC236}">
                  <a16:creationId xmlns:a16="http://schemas.microsoft.com/office/drawing/2014/main" id="{20ED3488-7F8D-4EFE-B9F2-8FF64F766E69}"/>
                </a:ext>
              </a:extLst>
            </p:cNvPr>
            <p:cNvGrpSpPr>
              <a:grpSpLocks/>
            </p:cNvGrpSpPr>
            <p:nvPr/>
          </p:nvGrpSpPr>
          <p:grpSpPr bwMode="auto">
            <a:xfrm flipH="1">
              <a:off x="1747028" y="2388213"/>
              <a:ext cx="876303" cy="299572"/>
              <a:chOff x="4011" y="2393"/>
              <a:chExt cx="736" cy="252"/>
            </a:xfrm>
          </p:grpSpPr>
          <p:sp>
            <p:nvSpPr>
              <p:cNvPr id="14" name="Text Box 90">
                <a:extLst>
                  <a:ext uri="{FF2B5EF4-FFF2-40B4-BE49-F238E27FC236}">
                    <a16:creationId xmlns:a16="http://schemas.microsoft.com/office/drawing/2014/main" id="{67DE133B-8E33-49D5-885A-5B5094075628}"/>
                  </a:ext>
                </a:extLst>
              </p:cNvPr>
              <p:cNvSpPr txBox="1">
                <a:spLocks noChangeArrowheads="1"/>
              </p:cNvSpPr>
              <p:nvPr/>
            </p:nvSpPr>
            <p:spPr bwMode="auto">
              <a:xfrm>
                <a:off x="4235" y="2393"/>
                <a:ext cx="512" cy="252"/>
              </a:xfrm>
              <a:prstGeom prst="rect">
                <a:avLst/>
              </a:prstGeom>
              <a:noFill/>
              <a:ln w="9525">
                <a:noFill/>
                <a:miter lim="800000"/>
                <a:headEnd/>
                <a:tailEnd/>
              </a:ln>
              <a:effectLst/>
            </p:spPr>
            <p:txBody>
              <a:bodyPr wrap="none">
                <a:spAutoFit/>
              </a:bodyPr>
              <a:lstStyle/>
              <a:p>
                <a:pPr algn="ctr">
                  <a:defRPr/>
                </a:pPr>
                <a:r>
                  <a:rPr lang="en-US" sz="1350" b="1" dirty="0">
                    <a:solidFill>
                      <a:srgbClr val="3F3F3F"/>
                    </a:solidFill>
                    <a:latin typeface="Proxima Nova Lt" panose="02000506030000020004" pitchFamily="50" charset="0"/>
                  </a:rPr>
                  <a:t> LOW</a:t>
                </a:r>
              </a:p>
            </p:txBody>
          </p:sp>
          <p:sp>
            <p:nvSpPr>
              <p:cNvPr id="15" name="Text Box 91">
                <a:extLst>
                  <a:ext uri="{FF2B5EF4-FFF2-40B4-BE49-F238E27FC236}">
                    <a16:creationId xmlns:a16="http://schemas.microsoft.com/office/drawing/2014/main" id="{618B8B64-88A9-4BA9-8E29-765D97658F54}"/>
                  </a:ext>
                </a:extLst>
              </p:cNvPr>
              <p:cNvSpPr txBox="1">
                <a:spLocks noChangeArrowheads="1"/>
              </p:cNvSpPr>
              <p:nvPr/>
            </p:nvSpPr>
            <p:spPr bwMode="auto">
              <a:xfrm>
                <a:off x="4011" y="2393"/>
                <a:ext cx="240" cy="252"/>
              </a:xfrm>
              <a:prstGeom prst="rect">
                <a:avLst/>
              </a:prstGeom>
              <a:noFill/>
              <a:ln w="9525">
                <a:noFill/>
                <a:miter lim="800000"/>
                <a:headEnd/>
                <a:tailEnd/>
              </a:ln>
              <a:effectLst/>
            </p:spPr>
            <p:txBody>
              <a:bodyPr wrap="square">
                <a:spAutoFit/>
              </a:bodyPr>
              <a:lstStyle/>
              <a:p>
                <a:pPr algn="ctr">
                  <a:defRPr/>
                </a:pPr>
                <a:r>
                  <a:rPr lang="en-US" sz="1350" b="1" dirty="0">
                    <a:solidFill>
                      <a:srgbClr val="3F3F3F"/>
                    </a:solidFill>
                    <a:latin typeface="Proxima Nova Lt" panose="02000506030000020004" pitchFamily="50" charset="0"/>
                  </a:rPr>
                  <a:t>3</a:t>
                </a:r>
              </a:p>
            </p:txBody>
          </p:sp>
        </p:grpSp>
        <p:sp>
          <p:nvSpPr>
            <p:cNvPr id="13" name="Line 92">
              <a:extLst>
                <a:ext uri="{FF2B5EF4-FFF2-40B4-BE49-F238E27FC236}">
                  <a16:creationId xmlns:a16="http://schemas.microsoft.com/office/drawing/2014/main" id="{26D53456-7964-45CC-8DF4-F7E59DD1FDC6}"/>
                </a:ext>
              </a:extLst>
            </p:cNvPr>
            <p:cNvSpPr>
              <a:spLocks noChangeShapeType="1"/>
            </p:cNvSpPr>
            <p:nvPr/>
          </p:nvSpPr>
          <p:spPr bwMode="auto">
            <a:xfrm>
              <a:off x="2788835" y="2527310"/>
              <a:ext cx="1488283" cy="7133"/>
            </a:xfrm>
            <a:prstGeom prst="line">
              <a:avLst/>
            </a:prstGeom>
            <a:noFill/>
            <a:ln w="57150">
              <a:solidFill>
                <a:schemeClr val="tx1"/>
              </a:solidFill>
              <a:round/>
              <a:headEnd/>
              <a:tailEnd type="triangle" w="med" len="med"/>
            </a:ln>
            <a:effectLst/>
          </p:spPr>
          <p:txBody>
            <a:bodyPr wrap="none" anchor="ctr"/>
            <a:lstStyle/>
            <a:p>
              <a:pPr>
                <a:defRPr/>
              </a:pPr>
              <a:endParaRPr lang="en-US" sz="1350" dirty="0">
                <a:latin typeface="Proxima Nova Lt" panose="02000506030000020004" pitchFamily="50" charset="0"/>
              </a:endParaRPr>
            </a:p>
          </p:txBody>
        </p:sp>
      </p:grpSp>
      <p:grpSp>
        <p:nvGrpSpPr>
          <p:cNvPr id="7" name="Group 6">
            <a:extLst>
              <a:ext uri="{FF2B5EF4-FFF2-40B4-BE49-F238E27FC236}">
                <a16:creationId xmlns:a16="http://schemas.microsoft.com/office/drawing/2014/main" id="{7FAF6909-BDAA-45CA-9ED2-296D83BF7205}"/>
              </a:ext>
            </a:extLst>
          </p:cNvPr>
          <p:cNvGrpSpPr/>
          <p:nvPr/>
        </p:nvGrpSpPr>
        <p:grpSpPr>
          <a:xfrm>
            <a:off x="948903" y="2346779"/>
            <a:ext cx="3066386" cy="322505"/>
            <a:chOff x="948901" y="2058030"/>
            <a:chExt cx="3066386" cy="322505"/>
          </a:xfrm>
        </p:grpSpPr>
        <p:grpSp>
          <p:nvGrpSpPr>
            <p:cNvPr id="17" name="Group 94">
              <a:extLst>
                <a:ext uri="{FF2B5EF4-FFF2-40B4-BE49-F238E27FC236}">
                  <a16:creationId xmlns:a16="http://schemas.microsoft.com/office/drawing/2014/main" id="{C485BD53-DD01-4B06-9A1D-14CB0D6CBD3B}"/>
                </a:ext>
              </a:extLst>
            </p:cNvPr>
            <p:cNvGrpSpPr>
              <a:grpSpLocks/>
            </p:cNvGrpSpPr>
            <p:nvPr/>
          </p:nvGrpSpPr>
          <p:grpSpPr bwMode="auto">
            <a:xfrm flipH="1">
              <a:off x="948901" y="2058030"/>
              <a:ext cx="1680248" cy="322505"/>
              <a:chOff x="4186" y="2134"/>
              <a:chExt cx="1411" cy="271"/>
            </a:xfrm>
          </p:grpSpPr>
          <p:sp>
            <p:nvSpPr>
              <p:cNvPr id="19" name="Text Box 95">
                <a:extLst>
                  <a:ext uri="{FF2B5EF4-FFF2-40B4-BE49-F238E27FC236}">
                    <a16:creationId xmlns:a16="http://schemas.microsoft.com/office/drawing/2014/main" id="{4589EC10-59FE-467E-BD85-BE847C1B79B3}"/>
                  </a:ext>
                </a:extLst>
              </p:cNvPr>
              <p:cNvSpPr txBox="1">
                <a:spLocks noChangeArrowheads="1"/>
              </p:cNvSpPr>
              <p:nvPr/>
            </p:nvSpPr>
            <p:spPr bwMode="auto">
              <a:xfrm>
                <a:off x="4372" y="2134"/>
                <a:ext cx="1225" cy="267"/>
              </a:xfrm>
              <a:prstGeom prst="rect">
                <a:avLst/>
              </a:prstGeom>
              <a:noFill/>
              <a:ln w="9525">
                <a:noFill/>
                <a:miter lim="800000"/>
                <a:headEnd/>
                <a:tailEnd/>
              </a:ln>
              <a:effectLst/>
            </p:spPr>
            <p:txBody>
              <a:bodyPr wrap="none">
                <a:spAutoFit/>
              </a:bodyPr>
              <a:lstStyle/>
              <a:p>
                <a:pPr>
                  <a:lnSpc>
                    <a:spcPct val="120000"/>
                  </a:lnSpc>
                  <a:defRPr/>
                </a:pPr>
                <a:r>
                  <a:rPr lang="en-US" sz="1350" b="1" dirty="0">
                    <a:solidFill>
                      <a:srgbClr val="3F3F3F"/>
                    </a:solidFill>
                    <a:latin typeface="Proxima Nova Lt" panose="02000506030000020004" pitchFamily="50" charset="0"/>
                  </a:rPr>
                  <a:t> INTERMEDIATE</a:t>
                </a:r>
              </a:p>
            </p:txBody>
          </p:sp>
          <p:sp>
            <p:nvSpPr>
              <p:cNvPr id="20" name="Text Box 96">
                <a:extLst>
                  <a:ext uri="{FF2B5EF4-FFF2-40B4-BE49-F238E27FC236}">
                    <a16:creationId xmlns:a16="http://schemas.microsoft.com/office/drawing/2014/main" id="{6284BAE6-FAF0-491A-A5CF-DFD9AFA64802}"/>
                  </a:ext>
                </a:extLst>
              </p:cNvPr>
              <p:cNvSpPr txBox="1">
                <a:spLocks noChangeArrowheads="1"/>
              </p:cNvSpPr>
              <p:nvPr/>
            </p:nvSpPr>
            <p:spPr bwMode="auto">
              <a:xfrm>
                <a:off x="4186" y="2153"/>
                <a:ext cx="241" cy="252"/>
              </a:xfrm>
              <a:prstGeom prst="rect">
                <a:avLst/>
              </a:prstGeom>
              <a:noFill/>
              <a:ln w="9525">
                <a:noFill/>
                <a:miter lim="800000"/>
                <a:headEnd/>
                <a:tailEnd/>
              </a:ln>
              <a:effectLst/>
            </p:spPr>
            <p:txBody>
              <a:bodyPr wrap="none">
                <a:spAutoFit/>
              </a:bodyPr>
              <a:lstStyle/>
              <a:p>
                <a:pPr algn="ctr">
                  <a:defRPr/>
                </a:pPr>
                <a:r>
                  <a:rPr lang="en-US" sz="1350" b="1" dirty="0">
                    <a:solidFill>
                      <a:srgbClr val="3F3F3F"/>
                    </a:solidFill>
                    <a:latin typeface="Proxima Nova Lt" panose="02000506030000020004" pitchFamily="50" charset="0"/>
                  </a:rPr>
                  <a:t>2</a:t>
                </a:r>
              </a:p>
            </p:txBody>
          </p:sp>
        </p:grpSp>
        <p:sp>
          <p:nvSpPr>
            <p:cNvPr id="18" name="Line 97">
              <a:extLst>
                <a:ext uri="{FF2B5EF4-FFF2-40B4-BE49-F238E27FC236}">
                  <a16:creationId xmlns:a16="http://schemas.microsoft.com/office/drawing/2014/main" id="{01F29022-56FD-44B3-A9C1-52452347B9D0}"/>
                </a:ext>
              </a:extLst>
            </p:cNvPr>
            <p:cNvSpPr>
              <a:spLocks noChangeShapeType="1"/>
            </p:cNvSpPr>
            <p:nvPr/>
          </p:nvSpPr>
          <p:spPr bwMode="auto">
            <a:xfrm>
              <a:off x="2788742" y="2257947"/>
              <a:ext cx="1226545" cy="7140"/>
            </a:xfrm>
            <a:prstGeom prst="line">
              <a:avLst/>
            </a:prstGeom>
            <a:noFill/>
            <a:ln w="57150">
              <a:solidFill>
                <a:schemeClr val="tx1"/>
              </a:solidFill>
              <a:round/>
              <a:headEnd/>
              <a:tailEnd type="triangle" w="med" len="med"/>
            </a:ln>
            <a:effectLst/>
          </p:spPr>
          <p:txBody>
            <a:bodyPr wrap="none" anchor="ctr"/>
            <a:lstStyle/>
            <a:p>
              <a:pPr>
                <a:defRPr/>
              </a:pPr>
              <a:endParaRPr lang="en-US" sz="1350" dirty="0">
                <a:solidFill>
                  <a:srgbClr val="3F3F3F"/>
                </a:solidFill>
                <a:latin typeface="Proxima Nova Lt" panose="02000506030000020004" pitchFamily="50" charset="0"/>
              </a:endParaRPr>
            </a:p>
          </p:txBody>
        </p:sp>
      </p:grpSp>
      <p:grpSp>
        <p:nvGrpSpPr>
          <p:cNvPr id="9" name="Group 8">
            <a:extLst>
              <a:ext uri="{FF2B5EF4-FFF2-40B4-BE49-F238E27FC236}">
                <a16:creationId xmlns:a16="http://schemas.microsoft.com/office/drawing/2014/main" id="{80DCAB09-09CD-418B-973B-6827EEDF89AE}"/>
              </a:ext>
            </a:extLst>
          </p:cNvPr>
          <p:cNvGrpSpPr/>
          <p:nvPr/>
        </p:nvGrpSpPr>
        <p:grpSpPr>
          <a:xfrm>
            <a:off x="1496084" y="2088998"/>
            <a:ext cx="2352026" cy="300082"/>
            <a:chOff x="1496084" y="1800240"/>
            <a:chExt cx="2352026" cy="300080"/>
          </a:xfrm>
        </p:grpSpPr>
        <p:sp>
          <p:nvSpPr>
            <p:cNvPr id="22" name="Text Box 99">
              <a:extLst>
                <a:ext uri="{FF2B5EF4-FFF2-40B4-BE49-F238E27FC236}">
                  <a16:creationId xmlns:a16="http://schemas.microsoft.com/office/drawing/2014/main" id="{EE12DFED-8593-4EA4-A22B-160EEDB44211}"/>
                </a:ext>
              </a:extLst>
            </p:cNvPr>
            <p:cNvSpPr txBox="1">
              <a:spLocks noChangeArrowheads="1"/>
            </p:cNvSpPr>
            <p:nvPr/>
          </p:nvSpPr>
          <p:spPr bwMode="auto">
            <a:xfrm flipH="1">
              <a:off x="1496084" y="1800240"/>
              <a:ext cx="1135247" cy="300080"/>
            </a:xfrm>
            <a:prstGeom prst="rect">
              <a:avLst/>
            </a:prstGeom>
            <a:noFill/>
            <a:ln w="9525">
              <a:noFill/>
              <a:miter lim="800000"/>
              <a:headEnd/>
              <a:tailEnd/>
            </a:ln>
            <a:effectLst/>
          </p:spPr>
          <p:txBody>
            <a:bodyPr wrap="none">
              <a:spAutoFit/>
            </a:bodyPr>
            <a:lstStyle/>
            <a:p>
              <a:pPr>
                <a:defRPr/>
              </a:pPr>
              <a:r>
                <a:rPr lang="en-US" sz="1350" b="1" dirty="0">
                  <a:solidFill>
                    <a:srgbClr val="3F3F3F"/>
                  </a:solidFill>
                  <a:latin typeface="Proxima Nova Lt" panose="02000506030000020004" pitchFamily="50" charset="0"/>
                </a:rPr>
                <a:t>STRONG    1</a:t>
              </a:r>
            </a:p>
          </p:txBody>
        </p:sp>
        <p:sp>
          <p:nvSpPr>
            <p:cNvPr id="23" name="Line 101">
              <a:extLst>
                <a:ext uri="{FF2B5EF4-FFF2-40B4-BE49-F238E27FC236}">
                  <a16:creationId xmlns:a16="http://schemas.microsoft.com/office/drawing/2014/main" id="{26BCAAA9-DD3A-47CA-AF22-F8E07B874591}"/>
                </a:ext>
              </a:extLst>
            </p:cNvPr>
            <p:cNvSpPr>
              <a:spLocks noChangeShapeType="1"/>
            </p:cNvSpPr>
            <p:nvPr/>
          </p:nvSpPr>
          <p:spPr bwMode="auto">
            <a:xfrm>
              <a:off x="2775858" y="1965591"/>
              <a:ext cx="1072252" cy="4782"/>
            </a:xfrm>
            <a:prstGeom prst="line">
              <a:avLst/>
            </a:prstGeom>
            <a:noFill/>
            <a:ln w="57150">
              <a:solidFill>
                <a:schemeClr val="tx1"/>
              </a:solidFill>
              <a:round/>
              <a:headEnd/>
              <a:tailEnd type="triangle" w="med" len="med"/>
            </a:ln>
            <a:effectLst/>
          </p:spPr>
          <p:txBody>
            <a:bodyPr wrap="none" anchor="ctr"/>
            <a:lstStyle/>
            <a:p>
              <a:pPr>
                <a:defRPr/>
              </a:pPr>
              <a:endParaRPr lang="en-US" sz="1350" dirty="0">
                <a:solidFill>
                  <a:srgbClr val="3F3F3F"/>
                </a:solidFill>
                <a:latin typeface="Proxima Nova Lt" panose="02000506030000020004" pitchFamily="50" charset="0"/>
              </a:endParaRPr>
            </a:p>
          </p:txBody>
        </p:sp>
      </p:grpSp>
      <p:sp>
        <p:nvSpPr>
          <p:cNvPr id="25" name="Title 3">
            <a:extLst>
              <a:ext uri="{FF2B5EF4-FFF2-40B4-BE49-F238E27FC236}">
                <a16:creationId xmlns:a16="http://schemas.microsoft.com/office/drawing/2014/main" id="{870BDDAE-3383-4D62-8F50-4ABD4C0EB015}"/>
              </a:ext>
            </a:extLst>
          </p:cNvPr>
          <p:cNvSpPr txBox="1">
            <a:spLocks/>
          </p:cNvSpPr>
          <p:nvPr/>
        </p:nvSpPr>
        <p:spPr>
          <a:xfrm>
            <a:off x="175890" y="153085"/>
            <a:ext cx="5774731" cy="489558"/>
          </a:xfrm>
          <a:prstGeom prst="rect">
            <a:avLst/>
          </a:prstGeom>
          <a:solidFill>
            <a:schemeClr val="bg1"/>
          </a:solidFill>
        </p:spPr>
        <p:txBody>
          <a:bodyPr>
            <a:normAutofit fontScale="25000" lnSpcReduction="20000"/>
          </a:bodyPr>
          <a:lstStyle>
            <a:lvl1pPr algn="l" defTabSz="685800" rtl="0" eaLnBrk="1" latinLnBrk="0" hangingPunct="1">
              <a:lnSpc>
                <a:spcPct val="90000"/>
              </a:lnSpc>
              <a:spcBef>
                <a:spcPct val="0"/>
              </a:spcBef>
              <a:buNone/>
              <a:defRPr sz="3300" b="1" i="0" kern="1200">
                <a:solidFill>
                  <a:schemeClr val="tx1"/>
                </a:solidFill>
                <a:latin typeface="Georgia Bold" charset="0"/>
                <a:ea typeface="Georgia Bold" charset="0"/>
                <a:cs typeface="Georgia Bold" charset="0"/>
              </a:defRPr>
            </a:lvl1pPr>
          </a:lstStyle>
          <a:p>
            <a:pPr>
              <a:lnSpc>
                <a:spcPct val="120000"/>
              </a:lnSpc>
              <a:defRPr/>
            </a:pPr>
            <a:r>
              <a:rPr lang="en-US" sz="9300" dirty="0">
                <a:solidFill>
                  <a:srgbClr val="214263"/>
                </a:solidFill>
                <a:latin typeface="Arial" panose="020B0604020202020204" pitchFamily="34" charset="0"/>
                <a:cs typeface="Arial" panose="020B0604020202020204" pitchFamily="34" charset="0"/>
              </a:rPr>
              <a:t>Reading a Sample </a:t>
            </a:r>
          </a:p>
          <a:p>
            <a:pPr>
              <a:lnSpc>
                <a:spcPct val="120000"/>
              </a:lnSpc>
              <a:defRPr/>
            </a:pPr>
            <a:r>
              <a:rPr lang="en-US" sz="9300" dirty="0">
                <a:solidFill>
                  <a:srgbClr val="214263"/>
                </a:solidFill>
                <a:latin typeface="Arial" panose="020B0604020202020204" pitchFamily="34" charset="0"/>
                <a:cs typeface="Arial" panose="020B0604020202020204" pitchFamily="34" charset="0"/>
              </a:rPr>
              <a:t>HBDI</a:t>
            </a:r>
            <a:r>
              <a:rPr lang="en-US" sz="9300" baseline="30000" dirty="0">
                <a:solidFill>
                  <a:srgbClr val="214263"/>
                </a:solidFill>
                <a:latin typeface="Arial" panose="020B0604020202020204" pitchFamily="34" charset="0"/>
                <a:cs typeface="Arial" panose="020B0604020202020204" pitchFamily="34" charset="0"/>
              </a:rPr>
              <a:t>®</a:t>
            </a:r>
            <a:r>
              <a:rPr lang="en-US" sz="9300" dirty="0">
                <a:solidFill>
                  <a:srgbClr val="214263"/>
                </a:solidFill>
                <a:latin typeface="Arial" panose="020B0604020202020204" pitchFamily="34" charset="0"/>
                <a:cs typeface="Arial" panose="020B0604020202020204" pitchFamily="34" charset="0"/>
              </a:rPr>
              <a:t> Profile Preference Code </a:t>
            </a:r>
          </a:p>
          <a:p>
            <a:pPr>
              <a:defRPr/>
            </a:pPr>
            <a:endParaRPr lang="en-US" sz="1800" b="0" dirty="0">
              <a:latin typeface="+mj-lt"/>
              <a:cs typeface="Arial" panose="020B0604020202020204" pitchFamily="34" charset="0"/>
            </a:endParaRPr>
          </a:p>
        </p:txBody>
      </p:sp>
      <p:grpSp>
        <p:nvGrpSpPr>
          <p:cNvPr id="27" name="Group 26">
            <a:extLst>
              <a:ext uri="{FF2B5EF4-FFF2-40B4-BE49-F238E27FC236}">
                <a16:creationId xmlns:a16="http://schemas.microsoft.com/office/drawing/2014/main" id="{46580AA0-D77B-47F4-9E66-61E310913C45}"/>
              </a:ext>
            </a:extLst>
          </p:cNvPr>
          <p:cNvGrpSpPr/>
          <p:nvPr/>
        </p:nvGrpSpPr>
        <p:grpSpPr>
          <a:xfrm>
            <a:off x="1053837" y="1804709"/>
            <a:ext cx="2574213" cy="300082"/>
            <a:chOff x="1053837" y="1515961"/>
            <a:chExt cx="2574213" cy="300082"/>
          </a:xfrm>
        </p:grpSpPr>
        <p:sp>
          <p:nvSpPr>
            <p:cNvPr id="24" name="Text Box 103">
              <a:extLst>
                <a:ext uri="{FF2B5EF4-FFF2-40B4-BE49-F238E27FC236}">
                  <a16:creationId xmlns:a16="http://schemas.microsoft.com/office/drawing/2014/main" id="{4FF5CE22-FB7C-4F33-A774-2A74DB470EB6}"/>
                </a:ext>
              </a:extLst>
            </p:cNvPr>
            <p:cNvSpPr txBox="1">
              <a:spLocks noChangeArrowheads="1"/>
            </p:cNvSpPr>
            <p:nvPr/>
          </p:nvSpPr>
          <p:spPr bwMode="auto">
            <a:xfrm>
              <a:off x="1053837" y="1515961"/>
              <a:ext cx="1664238" cy="300082"/>
            </a:xfrm>
            <a:prstGeom prst="rect">
              <a:avLst/>
            </a:prstGeom>
            <a:noFill/>
            <a:ln w="9525">
              <a:noFill/>
              <a:miter lim="800000"/>
              <a:headEnd/>
              <a:tailEnd/>
            </a:ln>
            <a:effectLst/>
          </p:spPr>
          <p:txBody>
            <a:bodyPr wrap="square">
              <a:spAutoFit/>
            </a:bodyPr>
            <a:lstStyle/>
            <a:p>
              <a:pPr>
                <a:defRPr/>
              </a:pPr>
              <a:r>
                <a:rPr lang="en-US" sz="1350" b="1" dirty="0">
                  <a:solidFill>
                    <a:srgbClr val="3F3F3F"/>
                  </a:solidFill>
                  <a:latin typeface="Proxima Nova Lt" panose="02000506030000020004" pitchFamily="50" charset="0"/>
                </a:rPr>
                <a:t>VERY STRONG   1+ </a:t>
              </a:r>
            </a:p>
          </p:txBody>
        </p:sp>
        <p:sp>
          <p:nvSpPr>
            <p:cNvPr id="26" name="Line 101">
              <a:extLst>
                <a:ext uri="{FF2B5EF4-FFF2-40B4-BE49-F238E27FC236}">
                  <a16:creationId xmlns:a16="http://schemas.microsoft.com/office/drawing/2014/main" id="{98386C26-89AC-4CD7-BCD1-93A3F4903CE4}"/>
                </a:ext>
              </a:extLst>
            </p:cNvPr>
            <p:cNvSpPr>
              <a:spLocks noChangeShapeType="1"/>
            </p:cNvSpPr>
            <p:nvPr/>
          </p:nvSpPr>
          <p:spPr bwMode="auto">
            <a:xfrm>
              <a:off x="2789007" y="1674136"/>
              <a:ext cx="839043" cy="4225"/>
            </a:xfrm>
            <a:prstGeom prst="line">
              <a:avLst/>
            </a:prstGeom>
            <a:noFill/>
            <a:ln w="57150">
              <a:solidFill>
                <a:schemeClr val="tx1"/>
              </a:solidFill>
              <a:round/>
              <a:headEnd/>
              <a:tailEnd type="triangle" w="med" len="med"/>
            </a:ln>
            <a:effectLst/>
          </p:spPr>
          <p:txBody>
            <a:bodyPr wrap="none" anchor="ctr"/>
            <a:lstStyle/>
            <a:p>
              <a:pPr>
                <a:defRPr/>
              </a:pPr>
              <a:endParaRPr lang="en-US" sz="1350" dirty="0">
                <a:solidFill>
                  <a:srgbClr val="3F3F3F"/>
                </a:solidFill>
                <a:latin typeface="Proxima Nova Lt" panose="02000506030000020004" pitchFamily="50" charset="0"/>
              </a:endParaRPr>
            </a:p>
          </p:txBody>
        </p:sp>
      </p:grpSp>
      <p:sp>
        <p:nvSpPr>
          <p:cNvPr id="2" name="Rectangle 1">
            <a:extLst>
              <a:ext uri="{FF2B5EF4-FFF2-40B4-BE49-F238E27FC236}">
                <a16:creationId xmlns:a16="http://schemas.microsoft.com/office/drawing/2014/main" id="{00D2F361-48DD-4CE9-89D5-2B8CEABA2B34}"/>
              </a:ext>
            </a:extLst>
          </p:cNvPr>
          <p:cNvSpPr/>
          <p:nvPr/>
        </p:nvSpPr>
        <p:spPr>
          <a:xfrm>
            <a:off x="2775857" y="859971"/>
            <a:ext cx="558266" cy="381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roxima Nova Lt" panose="02000506030000020004" pitchFamily="50" charset="0"/>
            </a:endParaRPr>
          </a:p>
        </p:txBody>
      </p:sp>
      <p:sp>
        <p:nvSpPr>
          <p:cNvPr id="30" name="Rectangle 29">
            <a:extLst>
              <a:ext uri="{FF2B5EF4-FFF2-40B4-BE49-F238E27FC236}">
                <a16:creationId xmlns:a16="http://schemas.microsoft.com/office/drawing/2014/main" id="{CABE79B9-FEE8-4C7E-B8BF-5BD1AF4BD3D0}"/>
              </a:ext>
            </a:extLst>
          </p:cNvPr>
          <p:cNvSpPr/>
          <p:nvPr/>
        </p:nvSpPr>
        <p:spPr>
          <a:xfrm>
            <a:off x="5961885" y="4076428"/>
            <a:ext cx="558266" cy="381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roxima Nova Lt" panose="02000506030000020004" pitchFamily="50" charset="0"/>
            </a:endParaRPr>
          </a:p>
        </p:txBody>
      </p:sp>
      <p:sp>
        <p:nvSpPr>
          <p:cNvPr id="31" name="Rectangle 30">
            <a:extLst>
              <a:ext uri="{FF2B5EF4-FFF2-40B4-BE49-F238E27FC236}">
                <a16:creationId xmlns:a16="http://schemas.microsoft.com/office/drawing/2014/main" id="{D21A4E08-F335-47DE-97F0-9BB40894CF45}"/>
              </a:ext>
            </a:extLst>
          </p:cNvPr>
          <p:cNvSpPr/>
          <p:nvPr/>
        </p:nvSpPr>
        <p:spPr>
          <a:xfrm>
            <a:off x="2707996" y="4005327"/>
            <a:ext cx="558266" cy="381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roxima Nova Lt" panose="02000506030000020004" pitchFamily="50" charset="0"/>
            </a:endParaRPr>
          </a:p>
        </p:txBody>
      </p:sp>
      <p:pic>
        <p:nvPicPr>
          <p:cNvPr id="11" name="Picture 10">
            <a:extLst>
              <a:ext uri="{FF2B5EF4-FFF2-40B4-BE49-F238E27FC236}">
                <a16:creationId xmlns:a16="http://schemas.microsoft.com/office/drawing/2014/main" id="{2B70484C-5545-B257-5925-AC6F8E13ED17}"/>
              </a:ext>
            </a:extLst>
          </p:cNvPr>
          <p:cNvPicPr>
            <a:picLocks noChangeAspect="1"/>
          </p:cNvPicPr>
          <p:nvPr/>
        </p:nvPicPr>
        <p:blipFill rotWithShape="1">
          <a:blip r:embed="rId3"/>
          <a:srcRect l="36625" t="86631" r="8351" b="-232"/>
          <a:stretch/>
        </p:blipFill>
        <p:spPr>
          <a:xfrm>
            <a:off x="297509" y="3507132"/>
            <a:ext cx="2765746" cy="725461"/>
          </a:xfrm>
          <a:prstGeom prst="rect">
            <a:avLst/>
          </a:prstGeom>
        </p:spPr>
      </p:pic>
      <p:sp>
        <p:nvSpPr>
          <p:cNvPr id="16" name="TextBox 5">
            <a:extLst>
              <a:ext uri="{FF2B5EF4-FFF2-40B4-BE49-F238E27FC236}">
                <a16:creationId xmlns:a16="http://schemas.microsoft.com/office/drawing/2014/main" id="{B1555A32-3239-3FA8-5D02-5AF1E1D6E067}"/>
              </a:ext>
            </a:extLst>
          </p:cNvPr>
          <p:cNvSpPr txBox="1"/>
          <p:nvPr/>
        </p:nvSpPr>
        <p:spPr>
          <a:xfrm>
            <a:off x="1676405" y="4914106"/>
            <a:ext cx="5658590" cy="128240"/>
          </a:xfrm>
          <a:prstGeom prst="rect">
            <a:avLst/>
          </a:prstGeom>
        </p:spPr>
        <p:txBody>
          <a:bodyPr wrap="square" lIns="0" tIns="0" rIns="0" bIns="0" rtlCol="0" anchor="t">
            <a:spAutoFit/>
          </a:bodyPr>
          <a:lstStyle/>
          <a:p>
            <a:pPr algn="r">
              <a:lnSpc>
                <a:spcPts val="1000"/>
              </a:lnSpc>
              <a:spcBef>
                <a:spcPct val="0"/>
              </a:spcBef>
            </a:pPr>
            <a:r>
              <a:rPr lang="en-US" sz="1000" dirty="0">
                <a:solidFill>
                  <a:srgbClr val="4E504F"/>
                </a:solidFill>
                <a:latin typeface="Arial" panose="020B0604020202020204" pitchFamily="34" charset="0"/>
                <a:cs typeface="Arial" panose="020B0604020202020204" pitchFamily="34" charset="0"/>
              </a:rPr>
              <a:t>© 2023 | Whole Brain® and the four-color, four-quadrant graphic is a trademark of Herrmann Global </a:t>
            </a:r>
          </a:p>
        </p:txBody>
      </p:sp>
      <p:sp>
        <p:nvSpPr>
          <p:cNvPr id="10" name="Text Box 2">
            <a:extLst>
              <a:ext uri="{FF2B5EF4-FFF2-40B4-BE49-F238E27FC236}">
                <a16:creationId xmlns:a16="http://schemas.microsoft.com/office/drawing/2014/main" id="{7AC09087-2431-4645-B73D-27A5CC67E6A2}"/>
              </a:ext>
            </a:extLst>
          </p:cNvPr>
          <p:cNvSpPr txBox="1">
            <a:spLocks noChangeArrowheads="1"/>
          </p:cNvSpPr>
          <p:nvPr/>
        </p:nvSpPr>
        <p:spPr bwMode="auto">
          <a:xfrm>
            <a:off x="198617" y="916713"/>
            <a:ext cx="6153198" cy="307777"/>
          </a:xfrm>
          <a:prstGeom prst="rect">
            <a:avLst/>
          </a:prstGeom>
          <a:noFill/>
          <a:ln w="9525">
            <a:noFill/>
            <a:miter lim="800000"/>
            <a:headEnd/>
            <a:tailEnd/>
          </a:ln>
          <a:effectLst/>
        </p:spPr>
        <p:txBody>
          <a:bodyPr wrap="square">
            <a:spAutoFit/>
          </a:bodyPr>
          <a:lstStyle/>
          <a:p>
            <a:pPr>
              <a:defRPr/>
            </a:pPr>
            <a:r>
              <a:rPr lang="en-US" dirty="0">
                <a:latin typeface="+mj-lt"/>
              </a:rPr>
              <a:t>The HBDI</a:t>
            </a:r>
            <a:r>
              <a:rPr lang="en-US" baseline="30000" dirty="0">
                <a:latin typeface="+mj-lt"/>
              </a:rPr>
              <a:t>®</a:t>
            </a:r>
            <a:r>
              <a:rPr lang="en-US" dirty="0">
                <a:latin typeface="+mj-lt"/>
              </a:rPr>
              <a:t> measures the degree of preference for each quadrant:</a:t>
            </a:r>
          </a:p>
        </p:txBody>
      </p:sp>
    </p:spTree>
    <p:extLst>
      <p:ext uri="{BB962C8B-B14F-4D97-AF65-F5344CB8AC3E}">
        <p14:creationId xmlns:p14="http://schemas.microsoft.com/office/powerpoint/2010/main" val="390783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23" name="Picture 76">
            <a:extLst>
              <a:ext uri="{FF2B5EF4-FFF2-40B4-BE49-F238E27FC236}">
                <a16:creationId xmlns:a16="http://schemas.microsoft.com/office/drawing/2014/main" id="{3D7BE72B-AB6E-ECA8-528C-43A6EF04F04D}"/>
              </a:ext>
            </a:extLst>
          </p:cNvPr>
          <p:cNvPicPr>
            <a:picLocks noChangeAspect="1"/>
          </p:cNvPicPr>
          <p:nvPr/>
        </p:nvPicPr>
        <p:blipFill rotWithShape="1">
          <a:blip r:embed="rId3"/>
          <a:srcRect l="3640" t="-2069" r="587" b="-3127"/>
          <a:stretch/>
        </p:blipFill>
        <p:spPr>
          <a:xfrm>
            <a:off x="0" y="355047"/>
            <a:ext cx="9143548" cy="4873752"/>
          </a:xfrm>
          <a:prstGeom prst="rect">
            <a:avLst/>
          </a:prstGeom>
        </p:spPr>
      </p:pic>
      <p:sp>
        <p:nvSpPr>
          <p:cNvPr id="3" name="TextBox 16">
            <a:extLst>
              <a:ext uri="{FF2B5EF4-FFF2-40B4-BE49-F238E27FC236}">
                <a16:creationId xmlns:a16="http://schemas.microsoft.com/office/drawing/2014/main" id="{96C04ABA-5F0F-562A-2CB6-8A294513FA34}"/>
              </a:ext>
            </a:extLst>
          </p:cNvPr>
          <p:cNvSpPr txBox="1"/>
          <p:nvPr/>
        </p:nvSpPr>
        <p:spPr>
          <a:xfrm>
            <a:off x="7543924" y="4700173"/>
            <a:ext cx="1489674" cy="298480"/>
          </a:xfrm>
          <a:prstGeom prst="rect">
            <a:avLst/>
          </a:prstGeom>
        </p:spPr>
        <p:txBody>
          <a:bodyPr wrap="square" lIns="0" tIns="0" rIns="0" bIns="0" rtlCol="0" anchor="t">
            <a:spAutoFit/>
          </a:bodyPr>
          <a:lstStyle/>
          <a:p>
            <a:pPr>
              <a:lnSpc>
                <a:spcPts val="2799"/>
              </a:lnSpc>
            </a:pPr>
            <a:r>
              <a:rPr lang="en-US" sz="1000" dirty="0">
                <a:solidFill>
                  <a:srgbClr val="3F3F3F"/>
                </a:solidFill>
                <a:latin typeface="Arial" panose="020B0604020202020204" pitchFamily="34" charset="0"/>
                <a:cs typeface="Arial" panose="020B0604020202020204" pitchFamily="34" charset="0"/>
              </a:rPr>
              <a:t>©2023 Herrmann Global</a:t>
            </a:r>
          </a:p>
        </p:txBody>
      </p:sp>
      <p:sp>
        <p:nvSpPr>
          <p:cNvPr id="18" name="Google Shape;271;g5393b1c786_0_32">
            <a:extLst>
              <a:ext uri="{FF2B5EF4-FFF2-40B4-BE49-F238E27FC236}">
                <a16:creationId xmlns:a16="http://schemas.microsoft.com/office/drawing/2014/main" id="{ED1DE856-9BBE-B354-069B-EE9CE18E8AFB}"/>
              </a:ext>
            </a:extLst>
          </p:cNvPr>
          <p:cNvSpPr txBox="1">
            <a:spLocks noGrp="1"/>
          </p:cNvSpPr>
          <p:nvPr>
            <p:ph type="body" idx="1"/>
          </p:nvPr>
        </p:nvSpPr>
        <p:spPr>
          <a:xfrm>
            <a:off x="4281719" y="856764"/>
            <a:ext cx="3719167" cy="527377"/>
          </a:xfrm>
        </p:spPr>
        <p:txBody>
          <a:bodyPr spcFirstLastPara="1" wrap="square" lIns="91425" tIns="91425" rIns="91425" bIns="91425" anchor="t" anchorCtr="0">
            <a:noAutofit/>
          </a:bodyPr>
          <a:lstStyle/>
          <a:p>
            <a:pPr indent="-355616">
              <a:lnSpc>
                <a:spcPct val="100000"/>
              </a:lnSpc>
              <a:buSzPts val="2000"/>
              <a:defRPr/>
            </a:pPr>
            <a:r>
              <a:rPr lang="en" sz="1800" b="0" dirty="0">
                <a:solidFill>
                  <a:srgbClr val="3F3F3F"/>
                </a:solidFill>
                <a:latin typeface="+mn-lt"/>
              </a:rPr>
              <a:t>Your HBDI</a:t>
            </a:r>
            <a:r>
              <a:rPr lang="en" sz="1800" b="0" baseline="30000" dirty="0">
                <a:solidFill>
                  <a:srgbClr val="3F3F3F"/>
                </a:solidFill>
                <a:latin typeface="+mn-lt"/>
              </a:rPr>
              <a:t>®</a:t>
            </a:r>
            <a:r>
              <a:rPr lang="en" sz="1800" b="0" dirty="0">
                <a:solidFill>
                  <a:srgbClr val="3F3F3F"/>
                </a:solidFill>
                <a:latin typeface="+mn-lt"/>
              </a:rPr>
              <a:t> profile shows your natural preferences.</a:t>
            </a:r>
            <a:endParaRPr lang="en-US" sz="1800" b="0" dirty="0">
              <a:solidFill>
                <a:srgbClr val="3F3F3F"/>
              </a:solidFill>
              <a:latin typeface="+mn-lt"/>
            </a:endParaRPr>
          </a:p>
          <a:p>
            <a:pPr marL="0" indent="0">
              <a:lnSpc>
                <a:spcPct val="100000"/>
              </a:lnSpc>
              <a:buNone/>
              <a:defRPr/>
            </a:pPr>
            <a:endParaRPr b="0" dirty="0">
              <a:latin typeface="+mn-lt"/>
            </a:endParaRPr>
          </a:p>
        </p:txBody>
      </p:sp>
      <p:sp>
        <p:nvSpPr>
          <p:cNvPr id="19" name="Google Shape;272;g5393b1c786_0_32">
            <a:extLst>
              <a:ext uri="{FF2B5EF4-FFF2-40B4-BE49-F238E27FC236}">
                <a16:creationId xmlns:a16="http://schemas.microsoft.com/office/drawing/2014/main" id="{3532DC20-7ABA-00B2-8445-0DE577E4A3E0}"/>
              </a:ext>
            </a:extLst>
          </p:cNvPr>
          <p:cNvSpPr txBox="1">
            <a:spLocks/>
          </p:cNvSpPr>
          <p:nvPr/>
        </p:nvSpPr>
        <p:spPr>
          <a:xfrm>
            <a:off x="4281718" y="1516987"/>
            <a:ext cx="4751879" cy="5273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Arial"/>
              <a:buChar char="●"/>
              <a:defRPr sz="1400" b="0" i="0" u="none" strike="noStrike" cap="none">
                <a:solidFill>
                  <a:srgbClr val="000000"/>
                </a:solidFill>
                <a:latin typeface="Proxima Nova" panose="020B0604020202020204"/>
                <a:ea typeface="Proxima Nova" panose="020B0604020202020204"/>
                <a:cs typeface="Arial"/>
                <a:sym typeface="Arial"/>
              </a:defRPr>
            </a:lvl1pPr>
            <a:lvl2pPr marL="914400" marR="0" lvl="1" indent="-330200" algn="l" rtl="0">
              <a:lnSpc>
                <a:spcPct val="115000"/>
              </a:lnSpc>
              <a:spcBef>
                <a:spcPts val="1600"/>
              </a:spcBef>
              <a:spcAft>
                <a:spcPts val="0"/>
              </a:spcAft>
              <a:buClr>
                <a:schemeClr val="dk1"/>
              </a:buClr>
              <a:buSzPts val="16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chemeClr val="dk1"/>
              </a:buClr>
              <a:buSzPts val="1200"/>
              <a:buFont typeface="Arial"/>
              <a:buChar char="●"/>
              <a:defRPr sz="1400" b="0" i="0" u="none" strike="noStrike" cap="none">
                <a:solidFill>
                  <a:srgbClr val="000000"/>
                </a:solidFill>
                <a:latin typeface="Arial"/>
                <a:ea typeface="Arial"/>
                <a:cs typeface="Arial"/>
                <a:sym typeface="Arial"/>
              </a:defRPr>
            </a:lvl4pPr>
            <a:lvl5pPr marL="2286000" marR="0" lvl="4" indent="-292100" algn="l" rtl="0">
              <a:lnSpc>
                <a:spcPct val="115000"/>
              </a:lnSpc>
              <a:spcBef>
                <a:spcPts val="1600"/>
              </a:spcBef>
              <a:spcAft>
                <a:spcPts val="0"/>
              </a:spcAft>
              <a:buClr>
                <a:schemeClr val="dk1"/>
              </a:buClr>
              <a:buSzPts val="1000"/>
              <a:buFont typeface="Arial"/>
              <a:buChar char="○"/>
              <a:defRPr sz="1400" b="0" i="0" u="none" strike="noStrike" cap="none">
                <a:solidFill>
                  <a:srgbClr val="000000"/>
                </a:solidFill>
                <a:latin typeface="Arial"/>
                <a:ea typeface="Arial"/>
                <a:cs typeface="Arial"/>
                <a:sym typeface="Arial"/>
              </a:defRPr>
            </a:lvl5pPr>
            <a:lvl6pPr marL="2743200" marR="0" lvl="5" indent="-292100" algn="l" rtl="0">
              <a:lnSpc>
                <a:spcPct val="115000"/>
              </a:lnSpc>
              <a:spcBef>
                <a:spcPts val="1600"/>
              </a:spcBef>
              <a:spcAft>
                <a:spcPts val="0"/>
              </a:spcAft>
              <a:buClr>
                <a:schemeClr val="dk1"/>
              </a:buClr>
              <a:buSzPts val="1000"/>
              <a:buFont typeface="Arial"/>
              <a:buChar char="■"/>
              <a:defRPr sz="1400" b="0" i="0" u="none" strike="noStrike" cap="none">
                <a:solidFill>
                  <a:srgbClr val="000000"/>
                </a:solidFill>
                <a:latin typeface="Arial"/>
                <a:ea typeface="Arial"/>
                <a:cs typeface="Arial"/>
                <a:sym typeface="Arial"/>
              </a:defRPr>
            </a:lvl6pPr>
            <a:lvl7pPr marL="3200400" marR="0" lvl="6" indent="-292100" algn="l" rtl="0">
              <a:lnSpc>
                <a:spcPct val="115000"/>
              </a:lnSpc>
              <a:spcBef>
                <a:spcPts val="1600"/>
              </a:spcBef>
              <a:spcAft>
                <a:spcPts val="0"/>
              </a:spcAft>
              <a:buClr>
                <a:schemeClr val="dk1"/>
              </a:buClr>
              <a:buSzPts val="1000"/>
              <a:buFont typeface="Arial"/>
              <a:buChar char="●"/>
              <a:defRPr sz="1400" b="0" i="0" u="none" strike="noStrike" cap="none">
                <a:solidFill>
                  <a:srgbClr val="000000"/>
                </a:solidFill>
                <a:latin typeface="Arial"/>
                <a:ea typeface="Arial"/>
                <a:cs typeface="Arial"/>
                <a:sym typeface="Arial"/>
              </a:defRPr>
            </a:lvl7pPr>
            <a:lvl8pPr marL="3657600" marR="0" lvl="7" indent="-292100" algn="l" rtl="0">
              <a:lnSpc>
                <a:spcPct val="115000"/>
              </a:lnSpc>
              <a:spcBef>
                <a:spcPts val="1600"/>
              </a:spcBef>
              <a:spcAft>
                <a:spcPts val="0"/>
              </a:spcAft>
              <a:buClr>
                <a:schemeClr val="dk1"/>
              </a:buClr>
              <a:buSzPts val="1000"/>
              <a:buFont typeface="Arial"/>
              <a:buChar char="○"/>
              <a:defRPr sz="1400" b="0" i="0" u="none" strike="noStrike" cap="none">
                <a:solidFill>
                  <a:srgbClr val="000000"/>
                </a:solidFill>
                <a:latin typeface="Arial"/>
                <a:ea typeface="Arial"/>
                <a:cs typeface="Arial"/>
                <a:sym typeface="Arial"/>
              </a:defRPr>
            </a:lvl8pPr>
            <a:lvl9pPr marL="4114800" marR="0" lvl="8" indent="-292100" algn="l" rtl="0">
              <a:lnSpc>
                <a:spcPct val="115000"/>
              </a:lnSpc>
              <a:spcBef>
                <a:spcPts val="1600"/>
              </a:spcBef>
              <a:spcAft>
                <a:spcPts val="1600"/>
              </a:spcAft>
              <a:buClr>
                <a:schemeClr val="dk1"/>
              </a:buClr>
              <a:buSzPts val="1000"/>
              <a:buFont typeface="Arial"/>
              <a:buChar char="■"/>
              <a:defRPr sz="1400" b="0" i="0" u="none" strike="noStrike" cap="none">
                <a:solidFill>
                  <a:srgbClr val="000000"/>
                </a:solidFill>
                <a:latin typeface="Arial"/>
                <a:ea typeface="Arial"/>
                <a:cs typeface="Arial"/>
                <a:sym typeface="Arial"/>
              </a:defRPr>
            </a:lvl9pPr>
          </a:lstStyle>
          <a:p>
            <a:pPr indent="-355616">
              <a:lnSpc>
                <a:spcPct val="100000"/>
              </a:lnSpc>
              <a:buSzPts val="2000"/>
              <a:defRPr/>
            </a:pPr>
            <a:r>
              <a:rPr lang="en-US" sz="1800" dirty="0">
                <a:solidFill>
                  <a:srgbClr val="3F3F3F"/>
                </a:solidFill>
                <a:latin typeface="+mn-lt"/>
              </a:rPr>
              <a:t>Your thinking is flexible: you can stretch!</a:t>
            </a:r>
          </a:p>
          <a:p>
            <a:pPr indent="0">
              <a:lnSpc>
                <a:spcPct val="100000"/>
              </a:lnSpc>
              <a:buFont typeface="Arial"/>
              <a:buNone/>
              <a:defRPr/>
            </a:pPr>
            <a:endParaRPr lang="en-US" sz="1800" dirty="0">
              <a:latin typeface="+mn-lt"/>
            </a:endParaRPr>
          </a:p>
          <a:p>
            <a:pPr marL="0" indent="0">
              <a:lnSpc>
                <a:spcPct val="100000"/>
              </a:lnSpc>
              <a:buFont typeface="Arial"/>
              <a:buNone/>
              <a:defRPr/>
            </a:pPr>
            <a:endParaRPr lang="en-US" dirty="0">
              <a:latin typeface="+mn-lt"/>
            </a:endParaRPr>
          </a:p>
        </p:txBody>
      </p:sp>
      <p:sp>
        <p:nvSpPr>
          <p:cNvPr id="20" name="Google Shape;273;g5393b1c786_0_32">
            <a:extLst>
              <a:ext uri="{FF2B5EF4-FFF2-40B4-BE49-F238E27FC236}">
                <a16:creationId xmlns:a16="http://schemas.microsoft.com/office/drawing/2014/main" id="{AD5A3DFB-B39E-B844-48DB-5B5A35DA2332}"/>
              </a:ext>
            </a:extLst>
          </p:cNvPr>
          <p:cNvSpPr txBox="1">
            <a:spLocks/>
          </p:cNvSpPr>
          <p:nvPr/>
        </p:nvSpPr>
        <p:spPr>
          <a:xfrm>
            <a:off x="4281718" y="2004207"/>
            <a:ext cx="4370810" cy="5273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Arial"/>
              <a:buChar char="●"/>
              <a:defRPr sz="1400" b="0" i="0" u="none" strike="noStrike" cap="none">
                <a:solidFill>
                  <a:srgbClr val="000000"/>
                </a:solidFill>
                <a:latin typeface="Proxima Nova" panose="020B0604020202020204"/>
                <a:ea typeface="Proxima Nova" panose="020B0604020202020204"/>
                <a:cs typeface="Arial"/>
                <a:sym typeface="Arial"/>
              </a:defRPr>
            </a:lvl1pPr>
            <a:lvl2pPr marL="914400" marR="0" lvl="1" indent="-330200" algn="l" rtl="0">
              <a:lnSpc>
                <a:spcPct val="115000"/>
              </a:lnSpc>
              <a:spcBef>
                <a:spcPts val="1600"/>
              </a:spcBef>
              <a:spcAft>
                <a:spcPts val="0"/>
              </a:spcAft>
              <a:buClr>
                <a:schemeClr val="dk1"/>
              </a:buClr>
              <a:buSzPts val="16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chemeClr val="dk1"/>
              </a:buClr>
              <a:buSzPts val="1200"/>
              <a:buFont typeface="Arial"/>
              <a:buChar char="●"/>
              <a:defRPr sz="1400" b="0" i="0" u="none" strike="noStrike" cap="none">
                <a:solidFill>
                  <a:srgbClr val="000000"/>
                </a:solidFill>
                <a:latin typeface="Arial"/>
                <a:ea typeface="Arial"/>
                <a:cs typeface="Arial"/>
                <a:sym typeface="Arial"/>
              </a:defRPr>
            </a:lvl4pPr>
            <a:lvl5pPr marL="2286000" marR="0" lvl="4" indent="-292100" algn="l" rtl="0">
              <a:lnSpc>
                <a:spcPct val="115000"/>
              </a:lnSpc>
              <a:spcBef>
                <a:spcPts val="1600"/>
              </a:spcBef>
              <a:spcAft>
                <a:spcPts val="0"/>
              </a:spcAft>
              <a:buClr>
                <a:schemeClr val="dk1"/>
              </a:buClr>
              <a:buSzPts val="1000"/>
              <a:buFont typeface="Arial"/>
              <a:buChar char="○"/>
              <a:defRPr sz="1400" b="0" i="0" u="none" strike="noStrike" cap="none">
                <a:solidFill>
                  <a:srgbClr val="000000"/>
                </a:solidFill>
                <a:latin typeface="Arial"/>
                <a:ea typeface="Arial"/>
                <a:cs typeface="Arial"/>
                <a:sym typeface="Arial"/>
              </a:defRPr>
            </a:lvl5pPr>
            <a:lvl6pPr marL="2743200" marR="0" lvl="5" indent="-292100" algn="l" rtl="0">
              <a:lnSpc>
                <a:spcPct val="115000"/>
              </a:lnSpc>
              <a:spcBef>
                <a:spcPts val="1600"/>
              </a:spcBef>
              <a:spcAft>
                <a:spcPts val="0"/>
              </a:spcAft>
              <a:buClr>
                <a:schemeClr val="dk1"/>
              </a:buClr>
              <a:buSzPts val="1000"/>
              <a:buFont typeface="Arial"/>
              <a:buChar char="■"/>
              <a:defRPr sz="1400" b="0" i="0" u="none" strike="noStrike" cap="none">
                <a:solidFill>
                  <a:srgbClr val="000000"/>
                </a:solidFill>
                <a:latin typeface="Arial"/>
                <a:ea typeface="Arial"/>
                <a:cs typeface="Arial"/>
                <a:sym typeface="Arial"/>
              </a:defRPr>
            </a:lvl6pPr>
            <a:lvl7pPr marL="3200400" marR="0" lvl="6" indent="-292100" algn="l" rtl="0">
              <a:lnSpc>
                <a:spcPct val="115000"/>
              </a:lnSpc>
              <a:spcBef>
                <a:spcPts val="1600"/>
              </a:spcBef>
              <a:spcAft>
                <a:spcPts val="0"/>
              </a:spcAft>
              <a:buClr>
                <a:schemeClr val="dk1"/>
              </a:buClr>
              <a:buSzPts val="1000"/>
              <a:buFont typeface="Arial"/>
              <a:buChar char="●"/>
              <a:defRPr sz="1400" b="0" i="0" u="none" strike="noStrike" cap="none">
                <a:solidFill>
                  <a:srgbClr val="000000"/>
                </a:solidFill>
                <a:latin typeface="Arial"/>
                <a:ea typeface="Arial"/>
                <a:cs typeface="Arial"/>
                <a:sym typeface="Arial"/>
              </a:defRPr>
            </a:lvl7pPr>
            <a:lvl8pPr marL="3657600" marR="0" lvl="7" indent="-292100" algn="l" rtl="0">
              <a:lnSpc>
                <a:spcPct val="115000"/>
              </a:lnSpc>
              <a:spcBef>
                <a:spcPts val="1600"/>
              </a:spcBef>
              <a:spcAft>
                <a:spcPts val="0"/>
              </a:spcAft>
              <a:buClr>
                <a:schemeClr val="dk1"/>
              </a:buClr>
              <a:buSzPts val="1000"/>
              <a:buFont typeface="Arial"/>
              <a:buChar char="○"/>
              <a:defRPr sz="1400" b="0" i="0" u="none" strike="noStrike" cap="none">
                <a:solidFill>
                  <a:srgbClr val="000000"/>
                </a:solidFill>
                <a:latin typeface="Arial"/>
                <a:ea typeface="Arial"/>
                <a:cs typeface="Arial"/>
                <a:sym typeface="Arial"/>
              </a:defRPr>
            </a:lvl8pPr>
            <a:lvl9pPr marL="4114800" marR="0" lvl="8" indent="-292100" algn="l" rtl="0">
              <a:lnSpc>
                <a:spcPct val="115000"/>
              </a:lnSpc>
              <a:spcBef>
                <a:spcPts val="1600"/>
              </a:spcBef>
              <a:spcAft>
                <a:spcPts val="1600"/>
              </a:spcAft>
              <a:buClr>
                <a:schemeClr val="dk1"/>
              </a:buClr>
              <a:buSzPts val="1000"/>
              <a:buFont typeface="Arial"/>
              <a:buChar char="■"/>
              <a:defRPr sz="1400" b="0" i="0" u="none" strike="noStrike" cap="none">
                <a:solidFill>
                  <a:srgbClr val="000000"/>
                </a:solidFill>
                <a:latin typeface="Arial"/>
                <a:ea typeface="Arial"/>
                <a:cs typeface="Arial"/>
                <a:sym typeface="Arial"/>
              </a:defRPr>
            </a:lvl9pPr>
          </a:lstStyle>
          <a:p>
            <a:pPr indent="-355616">
              <a:lnSpc>
                <a:spcPct val="100000"/>
              </a:lnSpc>
              <a:buSzPts val="2000"/>
              <a:defRPr/>
            </a:pPr>
            <a:r>
              <a:rPr lang="en-US" sz="1800" dirty="0">
                <a:solidFill>
                  <a:srgbClr val="3F3F3F"/>
                </a:solidFill>
                <a:latin typeface="+mn-lt"/>
              </a:rPr>
              <a:t>No one is just “one” preference.</a:t>
            </a:r>
          </a:p>
          <a:p>
            <a:pPr indent="0">
              <a:lnSpc>
                <a:spcPct val="100000"/>
              </a:lnSpc>
              <a:buFont typeface="Arial"/>
              <a:buNone/>
              <a:defRPr/>
            </a:pPr>
            <a:endParaRPr lang="en-US" sz="2000" dirty="0">
              <a:latin typeface="+mn-lt"/>
            </a:endParaRPr>
          </a:p>
          <a:p>
            <a:pPr indent="0">
              <a:lnSpc>
                <a:spcPct val="100000"/>
              </a:lnSpc>
              <a:buFont typeface="Arial"/>
              <a:buNone/>
              <a:defRPr/>
            </a:pPr>
            <a:endParaRPr lang="en-US" sz="2000" dirty="0">
              <a:latin typeface="+mn-lt"/>
            </a:endParaRPr>
          </a:p>
          <a:p>
            <a:pPr marL="0" indent="0">
              <a:lnSpc>
                <a:spcPct val="100000"/>
              </a:lnSpc>
              <a:buFont typeface="Arial"/>
              <a:buNone/>
              <a:defRPr/>
            </a:pPr>
            <a:endParaRPr lang="en-US" dirty="0">
              <a:latin typeface="+mn-lt"/>
            </a:endParaRPr>
          </a:p>
        </p:txBody>
      </p:sp>
      <p:sp>
        <p:nvSpPr>
          <p:cNvPr id="21" name="Google Shape;274;g5393b1c786_0_32">
            <a:extLst>
              <a:ext uri="{FF2B5EF4-FFF2-40B4-BE49-F238E27FC236}">
                <a16:creationId xmlns:a16="http://schemas.microsoft.com/office/drawing/2014/main" id="{A1B64408-2029-1F39-444B-7F6070885153}"/>
              </a:ext>
            </a:extLst>
          </p:cNvPr>
          <p:cNvSpPr txBox="1">
            <a:spLocks/>
          </p:cNvSpPr>
          <p:nvPr/>
        </p:nvSpPr>
        <p:spPr>
          <a:xfrm>
            <a:off x="4281718" y="2434736"/>
            <a:ext cx="3340795" cy="5273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Arial"/>
              <a:buChar char="●"/>
              <a:defRPr sz="1400" b="0" i="0" u="none" strike="noStrike" cap="none">
                <a:solidFill>
                  <a:srgbClr val="000000"/>
                </a:solidFill>
                <a:latin typeface="Proxima Nova" panose="020B0604020202020204"/>
                <a:ea typeface="Proxima Nova" panose="020B0604020202020204"/>
                <a:cs typeface="Arial"/>
                <a:sym typeface="Arial"/>
              </a:defRPr>
            </a:lvl1pPr>
            <a:lvl2pPr marL="914400" marR="0" lvl="1" indent="-330200" algn="l" rtl="0">
              <a:lnSpc>
                <a:spcPct val="115000"/>
              </a:lnSpc>
              <a:spcBef>
                <a:spcPts val="1600"/>
              </a:spcBef>
              <a:spcAft>
                <a:spcPts val="0"/>
              </a:spcAft>
              <a:buClr>
                <a:schemeClr val="dk1"/>
              </a:buClr>
              <a:buSzPts val="16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chemeClr val="dk1"/>
              </a:buClr>
              <a:buSzPts val="1200"/>
              <a:buFont typeface="Arial"/>
              <a:buChar char="●"/>
              <a:defRPr sz="1400" b="0" i="0" u="none" strike="noStrike" cap="none">
                <a:solidFill>
                  <a:srgbClr val="000000"/>
                </a:solidFill>
                <a:latin typeface="Arial"/>
                <a:ea typeface="Arial"/>
                <a:cs typeface="Arial"/>
                <a:sym typeface="Arial"/>
              </a:defRPr>
            </a:lvl4pPr>
            <a:lvl5pPr marL="2286000" marR="0" lvl="4" indent="-292100" algn="l" rtl="0">
              <a:lnSpc>
                <a:spcPct val="115000"/>
              </a:lnSpc>
              <a:spcBef>
                <a:spcPts val="1600"/>
              </a:spcBef>
              <a:spcAft>
                <a:spcPts val="0"/>
              </a:spcAft>
              <a:buClr>
                <a:schemeClr val="dk1"/>
              </a:buClr>
              <a:buSzPts val="1000"/>
              <a:buFont typeface="Arial"/>
              <a:buChar char="○"/>
              <a:defRPr sz="1400" b="0" i="0" u="none" strike="noStrike" cap="none">
                <a:solidFill>
                  <a:srgbClr val="000000"/>
                </a:solidFill>
                <a:latin typeface="Arial"/>
                <a:ea typeface="Arial"/>
                <a:cs typeface="Arial"/>
                <a:sym typeface="Arial"/>
              </a:defRPr>
            </a:lvl5pPr>
            <a:lvl6pPr marL="2743200" marR="0" lvl="5" indent="-292100" algn="l" rtl="0">
              <a:lnSpc>
                <a:spcPct val="115000"/>
              </a:lnSpc>
              <a:spcBef>
                <a:spcPts val="1600"/>
              </a:spcBef>
              <a:spcAft>
                <a:spcPts val="0"/>
              </a:spcAft>
              <a:buClr>
                <a:schemeClr val="dk1"/>
              </a:buClr>
              <a:buSzPts val="1000"/>
              <a:buFont typeface="Arial"/>
              <a:buChar char="■"/>
              <a:defRPr sz="1400" b="0" i="0" u="none" strike="noStrike" cap="none">
                <a:solidFill>
                  <a:srgbClr val="000000"/>
                </a:solidFill>
                <a:latin typeface="Arial"/>
                <a:ea typeface="Arial"/>
                <a:cs typeface="Arial"/>
                <a:sym typeface="Arial"/>
              </a:defRPr>
            </a:lvl6pPr>
            <a:lvl7pPr marL="3200400" marR="0" lvl="6" indent="-292100" algn="l" rtl="0">
              <a:lnSpc>
                <a:spcPct val="115000"/>
              </a:lnSpc>
              <a:spcBef>
                <a:spcPts val="1600"/>
              </a:spcBef>
              <a:spcAft>
                <a:spcPts val="0"/>
              </a:spcAft>
              <a:buClr>
                <a:schemeClr val="dk1"/>
              </a:buClr>
              <a:buSzPts val="1000"/>
              <a:buFont typeface="Arial"/>
              <a:buChar char="●"/>
              <a:defRPr sz="1400" b="0" i="0" u="none" strike="noStrike" cap="none">
                <a:solidFill>
                  <a:srgbClr val="000000"/>
                </a:solidFill>
                <a:latin typeface="Arial"/>
                <a:ea typeface="Arial"/>
                <a:cs typeface="Arial"/>
                <a:sym typeface="Arial"/>
              </a:defRPr>
            </a:lvl7pPr>
            <a:lvl8pPr marL="3657600" marR="0" lvl="7" indent="-292100" algn="l" rtl="0">
              <a:lnSpc>
                <a:spcPct val="115000"/>
              </a:lnSpc>
              <a:spcBef>
                <a:spcPts val="1600"/>
              </a:spcBef>
              <a:spcAft>
                <a:spcPts val="0"/>
              </a:spcAft>
              <a:buClr>
                <a:schemeClr val="dk1"/>
              </a:buClr>
              <a:buSzPts val="1000"/>
              <a:buFont typeface="Arial"/>
              <a:buChar char="○"/>
              <a:defRPr sz="1400" b="0" i="0" u="none" strike="noStrike" cap="none">
                <a:solidFill>
                  <a:srgbClr val="000000"/>
                </a:solidFill>
                <a:latin typeface="Arial"/>
                <a:ea typeface="Arial"/>
                <a:cs typeface="Arial"/>
                <a:sym typeface="Arial"/>
              </a:defRPr>
            </a:lvl8pPr>
            <a:lvl9pPr marL="4114800" marR="0" lvl="8" indent="-292100" algn="l" rtl="0">
              <a:lnSpc>
                <a:spcPct val="115000"/>
              </a:lnSpc>
              <a:spcBef>
                <a:spcPts val="1600"/>
              </a:spcBef>
              <a:spcAft>
                <a:spcPts val="1600"/>
              </a:spcAft>
              <a:buClr>
                <a:schemeClr val="dk1"/>
              </a:buClr>
              <a:buSzPts val="1000"/>
              <a:buFont typeface="Arial"/>
              <a:buChar char="■"/>
              <a:defRPr sz="1400" b="0" i="0" u="none" strike="noStrike" cap="none">
                <a:solidFill>
                  <a:srgbClr val="000000"/>
                </a:solidFill>
                <a:latin typeface="Arial"/>
                <a:ea typeface="Arial"/>
                <a:cs typeface="Arial"/>
                <a:sym typeface="Arial"/>
              </a:defRPr>
            </a:lvl9pPr>
          </a:lstStyle>
          <a:p>
            <a:pPr indent="-355616">
              <a:lnSpc>
                <a:spcPct val="100000"/>
              </a:lnSpc>
              <a:buSzPts val="2000"/>
              <a:defRPr/>
            </a:pPr>
            <a:r>
              <a:rPr lang="en-US" sz="1800" dirty="0">
                <a:solidFill>
                  <a:srgbClr val="3F3F3F"/>
                </a:solidFill>
                <a:latin typeface="+mn-lt"/>
              </a:rPr>
              <a:t>These are preferences, not competencies.</a:t>
            </a:r>
          </a:p>
          <a:p>
            <a:pPr indent="0">
              <a:lnSpc>
                <a:spcPct val="150000"/>
              </a:lnSpc>
              <a:buFont typeface="Arial"/>
              <a:buNone/>
              <a:defRPr/>
            </a:pPr>
            <a:endParaRPr lang="en-US" sz="2000" dirty="0">
              <a:latin typeface="+mn-lt"/>
            </a:endParaRPr>
          </a:p>
          <a:p>
            <a:pPr indent="0">
              <a:lnSpc>
                <a:spcPct val="150000"/>
              </a:lnSpc>
              <a:buFont typeface="Arial"/>
              <a:buNone/>
              <a:defRPr/>
            </a:pPr>
            <a:endParaRPr lang="en-US" sz="2000" dirty="0">
              <a:latin typeface="+mn-lt"/>
            </a:endParaRPr>
          </a:p>
          <a:p>
            <a:pPr indent="0">
              <a:lnSpc>
                <a:spcPct val="150000"/>
              </a:lnSpc>
              <a:buFont typeface="Arial"/>
              <a:buNone/>
              <a:defRPr/>
            </a:pPr>
            <a:endParaRPr lang="en-US" sz="2000" dirty="0">
              <a:latin typeface="+mn-lt"/>
            </a:endParaRPr>
          </a:p>
          <a:p>
            <a:pPr marL="0" indent="0">
              <a:lnSpc>
                <a:spcPct val="100000"/>
              </a:lnSpc>
              <a:buFont typeface="Arial"/>
              <a:buNone/>
              <a:defRPr/>
            </a:pPr>
            <a:endParaRPr lang="en-US" dirty="0">
              <a:latin typeface="+mn-lt"/>
            </a:endParaRPr>
          </a:p>
          <a:p>
            <a:pPr indent="0">
              <a:lnSpc>
                <a:spcPct val="150000"/>
              </a:lnSpc>
              <a:buFont typeface="Arial"/>
              <a:buNone/>
              <a:defRPr/>
            </a:pPr>
            <a:endParaRPr lang="en-US" sz="2000" dirty="0">
              <a:latin typeface="+mn-lt"/>
            </a:endParaRPr>
          </a:p>
          <a:p>
            <a:pPr indent="0">
              <a:lnSpc>
                <a:spcPct val="150000"/>
              </a:lnSpc>
              <a:buFont typeface="Arial"/>
              <a:buNone/>
              <a:defRPr/>
            </a:pPr>
            <a:endParaRPr lang="en-US" sz="2000" dirty="0">
              <a:latin typeface="+mn-lt"/>
            </a:endParaRPr>
          </a:p>
          <a:p>
            <a:pPr indent="0">
              <a:lnSpc>
                <a:spcPct val="150000"/>
              </a:lnSpc>
              <a:buFont typeface="Arial"/>
              <a:buNone/>
              <a:defRPr/>
            </a:pPr>
            <a:endParaRPr lang="en-US" sz="2000" dirty="0">
              <a:latin typeface="+mn-lt"/>
            </a:endParaRPr>
          </a:p>
          <a:p>
            <a:pPr marL="0" indent="0">
              <a:buFont typeface="Arial"/>
              <a:buNone/>
              <a:defRPr/>
            </a:pPr>
            <a:endParaRPr lang="en-US" dirty="0">
              <a:latin typeface="+mn-lt"/>
            </a:endParaRPr>
          </a:p>
        </p:txBody>
      </p:sp>
      <p:sp>
        <p:nvSpPr>
          <p:cNvPr id="22" name="TextBox 4">
            <a:extLst>
              <a:ext uri="{FF2B5EF4-FFF2-40B4-BE49-F238E27FC236}">
                <a16:creationId xmlns:a16="http://schemas.microsoft.com/office/drawing/2014/main" id="{F1F7691B-B232-979D-1354-8CBDAF90D69F}"/>
              </a:ext>
            </a:extLst>
          </p:cNvPr>
          <p:cNvSpPr txBox="1"/>
          <p:nvPr/>
        </p:nvSpPr>
        <p:spPr>
          <a:xfrm>
            <a:off x="4281718" y="438578"/>
            <a:ext cx="6524409" cy="359073"/>
          </a:xfrm>
          <a:prstGeom prst="rect">
            <a:avLst/>
          </a:prstGeom>
        </p:spPr>
        <p:txBody>
          <a:bodyPr wrap="square" lIns="0" tIns="0" rIns="0" bIns="0" rtlCol="0" anchor="t">
            <a:spAutoFit/>
          </a:bodyPr>
          <a:lstStyle/>
          <a:p>
            <a:pPr>
              <a:lnSpc>
                <a:spcPts val="2750"/>
              </a:lnSpc>
            </a:pPr>
            <a:r>
              <a:rPr lang="en-US" sz="2750" b="1" dirty="0">
                <a:solidFill>
                  <a:srgbClr val="214263"/>
                </a:solidFill>
                <a:latin typeface="Arial" panose="020B0604020202020204" pitchFamily="34" charset="0"/>
                <a:cs typeface="Arial" panose="020B0604020202020204" pitchFamily="34" charset="0"/>
              </a:rPr>
              <a:t>Important reminders:</a:t>
            </a:r>
          </a:p>
        </p:txBody>
      </p:sp>
      <p:pic>
        <p:nvPicPr>
          <p:cNvPr id="24" name="Picture 23">
            <a:extLst>
              <a:ext uri="{FF2B5EF4-FFF2-40B4-BE49-F238E27FC236}">
                <a16:creationId xmlns:a16="http://schemas.microsoft.com/office/drawing/2014/main" id="{4E476F09-482A-0B6E-24CC-73C669DD7BED}"/>
              </a:ext>
            </a:extLst>
          </p:cNvPr>
          <p:cNvPicPr>
            <a:picLocks noChangeAspect="1"/>
          </p:cNvPicPr>
          <p:nvPr/>
        </p:nvPicPr>
        <p:blipFill rotWithShape="1">
          <a:blip r:embed="rId4"/>
          <a:srcRect l="13369" t="9236" r="14221" b="19593"/>
          <a:stretch/>
        </p:blipFill>
        <p:spPr>
          <a:xfrm>
            <a:off x="777766" y="1990609"/>
            <a:ext cx="2543503" cy="2588601"/>
          </a:xfrm>
          <a:prstGeom prst="flowChartConnector">
            <a:avLst/>
          </a:prstGeom>
        </p:spPr>
      </p:pic>
    </p:spTree>
    <p:extLst>
      <p:ext uri="{BB962C8B-B14F-4D97-AF65-F5344CB8AC3E}">
        <p14:creationId xmlns:p14="http://schemas.microsoft.com/office/powerpoint/2010/main" val="411727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9" name="Picture 76">
            <a:extLst>
              <a:ext uri="{FF2B5EF4-FFF2-40B4-BE49-F238E27FC236}">
                <a16:creationId xmlns:a16="http://schemas.microsoft.com/office/drawing/2014/main" id="{8CB22CB5-E6E2-4CE1-68A4-84683B519765}"/>
              </a:ext>
            </a:extLst>
          </p:cNvPr>
          <p:cNvPicPr>
            <a:picLocks noChangeAspect="1"/>
          </p:cNvPicPr>
          <p:nvPr/>
        </p:nvPicPr>
        <p:blipFill rotWithShape="1">
          <a:blip r:embed="rId3"/>
          <a:srcRect l="3640" t="-2069" r="587" b="-3127"/>
          <a:stretch/>
        </p:blipFill>
        <p:spPr>
          <a:xfrm>
            <a:off x="0" y="355047"/>
            <a:ext cx="9144000" cy="4873993"/>
          </a:xfrm>
          <a:prstGeom prst="rect">
            <a:avLst/>
          </a:prstGeom>
        </p:spPr>
      </p:pic>
      <p:pic>
        <p:nvPicPr>
          <p:cNvPr id="339" name="Google Shape;339;p9"/>
          <p:cNvPicPr preferRelativeResize="0"/>
          <p:nvPr/>
        </p:nvPicPr>
        <p:blipFill rotWithShape="1">
          <a:blip r:embed="rId4">
            <a:alphaModFix/>
          </a:blip>
          <a:srcRect/>
          <a:stretch/>
        </p:blipFill>
        <p:spPr>
          <a:xfrm>
            <a:off x="678137" y="2346456"/>
            <a:ext cx="2767707" cy="2561211"/>
          </a:xfrm>
          <a:prstGeom prst="rect">
            <a:avLst/>
          </a:prstGeom>
          <a:noFill/>
          <a:ln>
            <a:noFill/>
          </a:ln>
        </p:spPr>
      </p:pic>
      <p:sp>
        <p:nvSpPr>
          <p:cNvPr id="337" name="Google Shape;337;p9"/>
          <p:cNvSpPr txBox="1">
            <a:spLocks noGrp="1"/>
          </p:cNvSpPr>
          <p:nvPr>
            <p:ph type="body" idx="1"/>
          </p:nvPr>
        </p:nvSpPr>
        <p:spPr>
          <a:xfrm>
            <a:off x="4361760" y="1301618"/>
            <a:ext cx="3927001" cy="1684685"/>
          </a:xfrm>
          <a:prstGeom prst="rect">
            <a:avLst/>
          </a:prstGeom>
          <a:noFill/>
          <a:ln>
            <a:noFill/>
          </a:ln>
        </p:spPr>
        <p:txBody>
          <a:bodyPr spcFirstLastPara="1" wrap="square" lIns="91425" tIns="91425" rIns="91425" bIns="91425" anchor="t" anchorCtr="0">
            <a:noAutofit/>
          </a:bodyPr>
          <a:lstStyle/>
          <a:p>
            <a:pPr marL="457220" lvl="0" indent="-342916" algn="l" rtl="0">
              <a:lnSpc>
                <a:spcPct val="100000"/>
              </a:lnSpc>
              <a:spcBef>
                <a:spcPts val="0"/>
              </a:spcBef>
              <a:spcAft>
                <a:spcPts val="0"/>
              </a:spcAft>
              <a:buClr>
                <a:schemeClr val="dk1"/>
              </a:buClr>
              <a:buSzPts val="1800"/>
              <a:buChar char="●"/>
            </a:pPr>
            <a:r>
              <a:rPr lang="en-US" sz="1800" b="0" dirty="0">
                <a:solidFill>
                  <a:srgbClr val="3F3F3F"/>
                </a:solidFill>
                <a:latin typeface="+mj-lt"/>
                <a:ea typeface="Proxima Nova"/>
                <a:cs typeface="Proxima Nova"/>
                <a:sym typeface="Proxima Nova"/>
              </a:rPr>
              <a:t>A </a:t>
            </a:r>
            <a:r>
              <a:rPr lang="en-US" sz="1800" dirty="0">
                <a:solidFill>
                  <a:srgbClr val="3F3F3F"/>
                </a:solidFill>
                <a:latin typeface="+mj-lt"/>
                <a:cs typeface="Proxima Nova"/>
                <a:sym typeface="Proxima Nova"/>
              </a:rPr>
              <a:t>label</a:t>
            </a:r>
            <a:r>
              <a:rPr lang="en-US" sz="1800" b="0" dirty="0">
                <a:solidFill>
                  <a:srgbClr val="3F3F3F"/>
                </a:solidFill>
                <a:latin typeface="+mj-lt"/>
                <a:ea typeface="Proxima Nova"/>
                <a:cs typeface="Proxima Nova"/>
                <a:sym typeface="Proxima Nova"/>
              </a:rPr>
              <a:t> or “</a:t>
            </a:r>
            <a:r>
              <a:rPr lang="en-US" sz="1800" dirty="0">
                <a:solidFill>
                  <a:srgbClr val="3F3F3F"/>
                </a:solidFill>
                <a:latin typeface="+mj-lt"/>
                <a:cs typeface="Proxima Nova"/>
                <a:sym typeface="Proxima Nova"/>
              </a:rPr>
              <a:t>b</a:t>
            </a:r>
            <a:r>
              <a:rPr lang="en-US" sz="1800" b="0" dirty="0">
                <a:solidFill>
                  <a:srgbClr val="3F3F3F"/>
                </a:solidFill>
                <a:latin typeface="+mj-lt"/>
                <a:ea typeface="Proxima Nova"/>
                <a:cs typeface="Proxima Nova"/>
                <a:sym typeface="Proxima Nova"/>
              </a:rPr>
              <a:t>ox” to put people in.</a:t>
            </a:r>
          </a:p>
          <a:p>
            <a:pPr marL="457220" indent="-342916">
              <a:lnSpc>
                <a:spcPct val="100000"/>
              </a:lnSpc>
            </a:pPr>
            <a:r>
              <a:rPr lang="en-US" sz="1800" b="0" dirty="0">
                <a:solidFill>
                  <a:srgbClr val="3F3F3F"/>
                </a:solidFill>
                <a:latin typeface="+mj-lt"/>
                <a:ea typeface="Proxima Nova"/>
                <a:cs typeface="Proxima Nova"/>
                <a:sym typeface="Proxima Nova"/>
              </a:rPr>
              <a:t>A weapon</a:t>
            </a:r>
            <a:r>
              <a:rPr lang="en-US" sz="1800" dirty="0">
                <a:solidFill>
                  <a:srgbClr val="3F3F3F"/>
                </a:solidFill>
                <a:latin typeface="+mj-lt"/>
                <a:cs typeface="Proxima Nova"/>
                <a:sym typeface="Proxima Nova"/>
              </a:rPr>
              <a:t> to denigrate others.</a:t>
            </a:r>
            <a:endParaRPr sz="1800" b="0" dirty="0">
              <a:solidFill>
                <a:srgbClr val="3F3F3F"/>
              </a:solidFill>
              <a:latin typeface="+mj-lt"/>
              <a:ea typeface="Proxima Nova"/>
              <a:cs typeface="Proxima Nova"/>
              <a:sym typeface="Proxima Nova"/>
            </a:endParaRPr>
          </a:p>
          <a:p>
            <a:pPr marL="457220" lvl="0" indent="-342916" algn="l" rtl="0">
              <a:lnSpc>
                <a:spcPct val="100000"/>
              </a:lnSpc>
              <a:spcBef>
                <a:spcPts val="0"/>
              </a:spcBef>
              <a:spcAft>
                <a:spcPts val="0"/>
              </a:spcAft>
              <a:buClr>
                <a:schemeClr val="dk1"/>
              </a:buClr>
              <a:buSzPts val="1800"/>
              <a:buChar char="●"/>
            </a:pPr>
            <a:r>
              <a:rPr lang="en-US" sz="1800" dirty="0">
                <a:solidFill>
                  <a:srgbClr val="3F3F3F"/>
                </a:solidFill>
                <a:latin typeface="+mj-lt"/>
                <a:cs typeface="Proxima Nova"/>
                <a:sym typeface="Proxima Nova"/>
              </a:rPr>
              <a:t>A</a:t>
            </a:r>
            <a:r>
              <a:rPr lang="en-US" sz="1800" b="0" dirty="0">
                <a:solidFill>
                  <a:srgbClr val="3F3F3F"/>
                </a:solidFill>
                <a:latin typeface="+mj-lt"/>
                <a:ea typeface="Proxima Nova"/>
                <a:cs typeface="Proxima Nova"/>
                <a:sym typeface="Proxima Nova"/>
              </a:rPr>
              <a:t>s a judgement of good, bad, right, or wrong.</a:t>
            </a:r>
            <a:endParaRPr sz="1800" b="0" dirty="0">
              <a:solidFill>
                <a:srgbClr val="3F3F3F"/>
              </a:solidFill>
              <a:latin typeface="+mj-lt"/>
              <a:ea typeface="Proxima Nova"/>
              <a:cs typeface="Proxima Nova"/>
              <a:sym typeface="Proxima Nova"/>
            </a:endParaRPr>
          </a:p>
        </p:txBody>
      </p:sp>
      <p:sp>
        <p:nvSpPr>
          <p:cNvPr id="3" name="TextBox 16">
            <a:extLst>
              <a:ext uri="{FF2B5EF4-FFF2-40B4-BE49-F238E27FC236}">
                <a16:creationId xmlns:a16="http://schemas.microsoft.com/office/drawing/2014/main" id="{96C04ABA-5F0F-562A-2CB6-8A294513FA34}"/>
              </a:ext>
            </a:extLst>
          </p:cNvPr>
          <p:cNvSpPr txBox="1"/>
          <p:nvPr/>
        </p:nvSpPr>
        <p:spPr>
          <a:xfrm>
            <a:off x="7543924" y="4700173"/>
            <a:ext cx="1489674" cy="298480"/>
          </a:xfrm>
          <a:prstGeom prst="rect">
            <a:avLst/>
          </a:prstGeom>
        </p:spPr>
        <p:txBody>
          <a:bodyPr wrap="square" lIns="0" tIns="0" rIns="0" bIns="0" rtlCol="0" anchor="t">
            <a:spAutoFit/>
          </a:bodyPr>
          <a:lstStyle/>
          <a:p>
            <a:pPr>
              <a:lnSpc>
                <a:spcPts val="2799"/>
              </a:lnSpc>
            </a:pPr>
            <a:r>
              <a:rPr lang="en-US" sz="1000" dirty="0">
                <a:solidFill>
                  <a:srgbClr val="3F3F3F"/>
                </a:solidFill>
                <a:latin typeface="Arial" panose="020B0604020202020204" pitchFamily="34" charset="0"/>
                <a:cs typeface="Arial" panose="020B0604020202020204" pitchFamily="34" charset="0"/>
              </a:rPr>
              <a:t>©2023 Herrmann Global</a:t>
            </a:r>
          </a:p>
        </p:txBody>
      </p:sp>
      <p:sp>
        <p:nvSpPr>
          <p:cNvPr id="8" name="TextBox 4">
            <a:extLst>
              <a:ext uri="{FF2B5EF4-FFF2-40B4-BE49-F238E27FC236}">
                <a16:creationId xmlns:a16="http://schemas.microsoft.com/office/drawing/2014/main" id="{65B9AF26-F5F1-81D1-524A-CA1152957F65}"/>
              </a:ext>
            </a:extLst>
          </p:cNvPr>
          <p:cNvSpPr txBox="1"/>
          <p:nvPr/>
        </p:nvSpPr>
        <p:spPr>
          <a:xfrm>
            <a:off x="4361760" y="383616"/>
            <a:ext cx="6524409" cy="718145"/>
          </a:xfrm>
          <a:prstGeom prst="rect">
            <a:avLst/>
          </a:prstGeom>
        </p:spPr>
        <p:txBody>
          <a:bodyPr lIns="0" tIns="0" rIns="0" bIns="0" rtlCol="0" anchor="t">
            <a:spAutoFit/>
          </a:bodyPr>
          <a:lstStyle/>
          <a:p>
            <a:pPr>
              <a:lnSpc>
                <a:spcPts val="2750"/>
              </a:lnSpc>
            </a:pPr>
            <a:r>
              <a:rPr lang="en-US" sz="2750" b="1" dirty="0">
                <a:solidFill>
                  <a:srgbClr val="214263"/>
                </a:solidFill>
                <a:latin typeface="Arial" panose="020B0604020202020204" pitchFamily="34" charset="0"/>
                <a:cs typeface="Arial" panose="020B0604020202020204" pitchFamily="34" charset="0"/>
              </a:rPr>
              <a:t>The HBDI</a:t>
            </a:r>
            <a:r>
              <a:rPr lang="en-US" sz="2750" b="1" baseline="30000" dirty="0">
                <a:solidFill>
                  <a:srgbClr val="214263"/>
                </a:solidFill>
                <a:latin typeface="Arial" panose="020B0604020202020204" pitchFamily="34" charset="0"/>
                <a:cs typeface="Arial" panose="020B0604020202020204" pitchFamily="34" charset="0"/>
              </a:rPr>
              <a:t> ®</a:t>
            </a:r>
            <a:r>
              <a:rPr lang="en-US" sz="2750" b="1" dirty="0">
                <a:solidFill>
                  <a:srgbClr val="214263"/>
                </a:solidFill>
                <a:latin typeface="Arial" panose="020B0604020202020204" pitchFamily="34" charset="0"/>
                <a:cs typeface="Arial" panose="020B0604020202020204" pitchFamily="34" charset="0"/>
              </a:rPr>
              <a:t> should </a:t>
            </a:r>
          </a:p>
          <a:p>
            <a:pPr>
              <a:lnSpc>
                <a:spcPts val="2750"/>
              </a:lnSpc>
            </a:pPr>
            <a:r>
              <a:rPr lang="en-US" sz="2750" b="1" dirty="0">
                <a:solidFill>
                  <a:srgbClr val="214263"/>
                </a:solidFill>
                <a:latin typeface="Arial" panose="020B0604020202020204" pitchFamily="34" charset="0"/>
                <a:cs typeface="Arial" panose="020B0604020202020204" pitchFamily="34" charset="0"/>
              </a:rPr>
              <a:t>not be used as:</a:t>
            </a:r>
          </a:p>
        </p:txBody>
      </p:sp>
    </p:spTree>
    <p:extLst>
      <p:ext uri="{BB962C8B-B14F-4D97-AF65-F5344CB8AC3E}">
        <p14:creationId xmlns:p14="http://schemas.microsoft.com/office/powerpoint/2010/main" val="2988041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5" name="Google Shape;345;p10"/>
          <p:cNvPicPr preferRelativeResize="0"/>
          <p:nvPr/>
        </p:nvPicPr>
        <p:blipFill rotWithShape="1">
          <a:blip r:embed="rId3">
            <a:alphaModFix/>
          </a:blip>
          <a:srcRect/>
          <a:stretch/>
        </p:blipFill>
        <p:spPr>
          <a:xfrm>
            <a:off x="367972" y="957694"/>
            <a:ext cx="5282777" cy="2903449"/>
          </a:xfrm>
          <a:prstGeom prst="rect">
            <a:avLst/>
          </a:prstGeom>
          <a:noFill/>
          <a:ln w="9525" cap="flat" cmpd="sng">
            <a:solidFill>
              <a:schemeClr val="accent5"/>
            </a:solidFill>
            <a:prstDash val="solid"/>
            <a:round/>
            <a:headEnd type="none" w="sm" len="sm"/>
            <a:tailEnd type="none" w="sm" len="sm"/>
          </a:ln>
          <a:effectLst>
            <a:outerShdw blurRad="57150" dist="19050" dir="5400000" algn="bl" rotWithShape="0">
              <a:srgbClr val="000000">
                <a:alpha val="49019"/>
              </a:srgbClr>
            </a:outerShdw>
          </a:effectLst>
        </p:spPr>
      </p:pic>
      <p:sp>
        <p:nvSpPr>
          <p:cNvPr id="346" name="Google Shape;346;p10"/>
          <p:cNvSpPr txBox="1"/>
          <p:nvPr/>
        </p:nvSpPr>
        <p:spPr>
          <a:xfrm>
            <a:off x="243281" y="266944"/>
            <a:ext cx="9246954" cy="572700"/>
          </a:xfrm>
          <a:prstGeom prst="rect">
            <a:avLst/>
          </a:prstGeom>
          <a:noFill/>
          <a:ln>
            <a:noFill/>
          </a:ln>
        </p:spPr>
        <p:txBody>
          <a:bodyPr spcFirstLastPara="1" wrap="square" lIns="91425" tIns="91425" rIns="91425" bIns="91425" anchor="t" anchorCtr="0">
            <a:noAutofit/>
          </a:bodyPr>
          <a:lstStyle/>
          <a:p>
            <a:pPr>
              <a:lnSpc>
                <a:spcPct val="120000"/>
              </a:lnSpc>
              <a:defRPr/>
            </a:pPr>
            <a:r>
              <a:rPr lang="en-US" sz="2800" b="1" dirty="0">
                <a:solidFill>
                  <a:srgbClr val="214263"/>
                </a:solidFill>
                <a:latin typeface="Arial" panose="020B0604020202020204" pitchFamily="34" charset="0"/>
                <a:cs typeface="Arial" panose="020B0604020202020204" pitchFamily="34" charset="0"/>
              </a:rPr>
              <a:t>HBDI® Digital profile:</a:t>
            </a:r>
          </a:p>
        </p:txBody>
      </p:sp>
      <p:sp>
        <p:nvSpPr>
          <p:cNvPr id="2" name="TextBox 1">
            <a:extLst>
              <a:ext uri="{FF2B5EF4-FFF2-40B4-BE49-F238E27FC236}">
                <a16:creationId xmlns:a16="http://schemas.microsoft.com/office/drawing/2014/main" id="{E8477507-4AA7-407E-8EC1-FAAF85B6BF3D}"/>
              </a:ext>
            </a:extLst>
          </p:cNvPr>
          <p:cNvSpPr txBox="1"/>
          <p:nvPr/>
        </p:nvSpPr>
        <p:spPr>
          <a:xfrm>
            <a:off x="857754" y="3991084"/>
            <a:ext cx="7428491" cy="738664"/>
          </a:xfrm>
          <a:prstGeom prst="rect">
            <a:avLst/>
          </a:prstGeom>
          <a:noFill/>
        </p:spPr>
        <p:txBody>
          <a:bodyPr wrap="square" rtlCol="0">
            <a:spAutoFit/>
          </a:bodyPr>
          <a:lstStyle/>
          <a:p>
            <a:r>
              <a:rPr lang="en-US" sz="2800"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https://journey.herrmannsolutions.net/thinker</a:t>
            </a:r>
            <a:endParaRPr lang="en-US" sz="2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3" name="Picture 2" descr="Qr code&#10;&#10;Description automatically generated">
            <a:extLst>
              <a:ext uri="{FF2B5EF4-FFF2-40B4-BE49-F238E27FC236}">
                <a16:creationId xmlns:a16="http://schemas.microsoft.com/office/drawing/2014/main" id="{A66C2EE3-0F4E-204B-7CCB-0B78B5D6C525}"/>
              </a:ext>
            </a:extLst>
          </p:cNvPr>
          <p:cNvPicPr>
            <a:picLocks noChangeAspect="1"/>
          </p:cNvPicPr>
          <p:nvPr/>
        </p:nvPicPr>
        <p:blipFill rotWithShape="1">
          <a:blip r:embed="rId5"/>
          <a:srcRect l="4517" t="4487" r="2654" b="20468"/>
          <a:stretch/>
        </p:blipFill>
        <p:spPr>
          <a:xfrm>
            <a:off x="6006164" y="1081131"/>
            <a:ext cx="2769864" cy="2656573"/>
          </a:xfrm>
          <a:prstGeom prst="rect">
            <a:avLst/>
          </a:prstGeom>
          <a:ln>
            <a:noFill/>
          </a:ln>
        </p:spPr>
      </p:pic>
      <p:sp>
        <p:nvSpPr>
          <p:cNvPr id="4" name="TextBox 16">
            <a:extLst>
              <a:ext uri="{FF2B5EF4-FFF2-40B4-BE49-F238E27FC236}">
                <a16:creationId xmlns:a16="http://schemas.microsoft.com/office/drawing/2014/main" id="{2332C2FA-9242-3F78-B672-CE5253A71E1D}"/>
              </a:ext>
            </a:extLst>
          </p:cNvPr>
          <p:cNvSpPr txBox="1"/>
          <p:nvPr/>
        </p:nvSpPr>
        <p:spPr>
          <a:xfrm>
            <a:off x="7543924" y="4700173"/>
            <a:ext cx="1489674" cy="298480"/>
          </a:xfrm>
          <a:prstGeom prst="rect">
            <a:avLst/>
          </a:prstGeom>
        </p:spPr>
        <p:txBody>
          <a:bodyPr wrap="square" lIns="0" tIns="0" rIns="0" bIns="0" rtlCol="0" anchor="t">
            <a:spAutoFit/>
          </a:bodyPr>
          <a:lstStyle/>
          <a:p>
            <a:pPr>
              <a:lnSpc>
                <a:spcPts val="2799"/>
              </a:lnSpc>
            </a:pPr>
            <a:r>
              <a:rPr lang="en-US" sz="1000" dirty="0">
                <a:solidFill>
                  <a:srgbClr val="3F3F3F"/>
                </a:solidFill>
                <a:latin typeface="Arial" panose="020B0604020202020204" pitchFamily="34" charset="0"/>
                <a:cs typeface="Arial" panose="020B0604020202020204" pitchFamily="34" charset="0"/>
              </a:rPr>
              <a:t>©2023 Herrmann Global</a:t>
            </a:r>
          </a:p>
        </p:txBody>
      </p:sp>
    </p:spTree>
  </p:cSld>
  <p:clrMapOvr>
    <a:masterClrMapping/>
  </p:clrMapOvr>
</p:sld>
</file>

<file path=ppt/theme/theme1.xml><?xml version="1.0" encoding="utf-8"?>
<a:theme xmlns:a="http://schemas.openxmlformats.org/drawingml/2006/main" name="Herrmann Theme 2016 Blue">
  <a:themeElements>
    <a:clrScheme name="Custom 1">
      <a:dk1>
        <a:srgbClr val="000000"/>
      </a:dk1>
      <a:lt1>
        <a:srgbClr val="FFFFFF"/>
      </a:lt1>
      <a:dk2>
        <a:srgbClr val="44546A"/>
      </a:dk2>
      <a:lt2>
        <a:srgbClr val="E7E6E6"/>
      </a:lt2>
      <a:accent1>
        <a:srgbClr val="2CC3E0"/>
      </a:accent1>
      <a:accent2>
        <a:srgbClr val="EF374E"/>
      </a:accent2>
      <a:accent3>
        <a:srgbClr val="C6C5C0"/>
      </a:accent3>
      <a:accent4>
        <a:srgbClr val="FDD742"/>
      </a:accent4>
      <a:accent5>
        <a:srgbClr val="959693"/>
      </a:accent5>
      <a:accent6>
        <a:srgbClr val="63C08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45876</TotalTime>
  <Words>2602</Words>
  <Application>Microsoft Macintosh PowerPoint</Application>
  <PresentationFormat>On-screen Show (16:9)</PresentationFormat>
  <Paragraphs>318</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Calibri</vt:lpstr>
      <vt:lpstr>Proxima Nova Extrabold</vt:lpstr>
      <vt:lpstr>Proxima Nova 1 Bold</vt:lpstr>
      <vt:lpstr>Arial Black</vt:lpstr>
      <vt:lpstr>Geo</vt:lpstr>
      <vt:lpstr>Proxima Nova Lt</vt:lpstr>
      <vt:lpstr>Proxima Nova</vt:lpstr>
      <vt:lpstr>Arial</vt:lpstr>
      <vt:lpstr>Herrmann Theme 2016 Blue</vt:lpstr>
      <vt:lpstr>PowerPoint Presentation</vt:lpstr>
      <vt:lpstr>PowerPoint Presentation</vt:lpstr>
      <vt:lpstr>PowerPoint Presentation</vt:lpstr>
      <vt:lpstr>PowerPoint Presentation</vt:lpstr>
      <vt:lpstr>PowerPoint Presentation</vt:lpstr>
      <vt:lpstr>John Doe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HBDI® Debrief</dc:title>
  <dc:creator>Amanda Trogus</dc:creator>
  <cp:lastModifiedBy>Shaun Botham</cp:lastModifiedBy>
  <cp:revision>72</cp:revision>
  <dcterms:created xsi:type="dcterms:W3CDTF">2013-05-09T14:50:01Z</dcterms:created>
  <dcterms:modified xsi:type="dcterms:W3CDTF">2024-04-18T07:15:40Z</dcterms:modified>
</cp:coreProperties>
</file>