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4"/>
  </p:notesMasterIdLst>
  <p:sldIdLst>
    <p:sldId id="260" r:id="rId2"/>
    <p:sldId id="274" r:id="rId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Proxima Nova" panose="02000506030000020004" pitchFamily="2" charset="0"/>
      <p:regular r:id="rId9"/>
      <p:bold r:id="rId10"/>
      <p:italic r:id="rId11"/>
      <p:boldItalic r:id="rId12"/>
    </p:embeddedFont>
    <p:embeddedFont>
      <p:font typeface="Proxima Nova Semibold" panose="02000506030000020004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0"/>
    <p:restoredTop sz="90328"/>
  </p:normalViewPr>
  <p:slideViewPr>
    <p:cSldViewPr snapToGrid="0">
      <p:cViewPr varScale="1">
        <p:scale>
          <a:sx n="112" d="100"/>
          <a:sy n="112" d="100"/>
        </p:scale>
        <p:origin x="21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88edcbb25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88edcbb25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1">
  <p:cSld name="CUSTOM_1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276225" y="2632475"/>
            <a:ext cx="3273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b="1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l="6511" t="729" r="17777" b="729"/>
          <a:stretch/>
        </p:blipFill>
        <p:spPr>
          <a:xfrm>
            <a:off x="3762376" y="0"/>
            <a:ext cx="5383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276225" y="841775"/>
            <a:ext cx="45657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3A383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21925" y="1433875"/>
            <a:ext cx="33843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21925" y="2503700"/>
            <a:ext cx="3384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D - Solid">
  <p:cSld name="CUSTOM_7">
    <p:bg>
      <p:bgPr>
        <a:solidFill>
          <a:schemeClr val="accent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 - Quads">
  <p:cSld name="CUSTOM_4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3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3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3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name="adj1" fmla="val 10818385"/>
              <a:gd name="adj2" fmla="val 16200000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3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3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3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 - Solid">
  <p:cSld name="CUSTOM_8">
    <p:bg>
      <p:bgPr>
        <a:solidFill>
          <a:schemeClr val="accen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SaaS - Solid">
  <p:cSld name="CUSTOM_9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Block">
  <p:cSld name="1_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rgbClr val="00BFF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21" name="Google Shape;121;p16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Block 1">
  <p:cSld name="5_Blank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rgbClr val="F3859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41" name="Google Shape;141;p20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SaaS - Block">
  <p:cSld name="5_Blank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500" tIns="30250" rIns="60500" bIns="30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146" name="Google Shape;146;p21" descr="Herrmann_Official_Logo_Up-01.png"/>
          <p:cNvPicPr preferRelativeResize="0"/>
          <p:nvPr/>
        </p:nvPicPr>
        <p:blipFill rotWithShape="1">
          <a:blip r:embed="rId2">
            <a:alphaModFix/>
          </a:blip>
          <a:srcRect r="-1183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">
  <p:cSld name="CUSTOM_10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 idx="2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26"/>
          <p:cNvCxnSpPr/>
          <p:nvPr/>
        </p:nvCxnSpPr>
        <p:spPr>
          <a:xfrm>
            <a:off x="8617527" y="48289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26"/>
          <p:cNvSpPr txBox="1">
            <a:spLocks noGrp="1"/>
          </p:cNvSpPr>
          <p:nvPr>
            <p:ph type="title" idx="2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6"/>
          <p:cNvSpPr txBox="1"/>
          <p:nvPr/>
        </p:nvSpPr>
        <p:spPr>
          <a:xfrm>
            <a:off x="6842300" y="4739425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2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2">
  <p:cSld name="CUSTOM_1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51" y="75"/>
            <a:ext cx="1329900" cy="4637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7961709" y="75"/>
            <a:ext cx="1182300" cy="4637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60500" tIns="60500" rIns="60500" bIns="60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1458"/>
          <a:stretch/>
        </p:blipFill>
        <p:spPr>
          <a:xfrm>
            <a:off x="1330073" y="9"/>
            <a:ext cx="6629433" cy="463718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0" y="3493475"/>
            <a:ext cx="9164100" cy="1143600"/>
          </a:xfrm>
          <a:prstGeom prst="rect">
            <a:avLst/>
          </a:prstGeom>
          <a:solidFill>
            <a:srgbClr val="FFFFFF">
              <a:alpha val="78080"/>
            </a:srgbClr>
          </a:solidFill>
          <a:ln>
            <a:noFill/>
          </a:ln>
        </p:spPr>
        <p:txBody>
          <a:bodyPr spcFirstLastPara="1" wrap="square" lIns="68575" tIns="34275" rIns="188200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160925" y="3493475"/>
            <a:ext cx="37674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27"/>
          <p:cNvCxnSpPr/>
          <p:nvPr/>
        </p:nvCxnSpPr>
        <p:spPr>
          <a:xfrm>
            <a:off x="8617527" y="48289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27"/>
          <p:cNvSpPr txBox="1">
            <a:spLocks noGrp="1"/>
          </p:cNvSpPr>
          <p:nvPr>
            <p:ph type="title" idx="3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/>
          <p:nvPr/>
        </p:nvSpPr>
        <p:spPr>
          <a:xfrm>
            <a:off x="6842300" y="4739425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3" name="Google Shape;183;p2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r">
  <p:cSld name="BLANK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9"/>
          <p:cNvGrpSpPr/>
          <p:nvPr/>
        </p:nvGrpSpPr>
        <p:grpSpPr>
          <a:xfrm>
            <a:off x="-19081" y="1138765"/>
            <a:ext cx="9178071" cy="2868329"/>
            <a:chOff x="-25442" y="1518352"/>
            <a:chExt cx="12237428" cy="3824439"/>
          </a:xfrm>
        </p:grpSpPr>
        <p:sp>
          <p:nvSpPr>
            <p:cNvPr id="187" name="Google Shape;187;p29"/>
            <p:cNvSpPr txBox="1"/>
            <p:nvPr/>
          </p:nvSpPr>
          <p:spPr>
            <a:xfrm>
              <a:off x="7050326" y="3018055"/>
              <a:ext cx="4949700" cy="9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75" tIns="40325" rIns="80675" bIns="40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900"/>
                <a:buFont typeface="Proxima Nova"/>
                <a:buNone/>
              </a:pPr>
              <a:r>
                <a:rPr lang="en" sz="1900">
                  <a:solidFill>
                    <a:srgbClr val="7F7F7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ThinkHerrmann</a:t>
              </a:r>
              <a:r>
                <a:rPr lang="en" sz="1900" b="0" i="0">
                  <a:solidFill>
                    <a:srgbClr val="7F7F7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.com</a:t>
              </a:r>
              <a:endParaRPr sz="1900" b="0" i="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88" name="Google Shape;188;p29"/>
            <p:cNvCxnSpPr/>
            <p:nvPr/>
          </p:nvCxnSpPr>
          <p:spPr>
            <a:xfrm>
              <a:off x="8886" y="1518352"/>
              <a:ext cx="122031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9" name="Google Shape;189;p29"/>
            <p:cNvCxnSpPr/>
            <p:nvPr/>
          </p:nvCxnSpPr>
          <p:spPr>
            <a:xfrm>
              <a:off x="-25442" y="5342791"/>
              <a:ext cx="12237300" cy="0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90" name="Google Shape;190;p29" descr="Herrmann_Official_Logo_Up-01.png"/>
            <p:cNvPicPr preferRelativeResize="0"/>
            <p:nvPr/>
          </p:nvPicPr>
          <p:blipFill rotWithShape="1">
            <a:blip r:embed="rId2">
              <a:alphaModFix/>
            </a:blip>
            <a:srcRect r="-1183"/>
            <a:stretch/>
          </p:blipFill>
          <p:spPr>
            <a:xfrm>
              <a:off x="1030912" y="2491411"/>
              <a:ext cx="5369887" cy="18074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- Title and Content 1">
  <p:cSld name="Title and Content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/>
          <p:nvPr/>
        </p:nvSpPr>
        <p:spPr>
          <a:xfrm>
            <a:off x="478488" y="1375000"/>
            <a:ext cx="7863300" cy="30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1"/>
          </p:nvPr>
        </p:nvSpPr>
        <p:spPr>
          <a:xfrm>
            <a:off x="628650" y="1198346"/>
            <a:ext cx="7886700" cy="3056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dist="38100" dir="8100000" algn="tr" rotWithShape="0">
              <a:srgbClr val="000000">
                <a:alpha val="9800"/>
              </a:srgbClr>
            </a:outerShdw>
          </a:effectLst>
        </p:spPr>
        <p:txBody>
          <a:bodyPr spcFirstLastPara="1" wrap="square" lIns="205725" tIns="205725" rIns="205725" bIns="205725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>
                <a:solidFill>
                  <a:schemeClr val="dk2"/>
                </a:solidFill>
              </a:defRPr>
            </a:lvl2pPr>
            <a:lvl3pPr marL="137160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30"/>
          <p:cNvCxnSpPr/>
          <p:nvPr/>
        </p:nvCxnSpPr>
        <p:spPr>
          <a:xfrm>
            <a:off x="8541327" y="47527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roxima Nova Semibold"/>
              <a:buNone/>
              <a:defRPr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6477500" y="4752800"/>
            <a:ext cx="18993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CONFIDENTIAL </a:t>
            </a: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2019 Herrmann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85567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 b="1"/>
            </a:lvl1pPr>
            <a:lvl2pPr lvl="1" algn="ctr" rtl="0">
              <a:buNone/>
              <a:defRPr sz="900" b="1"/>
            </a:lvl2pPr>
            <a:lvl3pPr lvl="2" algn="ctr" rtl="0">
              <a:buNone/>
              <a:defRPr sz="900" b="1"/>
            </a:lvl3pPr>
            <a:lvl4pPr lvl="3" algn="ctr" rtl="0">
              <a:buNone/>
              <a:defRPr sz="900" b="1"/>
            </a:lvl4pPr>
            <a:lvl5pPr lvl="4" algn="ctr" rtl="0">
              <a:buNone/>
              <a:defRPr sz="900" b="1"/>
            </a:lvl5pPr>
            <a:lvl6pPr lvl="5" algn="ctr" rtl="0">
              <a:buNone/>
              <a:defRPr sz="900" b="1"/>
            </a:lvl6pPr>
            <a:lvl7pPr lvl="6" algn="ctr" rtl="0">
              <a:buNone/>
              <a:defRPr sz="900" b="1"/>
            </a:lvl7pPr>
            <a:lvl8pPr lvl="7" algn="ctr" rtl="0">
              <a:buNone/>
              <a:defRPr sz="900" b="1"/>
            </a:lvl8pPr>
            <a:lvl9pPr lvl="8" algn="ctr" rtl="0">
              <a:buNone/>
              <a:defRPr sz="9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/>
          <p:nvPr/>
        </p:nvSpPr>
        <p:spPr>
          <a:xfrm>
            <a:off x="6477500" y="4752800"/>
            <a:ext cx="18993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CONFIDENTIAL </a:t>
            </a: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2019 Herrmann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2" name="Google Shape;202;p31"/>
          <p:cNvCxnSpPr/>
          <p:nvPr/>
        </p:nvCxnSpPr>
        <p:spPr>
          <a:xfrm>
            <a:off x="8541327" y="47527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5567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 b="1"/>
            </a:lvl1pPr>
            <a:lvl2pPr lvl="1" algn="ctr" rtl="0">
              <a:buNone/>
              <a:defRPr sz="900" b="1"/>
            </a:lvl2pPr>
            <a:lvl3pPr lvl="2" algn="ctr" rtl="0">
              <a:buNone/>
              <a:defRPr sz="900" b="1"/>
            </a:lvl3pPr>
            <a:lvl4pPr lvl="3" algn="ctr" rtl="0">
              <a:buNone/>
              <a:defRPr sz="900" b="1"/>
            </a:lvl4pPr>
            <a:lvl5pPr lvl="4" algn="ctr" rtl="0">
              <a:buNone/>
              <a:defRPr sz="900" b="1"/>
            </a:lvl5pPr>
            <a:lvl6pPr lvl="5" algn="ctr" rtl="0">
              <a:buNone/>
              <a:defRPr sz="900" b="1"/>
            </a:lvl6pPr>
            <a:lvl7pPr lvl="6" algn="ctr" rtl="0">
              <a:buNone/>
              <a:defRPr sz="900" b="1"/>
            </a:lvl7pPr>
            <a:lvl8pPr lvl="7" algn="ctr" rtl="0">
              <a:buNone/>
              <a:defRPr sz="900" b="1"/>
            </a:lvl8pPr>
            <a:lvl9pPr lvl="8" algn="ctr" rtl="0">
              <a:buNone/>
              <a:defRPr sz="9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/>
          <p:nvPr/>
        </p:nvSpPr>
        <p:spPr>
          <a:xfrm>
            <a:off x="6477500" y="4752800"/>
            <a:ext cx="1899300" cy="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CONFIDENTIAL </a:t>
            </a:r>
            <a:r>
              <a:rPr lang="en" sz="900" b="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2019 Herrmann</a:t>
            </a:r>
            <a:endParaRPr sz="900" b="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07" name="Google Shape;207;p32"/>
          <p:cNvCxnSpPr/>
          <p:nvPr/>
        </p:nvCxnSpPr>
        <p:spPr>
          <a:xfrm>
            <a:off x="8541327" y="4752789"/>
            <a:ext cx="0" cy="225600"/>
          </a:xfrm>
          <a:prstGeom prst="straightConnector1">
            <a:avLst/>
          </a:prstGeom>
          <a:noFill/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32"/>
          <p:cNvSpPr txBox="1">
            <a:spLocks noGrp="1"/>
          </p:cNvSpPr>
          <p:nvPr>
            <p:ph type="sldNum" idx="12"/>
          </p:nvPr>
        </p:nvSpPr>
        <p:spPr>
          <a:xfrm>
            <a:off x="85567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 b="1"/>
            </a:lvl1pPr>
            <a:lvl2pPr lvl="1" algn="ctr" rtl="0">
              <a:buNone/>
              <a:defRPr sz="900" b="1"/>
            </a:lvl2pPr>
            <a:lvl3pPr lvl="2" algn="ctr" rtl="0">
              <a:buNone/>
              <a:defRPr sz="900" b="1"/>
            </a:lvl3pPr>
            <a:lvl4pPr lvl="3" algn="ctr" rtl="0">
              <a:buNone/>
              <a:defRPr sz="900" b="1"/>
            </a:lvl4pPr>
            <a:lvl5pPr lvl="4" algn="ctr" rtl="0">
              <a:buNone/>
              <a:defRPr sz="900" b="1"/>
            </a:lvl5pPr>
            <a:lvl6pPr lvl="5" algn="ctr" rtl="0">
              <a:buNone/>
              <a:defRPr sz="900" b="1"/>
            </a:lvl6pPr>
            <a:lvl7pPr lvl="6" algn="ctr" rtl="0">
              <a:buNone/>
              <a:defRPr sz="900" b="1"/>
            </a:lvl7pPr>
            <a:lvl8pPr lvl="7" algn="ctr" rtl="0">
              <a:buNone/>
              <a:defRPr sz="900" b="1"/>
            </a:lvl8pPr>
            <a:lvl9pPr lvl="8" algn="ctr" rtl="0">
              <a:buNone/>
              <a:defRPr sz="900" b="1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3">
  <p:cSld name="Photo Cover Pag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82400" y="2801563"/>
            <a:ext cx="32499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982400" y="3871388"/>
            <a:ext cx="3384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Title - 5">
  <p:cSld name="Pattern Cover Pag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 l="-613"/>
          <a:stretch/>
        </p:blipFill>
        <p:spPr>
          <a:xfrm>
            <a:off x="-56266" y="0"/>
            <a:ext cx="9200265" cy="22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82400" y="2705550"/>
            <a:ext cx="3249900" cy="1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982400" y="3775375"/>
            <a:ext cx="33843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Quads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109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7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7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7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7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1098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7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7"/>
          <p:cNvSpPr/>
          <p:nvPr/>
        </p:nvSpPr>
        <p:spPr>
          <a:xfrm rot="5400000">
            <a:off x="-1442856" y="3720497"/>
            <a:ext cx="2749200" cy="2949900"/>
          </a:xfrm>
          <a:prstGeom prst="pie">
            <a:avLst>
              <a:gd name="adj1" fmla="val 10818385"/>
              <a:gd name="adj2" fmla="val 16200000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Solid">
  <p:cSld name="CUSTOM_5">
    <p:bg>
      <p:bgPr>
        <a:solidFill>
          <a:schemeClr val="accent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Quads">
  <p:cSld name="CUSTOM">
    <p:bg>
      <p:bgPr>
        <a:solidFill>
          <a:schemeClr val="accen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9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9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9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9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9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9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9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name="adj1" fmla="val 10818385"/>
              <a:gd name="adj2" fmla="val 16200000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A - Solid">
  <p:cSld name="CUSTOM_6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C - Quads">
  <p:cSld name="CUSTOM_2">
    <p:bg>
      <p:bgPr>
        <a:solidFill>
          <a:schemeClr val="accent4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1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1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1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1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4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1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1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name="adj1" fmla="val 10763037"/>
              <a:gd name="adj2" fmla="val 16200000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1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name="adj1" fmla="val 10818385"/>
              <a:gd name="adj2" fmla="val 16200000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>
            <a:spLocks noGrp="1"/>
          </p:cNvSpPr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subTitle" idx="1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20 </a:t>
            </a:r>
            <a:r>
              <a:rPr lang="en" sz="900" i="0" u="none" strike="noStrike" cap="non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sz="900" i="0" u="none" strike="noStrike" cap="non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■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Proxima Nova"/>
              <a:buChar char="■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 idx="2"/>
          </p:nvPr>
        </p:nvSpPr>
        <p:spPr>
          <a:xfrm>
            <a:off x="311700" y="481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6" r:id="rId15"/>
    <p:sldLayoutId id="2147483667" r:id="rId16"/>
    <p:sldLayoutId id="2147483669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254" name="Google Shape;25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0" y="899200"/>
            <a:ext cx="8839199" cy="379614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311700" y="-8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Frustrations by Preference Checklist</a:t>
            </a:r>
            <a:endParaRPr sz="2400"/>
          </a:p>
        </p:txBody>
      </p:sp>
      <p:sp>
        <p:nvSpPr>
          <p:cNvPr id="256" name="Google Shape;256;p37"/>
          <p:cNvSpPr txBox="1">
            <a:spLocks noGrp="1"/>
          </p:cNvSpPr>
          <p:nvPr>
            <p:ph type="title" idx="2"/>
          </p:nvPr>
        </p:nvSpPr>
        <p:spPr>
          <a:xfrm>
            <a:off x="311700" y="39903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Put a checkmark next to your frustrations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350" y="4302450"/>
            <a:ext cx="1035575" cy="5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errmann 2020">
  <a:themeElements>
    <a:clrScheme name="Simple Light">
      <a:dk1>
        <a:srgbClr val="4E504F"/>
      </a:dk1>
      <a:lt1>
        <a:srgbClr val="FFFFFF"/>
      </a:lt1>
      <a:dk2>
        <a:srgbClr val="9D9D9D"/>
      </a:dk2>
      <a:lt2>
        <a:srgbClr val="EEEEEE"/>
      </a:lt2>
      <a:accent1>
        <a:srgbClr val="2CC3F0"/>
      </a:accent1>
      <a:accent2>
        <a:srgbClr val="63C084"/>
      </a:accent2>
      <a:accent3>
        <a:srgbClr val="EF354E"/>
      </a:accent3>
      <a:accent4>
        <a:srgbClr val="FDD742"/>
      </a:accent4>
      <a:accent5>
        <a:srgbClr val="214263"/>
      </a:accent5>
      <a:accent6>
        <a:srgbClr val="4E504F"/>
      </a:accent6>
      <a:hlink>
        <a:srgbClr val="0052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</Words>
  <Application>Microsoft Macintosh PowerPoint</Application>
  <PresentationFormat>On-screen Show (16:9)</PresentationFormat>
  <Paragraphs>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Proxima Nova Semibold</vt:lpstr>
      <vt:lpstr>Century Gothic</vt:lpstr>
      <vt:lpstr>Proxima Nova</vt:lpstr>
      <vt:lpstr>Arial</vt:lpstr>
      <vt:lpstr>Herrmann 2020</vt:lpstr>
      <vt:lpstr>Frustrations by Preference Checklist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Work Frustrations  Roundtable Discussion February 26, 2021</dc:title>
  <cp:lastModifiedBy>Kim White</cp:lastModifiedBy>
  <cp:revision>8</cp:revision>
  <dcterms:modified xsi:type="dcterms:W3CDTF">2021-03-01T16:00:30Z</dcterms:modified>
</cp:coreProperties>
</file>