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5143500" cx="9144000"/>
  <p:notesSz cx="6858000" cy="9144000"/>
  <p:embeddedFontLst>
    <p:embeddedFont>
      <p:font typeface="Proxima Nova"/>
      <p:regular r:id="rId65"/>
      <p:bold r:id="rId66"/>
      <p:italic r:id="rId67"/>
      <p:boldItalic r:id="rId68"/>
    </p:embeddedFont>
    <p:embeddedFont>
      <p:font typeface="Noto Sans"/>
      <p:regular r:id="rId69"/>
      <p:bold r:id="rId70"/>
      <p:italic r:id="rId71"/>
      <p:boldItalic r:id="rId72"/>
    </p:embeddedFont>
    <p:embeddedFont>
      <p:font typeface="Proxima Nova Semibold"/>
      <p:regular r:id="rId73"/>
      <p:bold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75">
          <p15:clr>
            <a:srgbClr val="747775"/>
          </p15:clr>
        </p15:guide>
        <p15:guide id="2" pos="2880">
          <p15:clr>
            <a:srgbClr val="747775"/>
          </p15:clr>
        </p15:guide>
        <p15:guide id="3" orient="horz" pos="1716">
          <p15:clr>
            <a:srgbClr val="747775"/>
          </p15:clr>
        </p15:guide>
        <p15:guide id="4" orient="horz" pos="2880">
          <p15:clr>
            <a:srgbClr val="747775"/>
          </p15:clr>
        </p15:guide>
        <p15:guide id="5" pos="357">
          <p15:clr>
            <a:schemeClr val="dk1"/>
          </p15:clr>
        </p15:guide>
        <p15:guide id="6" pos="196">
          <p15:clr>
            <a:srgbClr val="747775"/>
          </p15:clr>
        </p15:guide>
        <p15:guide id="7" pos="2976">
          <p15:clr>
            <a:srgbClr val="747775"/>
          </p15:clr>
        </p15:guide>
        <p15:guide id="8" pos="359">
          <p15:clr>
            <a:srgbClr val="747775"/>
          </p15:clr>
        </p15:guide>
        <p15:guide id="9" orient="horz" pos="792">
          <p15:clr>
            <a:srgbClr val="747775"/>
          </p15:clr>
        </p15:guide>
        <p15:guide id="10" orient="horz" pos="768">
          <p15:clr>
            <a:srgbClr val="747775"/>
          </p15:clr>
        </p15:guide>
        <p15:guide id="11" orient="horz" pos="86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6B2484E-667E-4411-824E-F12DFAB6AA4F}">
  <a:tblStyle styleId="{A6B2484E-667E-4411-824E-F12DFAB6AA4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D51B841-9638-4969-A748-FBD5E912BB63}"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75" orient="horz"/>
        <p:guide pos="2880"/>
        <p:guide pos="1716" orient="horz"/>
        <p:guide pos="2880" orient="horz"/>
        <p:guide pos="357"/>
        <p:guide pos="196"/>
        <p:guide pos="2976"/>
        <p:guide pos="359"/>
        <p:guide pos="792" orient="horz"/>
        <p:guide pos="768" orient="horz"/>
        <p:guide pos="86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roximaNovaSemibold-regular.fntdata"/><Relationship Id="rId72" Type="http://schemas.openxmlformats.org/officeDocument/2006/relationships/font" Target="fonts/NotoSans-boldItalic.fntdata"/><Relationship Id="rId31" Type="http://schemas.openxmlformats.org/officeDocument/2006/relationships/slide" Target="slides/slide25.xml"/><Relationship Id="rId75" Type="http://schemas.openxmlformats.org/officeDocument/2006/relationships/font" Target="fonts/ProximaNovaSemibold-boldItalic.fntdata"/><Relationship Id="rId30" Type="http://schemas.openxmlformats.org/officeDocument/2006/relationships/slide" Target="slides/slide24.xml"/><Relationship Id="rId74" Type="http://schemas.openxmlformats.org/officeDocument/2006/relationships/font" Target="fonts/ProximaNovaSemibold-bold.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NotoSans-italic.fntdata"/><Relationship Id="rId70" Type="http://schemas.openxmlformats.org/officeDocument/2006/relationships/font" Target="fonts/NotoSans-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ProximaNova-bold.fntdata"/><Relationship Id="rId21" Type="http://schemas.openxmlformats.org/officeDocument/2006/relationships/slide" Target="slides/slide15.xml"/><Relationship Id="rId65" Type="http://schemas.openxmlformats.org/officeDocument/2006/relationships/font" Target="fonts/ProximaNova-regular.fntdata"/><Relationship Id="rId24" Type="http://schemas.openxmlformats.org/officeDocument/2006/relationships/slide" Target="slides/slide18.xml"/><Relationship Id="rId68" Type="http://schemas.openxmlformats.org/officeDocument/2006/relationships/font" Target="fonts/ProximaNova-boldItalic.fntdata"/><Relationship Id="rId23" Type="http://schemas.openxmlformats.org/officeDocument/2006/relationships/slide" Target="slides/slide17.xml"/><Relationship Id="rId67" Type="http://schemas.openxmlformats.org/officeDocument/2006/relationships/font" Target="fonts/ProximaNova-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NotoSans-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journey.herrmannsolutions.net/thinker" TargetMode="External"/><Relationship Id="rId3" Type="http://schemas.openxmlformats.org/officeDocument/2006/relationships/hyperlink" Target="http://journey.herrmannsolutions.net/thinker"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errmann.zendesk.com/hc/en-us/articles/360001658213-The-HBDI-Team-Report" TargetMode="External"/><Relationship Id="rId3" Type="http://schemas.openxmlformats.org/officeDocument/2006/relationships/hyperlink" Target="https://herrmann.zendesk.com/hc/en-us/articles/360053185314-Introducing-the-Herrmann-Platform-Thinker-Portal-HBDI-Sharing-Feature" TargetMode="External"/><Relationship Id="rId4" Type="http://schemas.openxmlformats.org/officeDocument/2006/relationships/hyperlink" Target="https://herrmann.zendesk.com/hc/en-us/articles/360050089854-Teams-in-The-Herrmann-Platform-For-Practitioners" TargetMode="External"/><Relationship Id="rId5" Type="http://schemas.openxmlformats.org/officeDocument/2006/relationships/hyperlink" Target="https://herrmann.zendesk.com/hc/en-us/articles/21225089066643-Team-Accelerator-Tools-in-the-Herrmann-Thinker-Portal" TargetMode="External"/><Relationship Id="rId6" Type="http://schemas.openxmlformats.org/officeDocument/2006/relationships/hyperlink" Target="https://herrmann.zendesk.com/hc/en-us/articles/31126796200979-Understanding-the-Signals-Reporting-Tab-in-the-Herrmann-Platform" TargetMode="External"/><Relationship Id="rId7" Type="http://schemas.openxmlformats.org/officeDocument/2006/relationships/hyperlink" Target="https://herrmann.zendesk.com/hc/en-us/articles/360011767434-The-Herrmann-Team-Effectiveness-Dashboard-Assessment-and-Results-Intro-and-How-To-s"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f9b4cb358f_0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2f9b4cb358f_0_540:notes"/>
          <p:cNvSpPr txBox="1"/>
          <p:nvPr>
            <p:ph idx="1" type="body"/>
          </p:nvPr>
        </p:nvSpPr>
        <p:spPr>
          <a:xfrm>
            <a:off x="685800" y="4400550"/>
            <a:ext cx="5486400" cy="3600300"/>
          </a:xfrm>
          <a:prstGeom prst="rect">
            <a:avLst/>
          </a:prstGeom>
          <a:noFill/>
          <a:ln>
            <a:noFill/>
          </a:ln>
        </p:spPr>
        <p:txBody>
          <a:bodyPr anchorCtr="0" anchor="t" bIns="91225" lIns="91225" spcFirstLastPara="1" rIns="91225" wrap="square" tIns="91225">
            <a:noAutofit/>
          </a:bodyPr>
          <a:lstStyle/>
          <a:p>
            <a:pPr indent="0" lvl="0" marL="0" rtl="0" algn="l">
              <a:lnSpc>
                <a:spcPct val="100000"/>
              </a:lnSpc>
              <a:spcBef>
                <a:spcPts val="0"/>
              </a:spcBef>
              <a:spcAft>
                <a:spcPts val="0"/>
              </a:spcAft>
              <a:buNone/>
            </a:pPr>
            <a:r>
              <a:t/>
            </a:r>
            <a:endParaRPr sz="1200"/>
          </a:p>
        </p:txBody>
      </p:sp>
      <p:sp>
        <p:nvSpPr>
          <p:cNvPr id="94" name="Google Shape;94;g2f9b4cb358f_0_540:notes"/>
          <p:cNvSpPr txBox="1"/>
          <p:nvPr>
            <p:ph idx="12" type="sldNum"/>
          </p:nvPr>
        </p:nvSpPr>
        <p:spPr>
          <a:xfrm>
            <a:off x="3884613" y="8685213"/>
            <a:ext cx="2971800" cy="458700"/>
          </a:xfrm>
          <a:prstGeom prst="rect">
            <a:avLst/>
          </a:prstGeom>
          <a:noFill/>
          <a:ln>
            <a:noFill/>
          </a:ln>
        </p:spPr>
        <p:txBody>
          <a:bodyPr anchorCtr="0" anchor="b" bIns="45575" lIns="91225" spcFirstLastPara="1" rIns="91225" wrap="square" tIns="45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9b4cb358f_0_1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f9b4cb358f_0_1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 sz="1200">
                <a:solidFill>
                  <a:schemeClr val="dk1"/>
                </a:solidFill>
              </a:rPr>
              <a:t>2 mins</a:t>
            </a:r>
            <a:endParaRPr b="1" sz="1200">
              <a:solidFill>
                <a:schemeClr val="dk1"/>
              </a:solidFill>
            </a:endParaRPr>
          </a:p>
          <a:p>
            <a:pPr indent="0" lvl="0" marL="0" rtl="0" algn="l">
              <a:spcBef>
                <a:spcPts val="0"/>
              </a:spcBef>
              <a:spcAft>
                <a:spcPts val="0"/>
              </a:spcAft>
              <a:buClr>
                <a:schemeClr val="dk1"/>
              </a:buClr>
              <a:buSzPts val="1400"/>
              <a:buFont typeface="Arial"/>
              <a:buNone/>
            </a:pPr>
            <a:br>
              <a:rPr lang="en" sz="1200">
                <a:solidFill>
                  <a:schemeClr val="dk1"/>
                </a:solidFill>
              </a:rPr>
            </a:br>
            <a:r>
              <a:rPr b="1" lang="en" sz="1200">
                <a:solidFill>
                  <a:schemeClr val="dk1"/>
                </a:solidFill>
              </a:rPr>
              <a:t>Note to Facilitator: </a:t>
            </a:r>
            <a:r>
              <a:rPr b="1" i="1" lang="en" sz="1200">
                <a:solidFill>
                  <a:schemeClr val="dk1"/>
                </a:solidFill>
              </a:rPr>
              <a:t>You can edit any of these text blocks based on specific delivery changes you want or need to make. </a:t>
            </a:r>
            <a:br>
              <a:rPr lang="en" sz="1200">
                <a:solidFill>
                  <a:schemeClr val="dk1"/>
                </a:solidFill>
              </a:rPr>
            </a:br>
            <a:br>
              <a:rPr lang="en" sz="1200">
                <a:solidFill>
                  <a:schemeClr val="dk1"/>
                </a:solidFill>
              </a:rPr>
            </a:br>
            <a:r>
              <a:rPr b="1" lang="en" sz="1200">
                <a:solidFill>
                  <a:schemeClr val="dk1"/>
                </a:solidFill>
              </a:rPr>
              <a:t>SAY: </a:t>
            </a:r>
            <a:r>
              <a:rPr lang="en" sz="1200">
                <a:solidFill>
                  <a:schemeClr val="dk1"/>
                </a:solidFill>
              </a:rPr>
              <a:t>Thank you all for being here today! I am excited to be here to provide a formal introduction to Whole Brain</a:t>
            </a:r>
            <a:r>
              <a:rPr baseline="30000" lang="en" sz="1200">
                <a:solidFill>
                  <a:schemeClr val="dk1"/>
                </a:solidFill>
              </a:rPr>
              <a:t>®</a:t>
            </a:r>
            <a:r>
              <a:rPr lang="en" sz="1200">
                <a:solidFill>
                  <a:schemeClr val="dk1"/>
                </a:solidFill>
              </a:rPr>
              <a:t> Thinking, the HBDI</a:t>
            </a:r>
            <a:r>
              <a:rPr baseline="30000" lang="en" sz="1200">
                <a:solidFill>
                  <a:schemeClr val="dk1"/>
                </a:solidFill>
              </a:rPr>
              <a:t>®</a:t>
            </a:r>
            <a:r>
              <a:rPr lang="en" sz="1200">
                <a:solidFill>
                  <a:schemeClr val="dk1"/>
                </a:solidFill>
              </a:rPr>
              <a:t> and your profile data! The goal of our time together is to use the Whole Brain</a:t>
            </a:r>
            <a:r>
              <a:rPr baseline="30000" lang="en" sz="1200">
                <a:solidFill>
                  <a:schemeClr val="dk1"/>
                </a:solidFill>
              </a:rPr>
              <a:t>®</a:t>
            </a:r>
            <a:r>
              <a:rPr lang="en" sz="1200">
                <a:solidFill>
                  <a:schemeClr val="dk1"/>
                </a:solidFill>
              </a:rPr>
              <a:t> Model and HBDI</a:t>
            </a:r>
            <a:r>
              <a:rPr baseline="30000" lang="en" sz="1200">
                <a:solidFill>
                  <a:schemeClr val="dk1"/>
                </a:solidFill>
              </a:rPr>
              <a:t>®</a:t>
            </a:r>
            <a:r>
              <a:rPr lang="en" sz="1200">
                <a:solidFill>
                  <a:schemeClr val="dk1"/>
                </a:solidFill>
              </a:rPr>
              <a:t> to help you start to better understand your thinking preferences and find ways to improve how you work together.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en" sz="1200">
                <a:solidFill>
                  <a:schemeClr val="dk1"/>
                </a:solidFill>
              </a:rPr>
              <a:t>This is a 3 hour session with a 15 minute break. If you need to</a:t>
            </a:r>
            <a:r>
              <a:rPr b="1" i="1" lang="en" sz="1200">
                <a:solidFill>
                  <a:schemeClr val="dk1"/>
                </a:solidFill>
              </a:rPr>
              <a:t> </a:t>
            </a:r>
            <a:r>
              <a:rPr lang="en" sz="1200">
                <a:solidFill>
                  <a:schemeClr val="dk1"/>
                </a:solidFill>
              </a:rPr>
              <a:t>stretch, get some water, answer the door, etc. - please mute your audio, turn off your video and let us know you will be right back in the chat. </a:t>
            </a:r>
            <a:br>
              <a:rPr lang="en" sz="1200">
                <a:solidFill>
                  <a:schemeClr val="dk1"/>
                </a:solidFill>
              </a:rPr>
            </a:br>
            <a:br>
              <a:rPr lang="en" sz="1200">
                <a:solidFill>
                  <a:schemeClr val="dk1"/>
                </a:solidFill>
              </a:rPr>
            </a:br>
            <a:r>
              <a:rPr lang="en" sz="1200">
                <a:solidFill>
                  <a:schemeClr val="dk1"/>
                </a:solidFill>
              </a:rPr>
              <a:t>The core topic areas we will cover today include: </a:t>
            </a:r>
            <a:endParaRPr sz="1200">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A Welcome and Icebreaker</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Whole Brain</a:t>
            </a:r>
            <a:r>
              <a:rPr baseline="30000" lang="en" sz="1200">
                <a:solidFill>
                  <a:schemeClr val="dk1"/>
                </a:solidFill>
              </a:rPr>
              <a:t>®</a:t>
            </a:r>
            <a:r>
              <a:rPr lang="en" sz="1200">
                <a:solidFill>
                  <a:schemeClr val="dk1"/>
                </a:solidFill>
              </a:rPr>
              <a:t> Thinking Introduction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Whole Brain</a:t>
            </a:r>
            <a:r>
              <a:rPr baseline="30000" lang="en" sz="1200">
                <a:solidFill>
                  <a:schemeClr val="dk1"/>
                </a:solidFill>
              </a:rPr>
              <a:t>®</a:t>
            </a:r>
            <a:r>
              <a:rPr lang="en" sz="1200">
                <a:solidFill>
                  <a:schemeClr val="dk1"/>
                </a:solidFill>
              </a:rPr>
              <a:t> Activities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Individual HBDI</a:t>
            </a:r>
            <a:r>
              <a:rPr baseline="30000" lang="en" sz="1200">
                <a:solidFill>
                  <a:schemeClr val="dk1"/>
                </a:solidFill>
              </a:rPr>
              <a:t>®</a:t>
            </a:r>
            <a:r>
              <a:rPr lang="en" sz="1200">
                <a:solidFill>
                  <a:schemeClr val="dk1"/>
                </a:solidFill>
              </a:rPr>
              <a:t> Profile and Communication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Team Debrief and Action Plan for Improved Effectiveness</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b="1" lang="en" sz="1200">
                <a:solidFill>
                  <a:schemeClr val="dk1"/>
                </a:solidFill>
              </a:rPr>
              <a:t>TRANSITION: </a:t>
            </a:r>
            <a:r>
              <a:rPr lang="en" sz="1200">
                <a:solidFill>
                  <a:schemeClr val="dk1"/>
                </a:solidFill>
              </a:rPr>
              <a:t>Before we get to our icebreaker, let’s cover a few ground rules for the day.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f9a18b8e29_0_43: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f9a18b8e29_0_43: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marR="0" rtl="0" algn="l">
              <a:lnSpc>
                <a:spcPct val="100000"/>
              </a:lnSpc>
              <a:spcBef>
                <a:spcPts val="0"/>
              </a:spcBef>
              <a:spcAft>
                <a:spcPts val="0"/>
              </a:spcAft>
              <a:buClr>
                <a:schemeClr val="dk1"/>
              </a:buClr>
              <a:buSzPts val="1300"/>
              <a:buFont typeface="Proxima Nova"/>
              <a:buNone/>
            </a:pPr>
            <a:r>
              <a:rPr b="1" lang="en" sz="1200"/>
              <a:t>2 mins</a:t>
            </a:r>
            <a:endParaRPr sz="1200"/>
          </a:p>
          <a:p>
            <a:pPr indent="0" lvl="0" marL="0" marR="0" rtl="0" algn="l">
              <a:lnSpc>
                <a:spcPct val="100000"/>
              </a:lnSpc>
              <a:spcBef>
                <a:spcPts val="0"/>
              </a:spcBef>
              <a:spcAft>
                <a:spcPts val="0"/>
              </a:spcAft>
              <a:buClr>
                <a:schemeClr val="dk1"/>
              </a:buClr>
              <a:buSzPts val="1300"/>
              <a:buFont typeface="Proxima Nova"/>
              <a:buNone/>
            </a:pPr>
            <a:br>
              <a:rPr lang="en" sz="1200"/>
            </a:br>
            <a:r>
              <a:rPr b="1" lang="en" sz="1200">
                <a:solidFill>
                  <a:schemeClr val="dk1"/>
                </a:solidFill>
              </a:rPr>
              <a:t>Note to Facilitator: </a:t>
            </a:r>
            <a:r>
              <a:rPr b="1" i="1" lang="en" sz="1200">
                <a:solidFill>
                  <a:schemeClr val="dk1"/>
                </a:solidFill>
              </a:rPr>
              <a:t>You can edit any of these text blocks based on specific delivery changes you want or need to make. </a:t>
            </a:r>
            <a:br>
              <a:rPr b="1" i="1" lang="en" sz="1200">
                <a:solidFill>
                  <a:schemeClr val="dk1"/>
                </a:solidFill>
              </a:rPr>
            </a:br>
            <a:br>
              <a:rPr lang="en" sz="1200"/>
            </a:br>
            <a:r>
              <a:rPr b="1" lang="en" sz="1200"/>
              <a:t>Say,</a:t>
            </a:r>
            <a:r>
              <a:rPr lang="en" sz="1200"/>
              <a:t> Here are some Ground Rules we can follow to allow us to make the most of our time together: </a:t>
            </a:r>
            <a:br>
              <a:rPr lang="en" sz="1200"/>
            </a:br>
            <a:endParaRPr sz="1200"/>
          </a:p>
          <a:p>
            <a:pPr indent="-304800" lvl="0" marL="457200" marR="0" rtl="0" algn="l">
              <a:lnSpc>
                <a:spcPct val="100000"/>
              </a:lnSpc>
              <a:spcBef>
                <a:spcPts val="0"/>
              </a:spcBef>
              <a:spcAft>
                <a:spcPts val="0"/>
              </a:spcAft>
              <a:buSzPts val="1200"/>
              <a:buChar char="●"/>
            </a:pPr>
            <a:r>
              <a:rPr lang="en" sz="1200"/>
              <a:t>Stay focused and think about goals: Think about how this can be helpful for you, your team and the goals you want to achieve. </a:t>
            </a:r>
            <a:endParaRPr sz="1200"/>
          </a:p>
          <a:p>
            <a:pPr indent="-304800" lvl="0" marL="457200" marR="0" rtl="0" algn="l">
              <a:lnSpc>
                <a:spcPct val="100000"/>
              </a:lnSpc>
              <a:spcBef>
                <a:spcPts val="0"/>
              </a:spcBef>
              <a:spcAft>
                <a:spcPts val="0"/>
              </a:spcAft>
              <a:buSzPts val="1200"/>
              <a:buChar char="●"/>
            </a:pPr>
            <a:r>
              <a:rPr lang="en" sz="1200"/>
              <a:t>Be Present and stay on task: Be present and and avoid multitasking on your computer or phone. </a:t>
            </a:r>
            <a:endParaRPr sz="1200"/>
          </a:p>
          <a:p>
            <a:pPr indent="-304800" lvl="0" marL="457200" marR="0" rtl="0" algn="l">
              <a:lnSpc>
                <a:spcPct val="100000"/>
              </a:lnSpc>
              <a:spcBef>
                <a:spcPts val="0"/>
              </a:spcBef>
              <a:spcAft>
                <a:spcPts val="0"/>
              </a:spcAft>
              <a:buSzPts val="1200"/>
              <a:buChar char="●"/>
            </a:pPr>
            <a:r>
              <a:rPr lang="en" sz="1200"/>
              <a:t>Engage and listen to each other: Take this opportunity to engage, listen to, and learn more about your colleagues!</a:t>
            </a:r>
            <a:endParaRPr sz="1200"/>
          </a:p>
          <a:p>
            <a:pPr indent="-304800" lvl="0" marL="457200" marR="0" rtl="0" algn="l">
              <a:lnSpc>
                <a:spcPct val="100000"/>
              </a:lnSpc>
              <a:spcBef>
                <a:spcPts val="0"/>
              </a:spcBef>
              <a:spcAft>
                <a:spcPts val="0"/>
              </a:spcAft>
              <a:buSzPts val="1200"/>
              <a:buChar char="●"/>
            </a:pPr>
            <a:r>
              <a:rPr lang="en" sz="1200"/>
              <a:t>Ask questions and be open: Think about what’s possible with this insight and learning.</a:t>
            </a:r>
            <a:br>
              <a:rPr lang="en" sz="1200"/>
            </a:br>
            <a:endParaRPr sz="1200"/>
          </a:p>
          <a:p>
            <a:pPr indent="0" lvl="0" marL="0" marR="0" rtl="0" algn="l">
              <a:lnSpc>
                <a:spcPct val="100000"/>
              </a:lnSpc>
              <a:spcBef>
                <a:spcPts val="0"/>
              </a:spcBef>
              <a:spcAft>
                <a:spcPts val="0"/>
              </a:spcAft>
              <a:buClr>
                <a:schemeClr val="dk1"/>
              </a:buClr>
              <a:buSzPts val="1300"/>
              <a:buFont typeface="Proxima Nova"/>
              <a:buNone/>
            </a:pPr>
            <a:r>
              <a:rPr lang="en" sz="1200"/>
              <a:t>I am sure you have already noticed the use of the four quadrants. We will be using these throughout the training and learning more about them together. </a:t>
            </a:r>
            <a:br>
              <a:rPr lang="en" sz="1200"/>
            </a:br>
            <a:br>
              <a:rPr lang="en" sz="1200"/>
            </a:br>
            <a:r>
              <a:rPr b="1" lang="en" sz="1200"/>
              <a:t>TRANSITION: </a:t>
            </a:r>
            <a:r>
              <a:rPr lang="en" sz="1200"/>
              <a:t>Alright, let’s get this started with a fun icebreaker! </a:t>
            </a:r>
            <a:endParaRPr sz="1200"/>
          </a:p>
        </p:txBody>
      </p:sp>
      <p:sp>
        <p:nvSpPr>
          <p:cNvPr id="179" name="Google Shape;179;g2f9a18b8e29_0_43: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f9a18b8e29_0_1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f9a18b8e29_0_1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7 minutes</a:t>
            </a:r>
            <a:br>
              <a:rPr b="1" lang="en" sz="1200"/>
            </a:br>
            <a:br>
              <a:rPr b="1" lang="en" sz="1200"/>
            </a:br>
            <a:r>
              <a:rPr b="1" lang="en" sz="1200"/>
              <a:t>Note to Facilitator: </a:t>
            </a:r>
            <a:r>
              <a:rPr b="1" i="1" lang="en" sz="1200"/>
              <a:t>Depending on the team size, consider using breakout rooms. The ideal size for the team members to complete this activity is 4-5. If using breakout rooms, be ready to </a:t>
            </a:r>
            <a:r>
              <a:rPr b="1" i="1" lang="en" sz="1200"/>
              <a:t>share</a:t>
            </a:r>
            <a:r>
              <a:rPr b="1" i="1" lang="en" sz="1200"/>
              <a:t> a screenshot of the slide with team members in chat and to send them into their breakout rooms. </a:t>
            </a:r>
            <a:br>
              <a:rPr b="1" lang="en" sz="1200"/>
            </a:br>
            <a:br>
              <a:rPr b="1" lang="en" sz="1200"/>
            </a:br>
            <a:r>
              <a:rPr b="1" lang="en" sz="1200"/>
              <a:t>SAY: </a:t>
            </a:r>
            <a:r>
              <a:rPr lang="en" sz="1200"/>
              <a:t>This activity is called, “Who are you on vacation?”</a:t>
            </a:r>
            <a:br>
              <a:rPr lang="en" sz="1200"/>
            </a:br>
            <a:br>
              <a:rPr lang="en" sz="1200"/>
            </a:br>
            <a:r>
              <a:rPr lang="en" sz="1200"/>
              <a:t>W</a:t>
            </a:r>
            <a:r>
              <a:rPr lang="en" sz="1200"/>
              <a:t>e will spend about </a:t>
            </a:r>
            <a:r>
              <a:rPr b="1" lang="en" sz="1200"/>
              <a:t>5 minutes</a:t>
            </a:r>
            <a:r>
              <a:rPr lang="en" sz="1200"/>
              <a:t> taking turns sharing which description best captures who we are on vacation and quickly sharing why. </a:t>
            </a:r>
            <a:br>
              <a:rPr lang="en" sz="1200"/>
            </a:br>
            <a:br>
              <a:rPr lang="en" sz="1200"/>
            </a:br>
            <a:r>
              <a:rPr lang="en" sz="1200"/>
              <a:t>Each team member will have a minute or so to share. </a:t>
            </a:r>
            <a:br>
              <a:rPr lang="en" sz="1200"/>
            </a:br>
            <a:br>
              <a:rPr lang="en" sz="1200"/>
            </a:br>
            <a:r>
              <a:rPr b="1" lang="en" sz="1200"/>
              <a:t>Note to Facilitator: </a:t>
            </a:r>
            <a:r>
              <a:rPr b="1" i="1" lang="en" sz="1200"/>
              <a:t>If sending team members to breakout rooms, be sure to share a screenshot of the slide in chat. </a:t>
            </a:r>
            <a:br>
              <a:rPr lang="en" sz="1200"/>
            </a:br>
            <a:br>
              <a:rPr lang="en" sz="1200"/>
            </a:br>
            <a:r>
              <a:rPr b="1" lang="en" sz="1200"/>
              <a:t>DO: </a:t>
            </a:r>
            <a:r>
              <a:rPr lang="en" sz="1200"/>
              <a:t>Start the activity in the large group by sharing your response </a:t>
            </a:r>
            <a:r>
              <a:rPr b="1" lang="en" sz="1200"/>
              <a:t>or </a:t>
            </a:r>
            <a:r>
              <a:rPr lang="en" sz="1200"/>
              <a:t>send team members to breakout groups. </a:t>
            </a:r>
            <a:br>
              <a:rPr lang="en" sz="1200"/>
            </a:br>
            <a:br>
              <a:rPr lang="en" sz="1200"/>
            </a:br>
            <a:r>
              <a:rPr b="1" lang="en" sz="1200"/>
              <a:t>DO: </a:t>
            </a:r>
            <a:r>
              <a:rPr lang="en" sz="1200"/>
              <a:t>When team members are done sharing and together in the main room, close the activity by asking them if they found, “who they are on vacation” aligns with their profile. This is just a quick check in question.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 sz="1200"/>
              <a:t>Note to Facilitator: </a:t>
            </a:r>
            <a:r>
              <a:rPr b="1" i="1" lang="en" sz="1200"/>
              <a:t>This activity is from the team accelerator tools on the Thinker Portal under the Activate stage. If the team is set up on the Thinker Portal and can access the accelerator tools, let them know that they can use this activity on their own when their team membership changes. </a:t>
            </a:r>
            <a:endParaRPr b="1" i="1" sz="1200"/>
          </a:p>
          <a:p>
            <a:pPr indent="0" lvl="0" marL="0" rtl="0" algn="l">
              <a:spcBef>
                <a:spcPts val="0"/>
              </a:spcBef>
              <a:spcAft>
                <a:spcPts val="0"/>
              </a:spcAft>
              <a:buNone/>
            </a:pPr>
            <a:r>
              <a:t/>
            </a:r>
            <a:endParaRPr sz="1200"/>
          </a:p>
          <a:p>
            <a:pPr indent="0" lvl="0" marL="0" rtl="0" algn="l">
              <a:spcBef>
                <a:spcPts val="0"/>
              </a:spcBef>
              <a:spcAft>
                <a:spcPts val="0"/>
              </a:spcAft>
              <a:buNone/>
            </a:pPr>
            <a:r>
              <a:rPr b="1" lang="en" sz="1200"/>
              <a:t>TRANSITION: </a:t>
            </a:r>
            <a:r>
              <a:rPr lang="en" sz="1200"/>
              <a:t>Now let’s take a closer look at the Whole Brain</a:t>
            </a:r>
            <a:r>
              <a:rPr baseline="30000" lang="en" sz="1200"/>
              <a:t>®</a:t>
            </a:r>
            <a:r>
              <a:rPr lang="en" sz="1200"/>
              <a:t> Thinking Model. </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f9a18b8e29_0_1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f9a18b8e29_0_1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Note to Facilitator: </a:t>
            </a:r>
            <a:r>
              <a:rPr b="1" i="1" lang="en" sz="1200">
                <a:solidFill>
                  <a:schemeClr val="dk1"/>
                </a:solidFill>
              </a:rPr>
              <a:t>Be sure to review the items below before facilitating your team session (you can keep or delete this slide after your review):</a:t>
            </a:r>
            <a:br>
              <a:rPr b="1" i="1" lang="en" sz="1200">
                <a:solidFill>
                  <a:schemeClr val="dk1"/>
                </a:solidFill>
              </a:rPr>
            </a:br>
            <a:endParaRPr b="1" i="1"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This section contains three slide builds you will want to familiarize yourself with before you deliver. </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17: </a:t>
            </a:r>
            <a:r>
              <a:rPr lang="en" sz="1200">
                <a:solidFill>
                  <a:schemeClr val="dk1"/>
                </a:solidFill>
              </a:rPr>
              <a:t>This slide delivers six facts that you will read to the team. The stories behind the statistics are at the end of the speaker notes. You will be instructed to have the team pick 2-3 stats to hear more about, so be ready to find the story in the notes. </a:t>
            </a:r>
            <a:endParaRPr sz="12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f9b4cb358f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f9b4cb358f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Proxima Nova"/>
              <a:buNone/>
            </a:pPr>
            <a:r>
              <a:rPr b="1" lang="en" sz="1200">
                <a:solidFill>
                  <a:schemeClr val="dk1"/>
                </a:solidFill>
              </a:rPr>
              <a:t>2</a:t>
            </a:r>
            <a:r>
              <a:rPr b="1" lang="en" sz="1200">
                <a:solidFill>
                  <a:schemeClr val="dk1"/>
                </a:solidFill>
              </a:rPr>
              <a:t> mins</a:t>
            </a:r>
            <a:br>
              <a:rPr lang="en" sz="1200">
                <a:solidFill>
                  <a:schemeClr val="dk1"/>
                </a:solidFill>
              </a:rPr>
            </a:br>
            <a:endParaRPr sz="1200">
              <a:solidFill>
                <a:schemeClr val="dk1"/>
              </a:solidFill>
            </a:endParaRPr>
          </a:p>
          <a:p>
            <a:pPr indent="0" lvl="0" marL="0" rtl="0" algn="l">
              <a:lnSpc>
                <a:spcPct val="100000"/>
              </a:lnSpc>
              <a:spcBef>
                <a:spcPts val="0"/>
              </a:spcBef>
              <a:spcAft>
                <a:spcPts val="0"/>
              </a:spcAft>
              <a:buClr>
                <a:schemeClr val="dk1"/>
              </a:buClr>
              <a:buSzPts val="1200"/>
              <a:buFont typeface="Proxima Nova"/>
              <a:buNone/>
            </a:pPr>
            <a:r>
              <a:rPr b="1" lang="en" sz="1200">
                <a:solidFill>
                  <a:schemeClr val="dk1"/>
                </a:solidFill>
              </a:rPr>
              <a:t>Say: </a:t>
            </a:r>
            <a:r>
              <a:rPr lang="en" sz="1200">
                <a:solidFill>
                  <a:schemeClr val="dk1"/>
                </a:solidFill>
              </a:rPr>
              <a:t>The Whole Brain</a:t>
            </a:r>
            <a:r>
              <a:rPr baseline="30000" lang="en" sz="1200">
                <a:solidFill>
                  <a:schemeClr val="dk1"/>
                </a:solidFill>
              </a:rPr>
              <a:t>®</a:t>
            </a:r>
            <a:r>
              <a:rPr lang="en" sz="1200">
                <a:solidFill>
                  <a:schemeClr val="dk1"/>
                </a:solidFill>
              </a:rPr>
              <a:t> Model is a powerful framework that helps us clarify how we interact with the world. For teams, this means that it can help us understand the diverse ways people prefer to think.</a:t>
            </a:r>
            <a:endParaRPr sz="1200">
              <a:solidFill>
                <a:schemeClr val="dk1"/>
              </a:solidFill>
            </a:endParaRPr>
          </a:p>
          <a:p>
            <a:pPr indent="0" lvl="0" marL="0" rtl="0" algn="l">
              <a:lnSpc>
                <a:spcPct val="100000"/>
              </a:lnSpc>
              <a:spcBef>
                <a:spcPts val="0"/>
              </a:spcBef>
              <a:spcAft>
                <a:spcPts val="0"/>
              </a:spcAft>
              <a:buClr>
                <a:schemeClr val="dk1"/>
              </a:buClr>
              <a:buSzPts val="1200"/>
              <a:buFont typeface="Proxima Nova"/>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Proxima Nova"/>
              <a:buNone/>
            </a:pPr>
            <a:r>
              <a:rPr lang="en" sz="1200">
                <a:solidFill>
                  <a:schemeClr val="dk1"/>
                </a:solidFill>
              </a:rPr>
              <a:t>It divides thinking into four distinct quadrants: analytical (blue), structural (green), relational (red), and experimental (yellow). </a:t>
            </a:r>
            <a:endParaRPr sz="1200">
              <a:solidFill>
                <a:schemeClr val="dk1"/>
              </a:solidFill>
            </a:endParaRPr>
          </a:p>
          <a:p>
            <a:pPr indent="0" lvl="0" marL="0" rtl="0" algn="l">
              <a:lnSpc>
                <a:spcPct val="100000"/>
              </a:lnSpc>
              <a:spcBef>
                <a:spcPts val="0"/>
              </a:spcBef>
              <a:spcAft>
                <a:spcPts val="0"/>
              </a:spcAft>
              <a:buClr>
                <a:schemeClr val="dk1"/>
              </a:buClr>
              <a:buSzPts val="1200"/>
              <a:buFont typeface="Proxima Nova"/>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Proxima Nova"/>
              <a:buNone/>
            </a:pPr>
            <a:r>
              <a:rPr lang="en" sz="1200">
                <a:solidFill>
                  <a:schemeClr val="dk1"/>
                </a:solidFill>
              </a:rPr>
              <a:t>Each quadrant represents a different mode of thinking, from logical problem-solving to strategic visioning, and from detail-oriented execution to interpersonal connection. Most of us have a dominant quadrant or a combination that we naturally gravitate toward, which shapes how we approach tasks, make decisions, and interact with others. </a:t>
            </a:r>
            <a:endParaRPr sz="1200">
              <a:solidFill>
                <a:schemeClr val="dk1"/>
              </a:solidFill>
            </a:endParaRPr>
          </a:p>
          <a:p>
            <a:pPr indent="0" lvl="0" marL="0" rtl="0" algn="l">
              <a:lnSpc>
                <a:spcPct val="100000"/>
              </a:lnSpc>
              <a:spcBef>
                <a:spcPts val="0"/>
              </a:spcBef>
              <a:spcAft>
                <a:spcPts val="0"/>
              </a:spcAft>
              <a:buClr>
                <a:schemeClr val="dk1"/>
              </a:buClr>
              <a:buSzPts val="1200"/>
              <a:buFont typeface="Proxima Nova"/>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Proxima Nova"/>
              <a:buNone/>
            </a:pPr>
            <a:r>
              <a:rPr lang="en" sz="1200">
                <a:solidFill>
                  <a:schemeClr val="dk1"/>
                </a:solidFill>
              </a:rPr>
              <a:t>By recognizing these preferences in ourselves and our teams, we can leverage the full spectrum of thinking styles to tackle challenges more effectively.</a:t>
            </a:r>
            <a:endParaRPr sz="1200">
              <a:solidFill>
                <a:schemeClr val="dk1"/>
              </a:solidFill>
            </a:endParaRPr>
          </a:p>
          <a:p>
            <a:pPr indent="0" lvl="0" marL="0" rtl="0" algn="l">
              <a:lnSpc>
                <a:spcPct val="100000"/>
              </a:lnSpc>
              <a:spcBef>
                <a:spcPts val="0"/>
              </a:spcBef>
              <a:spcAft>
                <a:spcPts val="0"/>
              </a:spcAft>
              <a:buClr>
                <a:schemeClr val="dk1"/>
              </a:buClr>
              <a:buSzPts val="1200"/>
              <a:buFont typeface="Proxima Nova"/>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TRANSITION: </a:t>
            </a:r>
            <a:r>
              <a:rPr lang="en" sz="1200">
                <a:solidFill>
                  <a:schemeClr val="dk1"/>
                </a:solidFill>
              </a:rPr>
              <a:t>This is where </a:t>
            </a:r>
            <a:r>
              <a:rPr b="1" lang="en" sz="1200">
                <a:solidFill>
                  <a:schemeClr val="dk1"/>
                </a:solidFill>
              </a:rPr>
              <a:t>thinking agility</a:t>
            </a:r>
            <a:r>
              <a:rPr lang="en" sz="1200">
                <a:solidFill>
                  <a:schemeClr val="dk1"/>
                </a:solidFill>
              </a:rPr>
              <a:t> becomes so important</a:t>
            </a:r>
            <a:r>
              <a:rPr b="1" lang="en" sz="1200">
                <a:solidFill>
                  <a:schemeClr val="dk1"/>
                </a:solidFill>
              </a:rPr>
              <a:t> </a:t>
            </a:r>
            <a:r>
              <a:rPr lang="en" sz="1200">
                <a:solidFill>
                  <a:schemeClr val="dk1"/>
                </a:solidFill>
              </a:rPr>
              <a:t>…</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f9a18b8e29_0_67: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f9a18b8e29_0_67: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solidFill>
                  <a:schemeClr val="dk1"/>
                </a:solidFill>
              </a:rPr>
              <a:t>1</a:t>
            </a:r>
            <a:r>
              <a:rPr b="1" lang="en" sz="1200">
                <a:solidFill>
                  <a:schemeClr val="dk1"/>
                </a:solidFill>
              </a:rPr>
              <a:t> min</a:t>
            </a:r>
            <a:endParaRPr sz="1200">
              <a:solidFill>
                <a:schemeClr val="dk1"/>
              </a:solidFill>
            </a:endParaRPr>
          </a:p>
          <a:p>
            <a:pPr indent="0" lvl="0" marL="0" rtl="0" algn="l">
              <a:lnSpc>
                <a:spcPct val="100000"/>
              </a:lnSpc>
              <a:spcBef>
                <a:spcPts val="0"/>
              </a:spcBef>
              <a:spcAft>
                <a:spcPts val="0"/>
              </a:spcAft>
              <a:buSzPts val="1400"/>
              <a:buNone/>
            </a:pPr>
            <a:r>
              <a:t/>
            </a:r>
            <a:endParaRPr b="1" sz="1200">
              <a:solidFill>
                <a:schemeClr val="dk1"/>
              </a:solidFill>
            </a:endParaRPr>
          </a:p>
          <a:p>
            <a:pPr indent="0" lvl="0" marL="0" rtl="0" algn="l">
              <a:lnSpc>
                <a:spcPct val="100000"/>
              </a:lnSpc>
              <a:spcBef>
                <a:spcPts val="0"/>
              </a:spcBef>
              <a:spcAft>
                <a:spcPts val="0"/>
              </a:spcAft>
              <a:buSzPts val="1400"/>
              <a:buNone/>
            </a:pPr>
            <a:r>
              <a:rPr b="1" lang="en" sz="1200">
                <a:solidFill>
                  <a:schemeClr val="dk1"/>
                </a:solidFill>
              </a:rPr>
              <a:t>SAY:</a:t>
            </a:r>
            <a:r>
              <a:rPr lang="en" sz="1200">
                <a:solidFill>
                  <a:schemeClr val="dk1"/>
                </a:solidFill>
              </a:rPr>
              <a:t> It's not just about knowing which quadrants you prefer, but having the ability to quickly and intentionally stretch beyond your default preferences and biases to adapt to new circumstances. Whether you’re problem-solving or collaborating as a team, thinking agility enables you to best deal with change, complexity and uncertainty by unlocking greater collaboration and team agility.</a:t>
            </a:r>
            <a:br>
              <a:rPr b="1" lang="en" sz="1200">
                <a:solidFill>
                  <a:schemeClr val="dk1"/>
                </a:solidFill>
              </a:rPr>
            </a:br>
            <a:endParaRPr sz="1200">
              <a:solidFill>
                <a:schemeClr val="dk1"/>
              </a:solidFill>
            </a:endParaRPr>
          </a:p>
          <a:p>
            <a:pPr indent="0" lvl="0" marL="0" rtl="0" algn="l">
              <a:lnSpc>
                <a:spcPct val="100000"/>
              </a:lnSpc>
              <a:spcBef>
                <a:spcPts val="0"/>
              </a:spcBef>
              <a:spcAft>
                <a:spcPts val="0"/>
              </a:spcAft>
              <a:buSzPts val="1400"/>
              <a:buNone/>
            </a:pPr>
            <a:r>
              <a:rPr b="1" lang="en" sz="1200">
                <a:solidFill>
                  <a:schemeClr val="dk1"/>
                </a:solidFill>
              </a:rPr>
              <a:t>Ask: </a:t>
            </a:r>
            <a:r>
              <a:rPr lang="en" sz="1200">
                <a:solidFill>
                  <a:schemeClr val="dk1"/>
                </a:solidFill>
              </a:rPr>
              <a:t>How many of you would benefit from being more agile?</a:t>
            </a:r>
            <a:endParaRPr sz="12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rPr b="1" lang="en" sz="1200">
                <a:solidFill>
                  <a:schemeClr val="dk1"/>
                </a:solidFill>
              </a:rPr>
              <a:t>TRANSITION:</a:t>
            </a:r>
            <a:r>
              <a:rPr lang="en" sz="1200">
                <a:solidFill>
                  <a:schemeClr val="dk1"/>
                </a:solidFill>
              </a:rPr>
              <a:t> And what does Whole Brain</a:t>
            </a:r>
            <a:r>
              <a:rPr baseline="30000" lang="en" sz="1200">
                <a:solidFill>
                  <a:schemeClr val="dk1"/>
                </a:solidFill>
              </a:rPr>
              <a:t>®</a:t>
            </a:r>
            <a:r>
              <a:rPr lang="en" sz="1200">
                <a:solidFill>
                  <a:schemeClr val="dk1"/>
                </a:solidFill>
              </a:rPr>
              <a:t> Thinking and Thinking agility have to do with successful teams and business?</a:t>
            </a:r>
            <a:endParaRPr sz="1200">
              <a:solidFill>
                <a:schemeClr val="dk1"/>
              </a:solidFill>
            </a:endParaRPr>
          </a:p>
        </p:txBody>
      </p:sp>
      <p:sp>
        <p:nvSpPr>
          <p:cNvPr id="216" name="Google Shape;216;g2f9a18b8e29_0_67: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f9b4cb358f_1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f9b4cb358f_1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Note to Facilitator: </a:t>
            </a:r>
            <a:r>
              <a:rPr b="1" i="1" lang="en" sz="1200">
                <a:solidFill>
                  <a:schemeClr val="dk1"/>
                </a:solidFill>
              </a:rPr>
              <a:t>This slide has a build. The quadrant and characteristics </a:t>
            </a:r>
            <a:r>
              <a:rPr b="1" i="1" lang="en" sz="1200">
                <a:solidFill>
                  <a:schemeClr val="dk1"/>
                </a:solidFill>
              </a:rPr>
              <a:t>will appear with the slide. You will need to click forward to reveal the four “P”s that are titles for each quadrant. </a:t>
            </a:r>
            <a:br>
              <a:rPr b="1" lang="en" sz="1200">
                <a:solidFill>
                  <a:schemeClr val="dk1"/>
                </a:solidFill>
              </a:rPr>
            </a:br>
            <a:br>
              <a:rPr b="1" lang="en" sz="1200">
                <a:solidFill>
                  <a:schemeClr val="dk1"/>
                </a:solidFill>
              </a:rPr>
            </a:br>
            <a:r>
              <a:rPr b="1" lang="en" sz="1200">
                <a:solidFill>
                  <a:schemeClr val="dk1"/>
                </a:solidFill>
              </a:rPr>
              <a:t>2 mins</a:t>
            </a:r>
            <a:br>
              <a:rPr b="1" lang="en" sz="1200">
                <a:solidFill>
                  <a:schemeClr val="dk1"/>
                </a:solidFill>
              </a:rPr>
            </a:br>
            <a:br>
              <a:rPr b="1" lang="en" sz="1200">
                <a:solidFill>
                  <a:schemeClr val="dk1"/>
                </a:solidFill>
              </a:rPr>
            </a:br>
            <a:r>
              <a:rPr b="1" lang="en" sz="1200">
                <a:solidFill>
                  <a:schemeClr val="dk1"/>
                </a:solidFill>
              </a:rPr>
              <a:t>Say: </a:t>
            </a:r>
            <a:r>
              <a:rPr lang="en" sz="1200">
                <a:solidFill>
                  <a:schemeClr val="dk1"/>
                </a:solidFill>
              </a:rPr>
              <a:t>Successful Business equals Whole Brain</a:t>
            </a:r>
            <a:r>
              <a:rPr baseline="30000" lang="en" sz="1200">
                <a:solidFill>
                  <a:schemeClr val="dk1"/>
                </a:solidFill>
              </a:rPr>
              <a:t>®</a:t>
            </a:r>
            <a:r>
              <a:rPr lang="en" sz="1200">
                <a:solidFill>
                  <a:schemeClr val="dk1"/>
                </a:solidFill>
              </a:rPr>
              <a:t> Business. We all need to use the agility we were talking about to manage the complexity and the competing priorities in our day-to-day. We need all these areas working together to have:</a:t>
            </a:r>
            <a:br>
              <a:rPr lang="en" sz="1200">
                <a:solidFill>
                  <a:schemeClr val="dk1"/>
                </a:solidFill>
              </a:rPr>
            </a:br>
            <a:endParaRPr sz="1200">
              <a:solidFill>
                <a:schemeClr val="dk1"/>
              </a:solidFill>
            </a:endParaRPr>
          </a:p>
          <a:p>
            <a:pPr indent="0" lvl="0" marL="0" rtl="0" algn="l">
              <a:spcBef>
                <a:spcPts val="0"/>
              </a:spcBef>
              <a:spcAft>
                <a:spcPts val="0"/>
              </a:spcAft>
              <a:buNone/>
            </a:pPr>
            <a:r>
              <a:rPr b="1" lang="en" sz="1200">
                <a:solidFill>
                  <a:schemeClr val="dk1"/>
                </a:solidFill>
              </a:rPr>
              <a:t>DO: (Click to reveal) </a:t>
            </a:r>
            <a:r>
              <a:rPr lang="en" sz="1200">
                <a:solidFill>
                  <a:schemeClr val="dk1"/>
                </a:solidFill>
              </a:rPr>
              <a:t>the “A Profits”, “B Processes”, “C People”, and “D Possibilities” headers one-by-one, reading them aloud to the large group. </a:t>
            </a:r>
            <a:br>
              <a:rPr lang="en" sz="1200">
                <a:solidFill>
                  <a:schemeClr val="dk1"/>
                </a:solidFill>
              </a:rPr>
            </a:br>
            <a:endParaRPr sz="1200">
              <a:solidFill>
                <a:schemeClr val="dk1"/>
              </a:solidFill>
            </a:endParaRPr>
          </a:p>
          <a:p>
            <a:pPr indent="0" lvl="0" marL="0" rtl="0" algn="l">
              <a:spcBef>
                <a:spcPts val="0"/>
              </a:spcBef>
              <a:spcAft>
                <a:spcPts val="0"/>
              </a:spcAft>
              <a:buNone/>
            </a:pPr>
            <a:r>
              <a:rPr lang="en" sz="1200">
                <a:solidFill>
                  <a:schemeClr val="dk1"/>
                </a:solidFill>
              </a:rPr>
              <a:t>Learning the language of Whole Brain</a:t>
            </a:r>
            <a:r>
              <a:rPr baseline="30000" lang="en" sz="1200">
                <a:solidFill>
                  <a:schemeClr val="dk1"/>
                </a:solidFill>
              </a:rPr>
              <a:t>®</a:t>
            </a:r>
            <a:r>
              <a:rPr lang="en" sz="1200">
                <a:solidFill>
                  <a:schemeClr val="dk1"/>
                </a:solidFill>
              </a:rPr>
              <a:t> Thinking will help you work the whole business with more ease. As you learn and apply the model, it scales to help you understand others (examples include clients, stakeholders, friends), teams, departments, divisions and an entire organization.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TRANSITION: </a:t>
            </a:r>
            <a:r>
              <a:rPr lang="en" sz="1200">
                <a:solidFill>
                  <a:schemeClr val="dk1"/>
                </a:solidFill>
              </a:rPr>
              <a:t>Leading to …</a:t>
            </a:r>
            <a:endParaRPr b="1"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f9a18b8e29_0_75:notes"/>
          <p:cNvSpPr/>
          <p:nvPr>
            <p:ph idx="2" type="sldImg"/>
          </p:nvPr>
        </p:nvSpPr>
        <p:spPr>
          <a:xfrm>
            <a:off x="349491" y="664652"/>
            <a:ext cx="5837100" cy="3320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f9a18b8e29_0_75:notes"/>
          <p:cNvSpPr txBox="1"/>
          <p:nvPr>
            <p:ph idx="1" type="body"/>
          </p:nvPr>
        </p:nvSpPr>
        <p:spPr>
          <a:xfrm>
            <a:off x="653610" y="4205862"/>
            <a:ext cx="5229000" cy="3984600"/>
          </a:xfrm>
          <a:prstGeom prst="rect">
            <a:avLst/>
          </a:prstGeom>
          <a:noFill/>
          <a:ln>
            <a:noFill/>
          </a:ln>
        </p:spPr>
        <p:txBody>
          <a:bodyPr anchorCtr="0" anchor="t" bIns="87700" lIns="87700" spcFirstLastPara="1" rIns="87700" wrap="square" tIns="87700">
            <a:noAutofit/>
          </a:bodyPr>
          <a:lstStyle/>
          <a:p>
            <a:pPr indent="0" lvl="0" marL="0" rtl="0" algn="l">
              <a:lnSpc>
                <a:spcPct val="100000"/>
              </a:lnSpc>
              <a:spcBef>
                <a:spcPts val="0"/>
              </a:spcBef>
              <a:spcAft>
                <a:spcPts val="0"/>
              </a:spcAft>
              <a:buNone/>
            </a:pPr>
            <a:r>
              <a:rPr b="1" lang="en" sz="1200">
                <a:solidFill>
                  <a:schemeClr val="dk1"/>
                </a:solidFill>
              </a:rPr>
              <a:t>Note to Facilitator: </a:t>
            </a:r>
            <a:r>
              <a:rPr b="1" i="1" lang="en" sz="1200">
                <a:solidFill>
                  <a:schemeClr val="dk1"/>
                </a:solidFill>
              </a:rPr>
              <a:t>This slide has a build. It will appear with the first statistic in the top left corner. With each click forward a new statistic will appear going left to right starting with the top row.  </a:t>
            </a:r>
            <a:br>
              <a:rPr b="1" lang="en" sz="1200"/>
            </a:br>
            <a:br>
              <a:rPr b="1" lang="en" sz="1200"/>
            </a:br>
            <a:r>
              <a:rPr b="1" lang="en" sz="1200"/>
              <a:t>5 mins</a:t>
            </a:r>
            <a:br>
              <a:rPr lang="en" sz="1200"/>
            </a:br>
            <a:endParaRPr sz="1200"/>
          </a:p>
          <a:p>
            <a:pPr indent="0" lvl="0" marL="0" rtl="0" algn="l">
              <a:lnSpc>
                <a:spcPct val="100000"/>
              </a:lnSpc>
              <a:spcBef>
                <a:spcPts val="0"/>
              </a:spcBef>
              <a:spcAft>
                <a:spcPts val="0"/>
              </a:spcAft>
              <a:buNone/>
            </a:pPr>
            <a:r>
              <a:rPr b="1" lang="en" sz="1200"/>
              <a:t>DO: </a:t>
            </a:r>
            <a:r>
              <a:rPr lang="en" sz="1200"/>
              <a:t>Read the first </a:t>
            </a:r>
            <a:r>
              <a:rPr lang="en" sz="1200"/>
              <a:t>statistic on this screen. </a:t>
            </a:r>
            <a:br>
              <a:rPr lang="en" sz="1200"/>
            </a:br>
            <a:br>
              <a:rPr lang="en" sz="1200"/>
            </a:br>
            <a:r>
              <a:rPr b="1" lang="en" sz="1200"/>
              <a:t>DO: (Click to reveal) </a:t>
            </a:r>
            <a:r>
              <a:rPr lang="en" sz="1200"/>
              <a:t>the remaining statistics one-by-one, </a:t>
            </a:r>
            <a:r>
              <a:rPr lang="en" sz="1200"/>
              <a:t>reading</a:t>
            </a:r>
            <a:r>
              <a:rPr lang="en" sz="1200"/>
              <a:t> them aloud to the group. </a:t>
            </a:r>
            <a:br>
              <a:rPr lang="en" sz="1200"/>
            </a:br>
            <a:br>
              <a:rPr lang="en" sz="1200"/>
            </a:br>
            <a:r>
              <a:rPr b="1" lang="en" sz="1200"/>
              <a:t>ASK: </a:t>
            </a:r>
            <a:r>
              <a:rPr lang="en" sz="1200"/>
              <a:t>When you have read all of the statistics, ask the team for 2-3 data points that they would like to hear more about - the sources are at the bottom of the speaker notes. Let them know you can share any additional data points via chat or after the session.    </a:t>
            </a:r>
            <a:br>
              <a:rPr lang="en" sz="1200"/>
            </a:br>
            <a:br>
              <a:rPr lang="en" sz="1200"/>
            </a:br>
            <a:r>
              <a:rPr b="1" lang="en" sz="1200"/>
              <a:t>SAY:</a:t>
            </a:r>
            <a:r>
              <a:rPr lang="en" sz="1200">
                <a:latin typeface="Arial"/>
                <a:ea typeface="Arial"/>
                <a:cs typeface="Arial"/>
                <a:sym typeface="Arial"/>
              </a:rPr>
              <a:t> </a:t>
            </a:r>
            <a:r>
              <a:rPr lang="en" sz="1200"/>
              <a:t>Keep these statistics in mind as we get into your data and start to think about how your team can improve your work </a:t>
            </a:r>
            <a:r>
              <a:rPr lang="en" sz="1200"/>
              <a:t>together. </a:t>
            </a:r>
            <a:br>
              <a:rPr lang="en" sz="1200"/>
            </a:br>
            <a:br>
              <a:rPr lang="en" sz="1200"/>
            </a:br>
            <a:r>
              <a:rPr b="1" lang="en" sz="1200"/>
              <a:t>TRANSITION: </a:t>
            </a:r>
            <a:r>
              <a:rPr lang="en" sz="1200"/>
              <a:t>Before we wrap up this section, let’s take a look at another area where Whole Brain</a:t>
            </a:r>
            <a:r>
              <a:rPr baseline="30000" lang="en" sz="1200"/>
              <a:t>®</a:t>
            </a:r>
            <a:r>
              <a:rPr lang="en" sz="1200"/>
              <a:t> Thinking can help teams. </a:t>
            </a:r>
            <a:endParaRPr sz="1200"/>
          </a:p>
          <a:p>
            <a:pPr indent="0" lvl="0" marL="0" rtl="0" algn="l">
              <a:lnSpc>
                <a:spcPct val="100000"/>
              </a:lnSpc>
              <a:spcBef>
                <a:spcPts val="0"/>
              </a:spcBef>
              <a:spcAft>
                <a:spcPts val="0"/>
              </a:spcAft>
              <a:buNone/>
            </a:pPr>
            <a:r>
              <a:t/>
            </a:r>
            <a:endParaRPr b="1" sz="1200"/>
          </a:p>
          <a:p>
            <a:pPr indent="0" lvl="0" marL="0" rtl="0" algn="l">
              <a:lnSpc>
                <a:spcPct val="100000"/>
              </a:lnSpc>
              <a:spcBef>
                <a:spcPts val="0"/>
              </a:spcBef>
              <a:spcAft>
                <a:spcPts val="0"/>
              </a:spcAft>
              <a:buNone/>
            </a:pPr>
            <a:r>
              <a:t/>
            </a:r>
            <a:endParaRPr b="1" sz="1200"/>
          </a:p>
          <a:p>
            <a:pPr indent="0" lvl="0" marL="0" rtl="0" algn="l">
              <a:lnSpc>
                <a:spcPct val="100000"/>
              </a:lnSpc>
              <a:spcBef>
                <a:spcPts val="0"/>
              </a:spcBef>
              <a:spcAft>
                <a:spcPts val="0"/>
              </a:spcAft>
              <a:buNone/>
            </a:pPr>
            <a:r>
              <a:t/>
            </a:r>
            <a:endParaRPr b="1" sz="1200"/>
          </a:p>
          <a:p>
            <a:pPr indent="0" lvl="0" marL="0" rtl="0" algn="l">
              <a:lnSpc>
                <a:spcPct val="100000"/>
              </a:lnSpc>
              <a:spcBef>
                <a:spcPts val="0"/>
              </a:spcBef>
              <a:spcAft>
                <a:spcPts val="0"/>
              </a:spcAft>
              <a:buNone/>
            </a:pPr>
            <a:r>
              <a:t/>
            </a:r>
            <a:endParaRPr b="1" sz="1200"/>
          </a:p>
          <a:p>
            <a:pPr indent="0" lvl="0" marL="0" rtl="0" algn="l">
              <a:lnSpc>
                <a:spcPct val="100000"/>
              </a:lnSpc>
              <a:spcBef>
                <a:spcPts val="0"/>
              </a:spcBef>
              <a:spcAft>
                <a:spcPts val="0"/>
              </a:spcAft>
              <a:buNone/>
            </a:pPr>
            <a:r>
              <a:rPr b="1" lang="en" sz="1200"/>
              <a:t>Note to Facilitator: </a:t>
            </a:r>
            <a:r>
              <a:rPr b="1" i="1" lang="en" sz="1200"/>
              <a:t>Below you will find the data sources for each statistic. </a:t>
            </a:r>
            <a:br>
              <a:rPr lang="en" sz="1200"/>
            </a:br>
            <a:endParaRPr sz="1200">
              <a:latin typeface="Arial"/>
              <a:ea typeface="Arial"/>
              <a:cs typeface="Arial"/>
              <a:sym typeface="Arial"/>
            </a:endParaRPr>
          </a:p>
          <a:p>
            <a:pPr indent="-152400" lvl="0" marL="165100" rtl="0" algn="l">
              <a:lnSpc>
                <a:spcPct val="100000"/>
              </a:lnSpc>
              <a:spcBef>
                <a:spcPts val="0"/>
              </a:spcBef>
              <a:spcAft>
                <a:spcPts val="0"/>
              </a:spcAft>
              <a:buSzPts val="1200"/>
              <a:buFont typeface="Arial"/>
              <a:buChar char="•"/>
            </a:pPr>
            <a:r>
              <a:rPr b="1" lang="en" sz="1200">
                <a:latin typeface="Arial"/>
                <a:ea typeface="Arial"/>
                <a:cs typeface="Arial"/>
                <a:sym typeface="Arial"/>
              </a:rPr>
              <a:t>78% more effective communication: </a:t>
            </a:r>
            <a:r>
              <a:rPr lang="en" sz="1200"/>
              <a:t>From a s</a:t>
            </a:r>
            <a:r>
              <a:rPr lang="en" sz="1200">
                <a:latin typeface="Arial"/>
                <a:ea typeface="Arial"/>
                <a:cs typeface="Arial"/>
                <a:sym typeface="Arial"/>
              </a:rPr>
              <a:t>tudy of 951 Thinkers in a 10k employee healthcare organization who participated in Whole Brain</a:t>
            </a:r>
            <a:r>
              <a:rPr baseline="30000" lang="en" sz="1200">
                <a:latin typeface="Arial"/>
                <a:ea typeface="Arial"/>
                <a:cs typeface="Arial"/>
                <a:sym typeface="Arial"/>
              </a:rPr>
              <a:t>®</a:t>
            </a:r>
            <a:r>
              <a:rPr lang="en" sz="1200">
                <a:latin typeface="Arial"/>
                <a:ea typeface="Arial"/>
                <a:cs typeface="Arial"/>
                <a:sym typeface="Arial"/>
              </a:rPr>
              <a:t> Thinking in an effort to improve patient satisfaction. The organization found that harnessing cognitive diversity helped people communicate more effectively to better meet the needs of patients, and that the Herrmann platform provided the necessary framework and tools to achieve that. According to the Director of Respiratory Care, </a:t>
            </a:r>
            <a:r>
              <a:rPr i="1" lang="en" sz="1200">
                <a:latin typeface="Arial"/>
                <a:ea typeface="Arial"/>
                <a:cs typeface="Arial"/>
                <a:sym typeface="Arial"/>
              </a:rPr>
              <a:t>“Whole Brain</a:t>
            </a:r>
            <a:r>
              <a:rPr baseline="30000" i="1" lang="en" sz="1200">
                <a:solidFill>
                  <a:schemeClr val="dk1"/>
                </a:solidFill>
              </a:rPr>
              <a:t>®</a:t>
            </a:r>
            <a:r>
              <a:rPr i="1" lang="en" sz="1200">
                <a:latin typeface="Arial"/>
                <a:ea typeface="Arial"/>
                <a:cs typeface="Arial"/>
                <a:sym typeface="Arial"/>
              </a:rPr>
              <a:t> Thinking</a:t>
            </a:r>
            <a:r>
              <a:rPr baseline="30000" i="1" lang="en" sz="1200">
                <a:latin typeface="Arial"/>
                <a:ea typeface="Arial"/>
                <a:cs typeface="Arial"/>
                <a:sym typeface="Arial"/>
              </a:rPr>
              <a:t>®</a:t>
            </a:r>
            <a:r>
              <a:rPr i="1" lang="en" sz="1200">
                <a:latin typeface="Arial"/>
                <a:ea typeface="Arial"/>
                <a:cs typeface="Arial"/>
                <a:sym typeface="Arial"/>
              </a:rPr>
              <a:t> has helped us improve communication because now we understand how each other needs to receive information. This knowledge helps us to rearrange how we communicate to be more effective.</a:t>
            </a:r>
            <a:r>
              <a:rPr lang="en" sz="1200">
                <a:latin typeface="Arial"/>
                <a:ea typeface="Arial"/>
                <a:cs typeface="Arial"/>
                <a:sym typeface="Arial"/>
              </a:rPr>
              <a:t>”</a:t>
            </a:r>
            <a:endParaRPr sz="1200">
              <a:latin typeface="Arial"/>
              <a:ea typeface="Arial"/>
              <a:cs typeface="Arial"/>
              <a:sym typeface="Arial"/>
            </a:endParaRPr>
          </a:p>
          <a:p>
            <a:pPr indent="-76200" lvl="0" marL="165100" rtl="0" algn="l">
              <a:lnSpc>
                <a:spcPct val="100000"/>
              </a:lnSpc>
              <a:spcBef>
                <a:spcPts val="0"/>
              </a:spcBef>
              <a:spcAft>
                <a:spcPts val="0"/>
              </a:spcAft>
              <a:buSzPts val="1400"/>
              <a:buFont typeface="Arial"/>
              <a:buNone/>
            </a:pPr>
            <a:r>
              <a:t/>
            </a:r>
            <a:endParaRPr b="1" sz="1200">
              <a:latin typeface="Arial"/>
              <a:ea typeface="Arial"/>
              <a:cs typeface="Arial"/>
              <a:sym typeface="Arial"/>
            </a:endParaRPr>
          </a:p>
          <a:p>
            <a:pPr indent="-152400" lvl="0" marL="165100" rtl="0" algn="l">
              <a:lnSpc>
                <a:spcPct val="100000"/>
              </a:lnSpc>
              <a:spcBef>
                <a:spcPts val="0"/>
              </a:spcBef>
              <a:spcAft>
                <a:spcPts val="0"/>
              </a:spcAft>
              <a:buSzPts val="1200"/>
              <a:buFont typeface="Arial"/>
              <a:buChar char="•"/>
            </a:pPr>
            <a:r>
              <a:rPr b="1" lang="en" sz="1200">
                <a:latin typeface="Arial"/>
                <a:ea typeface="Arial"/>
                <a:cs typeface="Arial"/>
                <a:sym typeface="Arial"/>
              </a:rPr>
              <a:t>66% improvement in team productivity:</a:t>
            </a:r>
            <a:r>
              <a:rPr lang="en" sz="1200">
                <a:latin typeface="Arial"/>
                <a:ea typeface="Arial"/>
                <a:cs typeface="Arial"/>
                <a:sym typeface="Arial"/>
              </a:rPr>
              <a:t> A </a:t>
            </a:r>
            <a:r>
              <a:rPr lang="en" sz="1200"/>
              <a:t>six </a:t>
            </a:r>
            <a:r>
              <a:rPr lang="en" sz="1200">
                <a:latin typeface="Arial"/>
                <a:ea typeface="Arial"/>
                <a:cs typeface="Arial"/>
                <a:sym typeface="Arial"/>
              </a:rPr>
              <a:t>year US Forest Service case study of more than 500 teams. In literally life-or-death situations (fighting forest fires), cognitively diverse teams who had access to the Herrmann Whole Brain</a:t>
            </a:r>
            <a:r>
              <a:rPr baseline="30000" lang="en" sz="1200">
                <a:latin typeface="Arial"/>
                <a:ea typeface="Arial"/>
                <a:cs typeface="Arial"/>
                <a:sym typeface="Arial"/>
              </a:rPr>
              <a:t>®</a:t>
            </a:r>
            <a:r>
              <a:rPr lang="en" sz="1200">
                <a:latin typeface="Arial"/>
                <a:ea typeface="Arial"/>
                <a:cs typeface="Arial"/>
                <a:sym typeface="Arial"/>
              </a:rPr>
              <a:t> </a:t>
            </a:r>
            <a:r>
              <a:rPr lang="en" sz="1200"/>
              <a:t>T</a:t>
            </a:r>
            <a:r>
              <a:rPr lang="en" sz="1200">
                <a:latin typeface="Arial"/>
                <a:ea typeface="Arial"/>
                <a:cs typeface="Arial"/>
                <a:sym typeface="Arial"/>
              </a:rPr>
              <a:t>oolkit were up to 66% more productive in crisis situations than teams with homogenous thinking.</a:t>
            </a:r>
            <a:endParaRPr sz="1200">
              <a:latin typeface="Arial"/>
              <a:ea typeface="Arial"/>
              <a:cs typeface="Arial"/>
              <a:sym typeface="Arial"/>
            </a:endParaRPr>
          </a:p>
          <a:p>
            <a:pPr indent="-76200" lvl="0" marL="165100" rtl="0" algn="l">
              <a:lnSpc>
                <a:spcPct val="100000"/>
              </a:lnSpc>
              <a:spcBef>
                <a:spcPts val="0"/>
              </a:spcBef>
              <a:spcAft>
                <a:spcPts val="0"/>
              </a:spcAft>
              <a:buSzPts val="1400"/>
              <a:buFont typeface="Arial"/>
              <a:buNone/>
            </a:pPr>
            <a:r>
              <a:t/>
            </a:r>
            <a:endParaRPr sz="1200">
              <a:latin typeface="Arial"/>
              <a:ea typeface="Arial"/>
              <a:cs typeface="Arial"/>
              <a:sym typeface="Arial"/>
            </a:endParaRPr>
          </a:p>
          <a:p>
            <a:pPr indent="-152400" lvl="0" marL="165100" rtl="0" algn="l">
              <a:lnSpc>
                <a:spcPct val="100000"/>
              </a:lnSpc>
              <a:spcBef>
                <a:spcPts val="0"/>
              </a:spcBef>
              <a:spcAft>
                <a:spcPts val="0"/>
              </a:spcAft>
              <a:buSzPts val="1200"/>
              <a:buFont typeface="Arial"/>
              <a:buChar char="•"/>
            </a:pPr>
            <a:r>
              <a:rPr b="1" lang="en" sz="1200">
                <a:latin typeface="Arial"/>
                <a:ea typeface="Arial"/>
                <a:cs typeface="Arial"/>
                <a:sym typeface="Arial"/>
              </a:rPr>
              <a:t>130% better decision-making:</a:t>
            </a:r>
            <a:r>
              <a:rPr lang="en" sz="1200">
                <a:latin typeface="Arial"/>
                <a:ea typeface="Arial"/>
                <a:cs typeface="Arial"/>
                <a:sym typeface="Arial"/>
              </a:rPr>
              <a:t> </a:t>
            </a:r>
            <a:r>
              <a:rPr lang="en" sz="1200"/>
              <a:t>R</a:t>
            </a:r>
            <a:r>
              <a:rPr lang="en" sz="1200">
                <a:latin typeface="Arial"/>
                <a:ea typeface="Arial"/>
                <a:cs typeface="Arial"/>
                <a:sym typeface="Arial"/>
              </a:rPr>
              <a:t>esearch with Katherine W. Phillips at Columbia</a:t>
            </a:r>
            <a:r>
              <a:rPr lang="en" sz="1200"/>
              <a:t> and </a:t>
            </a:r>
            <a:r>
              <a:rPr lang="en" sz="1200">
                <a:latin typeface="Arial"/>
                <a:ea typeface="Arial"/>
                <a:cs typeface="Arial"/>
                <a:sym typeface="Arial"/>
              </a:rPr>
              <a:t>Northwestern Universities. In a study of teams given different scenarios in which they needed to make a significant decision, in which there was a correct and a variety of incorrect responses, cognitively diverse teams made correct decisions &gt;90% of the time, whereas those without it made correct decisions &lt;40% of the time.</a:t>
            </a:r>
            <a:endParaRPr sz="1200">
              <a:latin typeface="Arial"/>
              <a:ea typeface="Arial"/>
              <a:cs typeface="Arial"/>
              <a:sym typeface="Arial"/>
            </a:endParaRPr>
          </a:p>
          <a:p>
            <a:pPr indent="-76200" lvl="0" marL="165100" rtl="0" algn="l">
              <a:lnSpc>
                <a:spcPct val="100000"/>
              </a:lnSpc>
              <a:spcBef>
                <a:spcPts val="0"/>
              </a:spcBef>
              <a:spcAft>
                <a:spcPts val="0"/>
              </a:spcAft>
              <a:buSzPts val="1400"/>
              <a:buFont typeface="Arial"/>
              <a:buNone/>
            </a:pPr>
            <a:r>
              <a:t/>
            </a:r>
            <a:endParaRPr sz="1200">
              <a:latin typeface="Arial"/>
              <a:ea typeface="Arial"/>
              <a:cs typeface="Arial"/>
              <a:sym typeface="Arial"/>
            </a:endParaRPr>
          </a:p>
          <a:p>
            <a:pPr indent="-152400" lvl="0" marL="165100" rtl="0" algn="l">
              <a:lnSpc>
                <a:spcPct val="100000"/>
              </a:lnSpc>
              <a:spcBef>
                <a:spcPts val="0"/>
              </a:spcBef>
              <a:spcAft>
                <a:spcPts val="0"/>
              </a:spcAft>
              <a:buSzPts val="1200"/>
              <a:buFont typeface="Arial"/>
              <a:buChar char="•"/>
            </a:pPr>
            <a:r>
              <a:rPr b="1" lang="en" sz="1200">
                <a:latin typeface="Arial"/>
                <a:ea typeface="Arial"/>
                <a:cs typeface="Arial"/>
                <a:sym typeface="Arial"/>
              </a:rPr>
              <a:t>$100m in annual innovation value:</a:t>
            </a:r>
            <a:r>
              <a:rPr lang="en" sz="1200">
                <a:latin typeface="Arial"/>
                <a:ea typeface="Arial"/>
                <a:cs typeface="Arial"/>
                <a:sym typeface="Arial"/>
              </a:rPr>
              <a:t> </a:t>
            </a:r>
            <a:r>
              <a:rPr lang="en" sz="1200"/>
              <a:t>O</a:t>
            </a:r>
            <a:r>
              <a:rPr lang="en" sz="1200">
                <a:latin typeface="Arial"/>
                <a:ea typeface="Arial"/>
                <a:cs typeface="Arial"/>
                <a:sym typeface="Arial"/>
              </a:rPr>
              <a:t>ne of the world’s largest pharmaceutical companies used Whole Brain</a:t>
            </a:r>
            <a:r>
              <a:rPr baseline="30000" lang="en" sz="1200">
                <a:latin typeface="Arial"/>
                <a:ea typeface="Arial"/>
                <a:cs typeface="Arial"/>
                <a:sym typeface="Arial"/>
              </a:rPr>
              <a:t>®</a:t>
            </a:r>
            <a:r>
              <a:rPr lang="en" sz="1200">
                <a:latin typeface="Arial"/>
                <a:ea typeface="Arial"/>
                <a:cs typeface="Arial"/>
                <a:sym typeface="Arial"/>
              </a:rPr>
              <a:t> Thinking and the Herrmann platform to create cognitively diverse “bottom-up” innovation teams. The goal was to build an organization-wide innovation ecosystem led by change agents around the world. These change agents are typically fairly junior managers who are encouraged to innovate on how they do their everyday jobs</a:t>
            </a:r>
            <a:r>
              <a:rPr lang="en" sz="1200"/>
              <a:t>. O</a:t>
            </a:r>
            <a:r>
              <a:rPr lang="en" sz="1200">
                <a:latin typeface="Arial"/>
                <a:ea typeface="Arial"/>
                <a:cs typeface="Arial"/>
                <a:sym typeface="Arial"/>
              </a:rPr>
              <a:t>ne of the leaders called it “putting it into people’s DNA to find ways to beat the system.” After the first year of piloting this approach within one division, innovations worth more than $100m in annual value were implemented (and the company had only spent $250k/year… a 400x ROI!)</a:t>
            </a:r>
            <a:endParaRPr sz="1200">
              <a:latin typeface="Arial"/>
              <a:ea typeface="Arial"/>
              <a:cs typeface="Arial"/>
              <a:sym typeface="Arial"/>
            </a:endParaRPr>
          </a:p>
          <a:p>
            <a:pPr indent="-76200" lvl="0" marL="165100" rtl="0" algn="l">
              <a:lnSpc>
                <a:spcPct val="100000"/>
              </a:lnSpc>
              <a:spcBef>
                <a:spcPts val="0"/>
              </a:spcBef>
              <a:spcAft>
                <a:spcPts val="0"/>
              </a:spcAft>
              <a:buSzPts val="1400"/>
              <a:buFont typeface="Arial"/>
              <a:buNone/>
            </a:pPr>
            <a:r>
              <a:t/>
            </a:r>
            <a:endParaRPr sz="1200">
              <a:latin typeface="Arial"/>
              <a:ea typeface="Arial"/>
              <a:cs typeface="Arial"/>
              <a:sym typeface="Arial"/>
            </a:endParaRPr>
          </a:p>
          <a:p>
            <a:pPr indent="-152400" lvl="0" marL="165100" rtl="0" algn="l">
              <a:lnSpc>
                <a:spcPct val="100000"/>
              </a:lnSpc>
              <a:spcBef>
                <a:spcPts val="0"/>
              </a:spcBef>
              <a:spcAft>
                <a:spcPts val="0"/>
              </a:spcAft>
              <a:buSzPts val="1200"/>
              <a:buFont typeface="Arial"/>
              <a:buChar char="•"/>
            </a:pPr>
            <a:r>
              <a:rPr b="1" lang="en" sz="1200">
                <a:latin typeface="Arial"/>
                <a:ea typeface="Arial"/>
                <a:cs typeface="Arial"/>
                <a:sym typeface="Arial"/>
              </a:rPr>
              <a:t>57% reduction in talent attrition:</a:t>
            </a:r>
            <a:r>
              <a:rPr lang="en" sz="1200">
                <a:latin typeface="Arial"/>
                <a:ea typeface="Arial"/>
                <a:cs typeface="Arial"/>
                <a:sym typeface="Arial"/>
              </a:rPr>
              <a:t> A </a:t>
            </a:r>
            <a:r>
              <a:rPr lang="en" sz="1200"/>
              <a:t>c</a:t>
            </a:r>
            <a:r>
              <a:rPr lang="en" sz="1200">
                <a:latin typeface="Arial"/>
                <a:ea typeface="Arial"/>
                <a:cs typeface="Arial"/>
                <a:sym typeface="Arial"/>
              </a:rPr>
              <a:t>ase study of 2 banks merging. Like most complex mergers, there were a number of goals: Create one culture through merger of a national and a regional bank; Maintain employee morale and commitment to customer; and minimize employee turnover, disruptions and retrenchments despite opposition from the employee union to the merger. Whole Brain</a:t>
            </a:r>
            <a:r>
              <a:rPr baseline="30000" lang="en" sz="1200">
                <a:solidFill>
                  <a:schemeClr val="dk1"/>
                </a:solidFill>
              </a:rPr>
              <a:t>®</a:t>
            </a:r>
            <a:r>
              <a:rPr lang="en" sz="1200">
                <a:latin typeface="Arial"/>
                <a:ea typeface="Arial"/>
                <a:cs typeface="Arial"/>
                <a:sym typeface="Arial"/>
              </a:rPr>
              <a:t> Thinking was used throughout the merger process, and ultimately resulted in high employee support (86%) despite closing 40 locations AND going from 5 to 6 working days per week. The merger even cost $10 million less than expected! Most importantly, staff turnover reduced from 14% per year before the merger to 6% after the merger, a 57% reduction, due to a new organization structure that leveraged cognitive diversity in creating more productive and engaged teams.</a:t>
            </a:r>
            <a:endParaRPr sz="1200">
              <a:latin typeface="Arial"/>
              <a:ea typeface="Arial"/>
              <a:cs typeface="Arial"/>
              <a:sym typeface="Arial"/>
            </a:endParaRPr>
          </a:p>
          <a:p>
            <a:pPr indent="-76200" lvl="0" marL="165100" rtl="0" algn="l">
              <a:lnSpc>
                <a:spcPct val="100000"/>
              </a:lnSpc>
              <a:spcBef>
                <a:spcPts val="0"/>
              </a:spcBef>
              <a:spcAft>
                <a:spcPts val="0"/>
              </a:spcAft>
              <a:buSzPts val="1400"/>
              <a:buFont typeface="Arial"/>
              <a:buNone/>
            </a:pPr>
            <a:r>
              <a:t/>
            </a:r>
            <a:endParaRPr sz="1200">
              <a:latin typeface="Arial"/>
              <a:ea typeface="Arial"/>
              <a:cs typeface="Arial"/>
              <a:sym typeface="Arial"/>
            </a:endParaRPr>
          </a:p>
          <a:p>
            <a:pPr indent="-152400" lvl="0" marL="165100" rtl="0" algn="l">
              <a:lnSpc>
                <a:spcPct val="100000"/>
              </a:lnSpc>
              <a:spcBef>
                <a:spcPts val="0"/>
              </a:spcBef>
              <a:spcAft>
                <a:spcPts val="0"/>
              </a:spcAft>
              <a:buSzPts val="1200"/>
              <a:buFont typeface="Arial"/>
              <a:buChar char="•"/>
            </a:pPr>
            <a:r>
              <a:rPr b="1" lang="en" sz="1200">
                <a:latin typeface="Arial"/>
                <a:ea typeface="Arial"/>
                <a:cs typeface="Arial"/>
                <a:sym typeface="Arial"/>
              </a:rPr>
              <a:t>70% faster speed to job mastery:</a:t>
            </a:r>
            <a:r>
              <a:rPr lang="en" sz="1200">
                <a:latin typeface="Arial"/>
                <a:ea typeface="Arial"/>
                <a:cs typeface="Arial"/>
                <a:sym typeface="Arial"/>
              </a:rPr>
              <a:t> A large pharmaceutical company with more than 40k employees was planning a drug launch into a totally new category for them, and needed to build a team of new sales reps to bring the product to market. The typical time period for new reps to get to what the company considered “job mastery” was 24 months. This meant they were on top of all the aspects of the job of a pharmaceutical sales rep and were selling to their maximum potential</a:t>
            </a:r>
            <a:r>
              <a:rPr lang="en" sz="1200"/>
              <a:t> - b</a:t>
            </a:r>
            <a:r>
              <a:rPr lang="en" sz="1200">
                <a:latin typeface="Arial"/>
                <a:ea typeface="Arial"/>
                <a:cs typeface="Arial"/>
                <a:sym typeface="Arial"/>
              </a:rPr>
              <a:t>ut two years would be too long to wait for this drug introduction to be successful. Implementing a new approach built around cognitive diversity, the company focused on: 1) creating a team culture that recognized the different thinking strengths across the team, 2) trained reps to use a thinking-based approach to understand and address prescriber and influencer needs, and 3) deployed different sales reps to different prescribers based on their unique thinking profiles. As a result, new reps on average achieved job mastery in 7 months (vs. the prior benchmark of 24 months) and a very successful new product launch. The approach was subsequently extended across the entire sales organization over a period of three years, resulting in increased sales revenue and improved results in key sales process metrics.</a:t>
            </a:r>
            <a:endParaRPr sz="1200"/>
          </a:p>
        </p:txBody>
      </p:sp>
      <p:sp>
        <p:nvSpPr>
          <p:cNvPr id="240" name="Google Shape;240;g2f9a18b8e29_0_75:notes"/>
          <p:cNvSpPr txBox="1"/>
          <p:nvPr>
            <p:ph idx="12" type="sldNum"/>
          </p:nvPr>
        </p:nvSpPr>
        <p:spPr>
          <a:xfrm>
            <a:off x="3702275" y="8410187"/>
            <a:ext cx="2832300" cy="442800"/>
          </a:xfrm>
          <a:prstGeom prst="rect">
            <a:avLst/>
          </a:prstGeom>
          <a:noFill/>
          <a:ln>
            <a:noFill/>
          </a:ln>
        </p:spPr>
        <p:txBody>
          <a:bodyPr anchorCtr="0" anchor="ctr" bIns="84975" lIns="84975" spcFirstLastPara="1" rIns="84975" wrap="square" tIns="84975">
            <a:noAutofit/>
          </a:bodyPr>
          <a:lstStyle/>
          <a:p>
            <a:pPr indent="0" lvl="0" marL="0" rtl="0" algn="l">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f9a18b8e29_0_97:notes"/>
          <p:cNvSpPr txBox="1"/>
          <p:nvPr>
            <p:ph idx="1" type="body"/>
          </p:nvPr>
        </p:nvSpPr>
        <p:spPr>
          <a:xfrm>
            <a:off x="685800" y="4343400"/>
            <a:ext cx="5486400" cy="4114800"/>
          </a:xfrm>
          <a:prstGeom prst="rect">
            <a:avLst/>
          </a:prstGeom>
          <a:noFill/>
          <a:ln>
            <a:noFill/>
          </a:ln>
        </p:spPr>
        <p:txBody>
          <a:bodyPr anchorCtr="0" anchor="ctr" bIns="88600" lIns="88600" spcFirstLastPara="1" rIns="88600" wrap="square" tIns="88600">
            <a:noAutofit/>
          </a:bodyPr>
          <a:lstStyle/>
          <a:p>
            <a:pPr indent="0" lvl="0" marL="0" rtl="0" algn="l">
              <a:spcBef>
                <a:spcPts val="0"/>
              </a:spcBef>
              <a:spcAft>
                <a:spcPts val="0"/>
              </a:spcAft>
              <a:buClr>
                <a:schemeClr val="dk1"/>
              </a:buClr>
              <a:buSzPts val="1400"/>
              <a:buFont typeface="Arial"/>
              <a:buNone/>
            </a:pPr>
            <a:r>
              <a:rPr b="1" lang="en" sz="1200">
                <a:solidFill>
                  <a:schemeClr val="dk1"/>
                </a:solidFill>
              </a:rPr>
              <a:t>Note to Facilitator: </a:t>
            </a:r>
            <a:r>
              <a:rPr b="1" i="1" lang="en" sz="1200">
                <a:solidFill>
                  <a:schemeClr val="dk1"/>
                </a:solidFill>
              </a:rPr>
              <a:t>This slide has an animation build. The slide will appear with the first formula at at the top of the screen. When you click to move forward, four unsuccessful formulas will appear one-by-one to demonstrate what happens when one of the quadrant colored elements is overlooked. </a:t>
            </a:r>
            <a:endParaRPr b="1" sz="1200"/>
          </a:p>
          <a:p>
            <a:pPr indent="0" lvl="0" marL="0" rtl="0" algn="l">
              <a:lnSpc>
                <a:spcPct val="100000"/>
              </a:lnSpc>
              <a:spcBef>
                <a:spcPts val="0"/>
              </a:spcBef>
              <a:spcAft>
                <a:spcPts val="0"/>
              </a:spcAft>
              <a:buSzPts val="1400"/>
              <a:buNone/>
            </a:pPr>
            <a:r>
              <a:t/>
            </a:r>
            <a:endParaRPr b="1" sz="1200"/>
          </a:p>
          <a:p>
            <a:pPr indent="0" lvl="0" marL="0" rtl="0" algn="l">
              <a:lnSpc>
                <a:spcPct val="100000"/>
              </a:lnSpc>
              <a:spcBef>
                <a:spcPts val="0"/>
              </a:spcBef>
              <a:spcAft>
                <a:spcPts val="0"/>
              </a:spcAft>
              <a:buSzPts val="1400"/>
              <a:buNone/>
            </a:pPr>
            <a:r>
              <a:rPr b="1" lang="en" sz="1200"/>
              <a:t>5 mins</a:t>
            </a:r>
            <a:br>
              <a:rPr lang="en" sz="1200"/>
            </a:br>
            <a:endParaRPr sz="1200"/>
          </a:p>
          <a:p>
            <a:pPr indent="0" lvl="0" marL="0" rtl="0" algn="l">
              <a:lnSpc>
                <a:spcPct val="100000"/>
              </a:lnSpc>
              <a:spcBef>
                <a:spcPts val="0"/>
              </a:spcBef>
              <a:spcAft>
                <a:spcPts val="0"/>
              </a:spcAft>
              <a:buSzPts val="1400"/>
              <a:buNone/>
            </a:pPr>
            <a:r>
              <a:rPr b="1" lang="en" sz="1200"/>
              <a:t>SAY: </a:t>
            </a:r>
            <a:r>
              <a:rPr lang="en" sz="1200"/>
              <a:t>This important area is</a:t>
            </a:r>
            <a:r>
              <a:rPr lang="en" sz="1200"/>
              <a:t> navigating change. Change is hard. Have you experienced any change as a team?</a:t>
            </a:r>
            <a:br>
              <a:rPr lang="en" sz="1200"/>
            </a:br>
            <a:br>
              <a:rPr lang="en" sz="1200"/>
            </a:br>
            <a:r>
              <a:rPr b="1" lang="en" sz="1200"/>
              <a:t>DO: </a:t>
            </a:r>
            <a:r>
              <a:rPr lang="en" sz="1200"/>
              <a:t>Pause for a moment </a:t>
            </a:r>
            <a:r>
              <a:rPr lang="en" sz="1200"/>
              <a:t>for team members to respond. </a:t>
            </a:r>
            <a:br>
              <a:rPr lang="en" sz="1200"/>
            </a:br>
            <a:br>
              <a:rPr lang="en" sz="1200"/>
            </a:br>
            <a:r>
              <a:rPr b="1" lang="en" sz="1200"/>
              <a:t>SAY: </a:t>
            </a:r>
            <a:r>
              <a:rPr lang="en" sz="1200"/>
              <a:t>Let’s look at how successful change works. It requires a focused vision</a:t>
            </a:r>
            <a:r>
              <a:rPr lang="en" sz="1200"/>
              <a:t>, capabilities and resources, motivators and trust, and an action plan. Change fails when anyone of these elements is missing.</a:t>
            </a:r>
            <a:br>
              <a:rPr lang="en" sz="1200"/>
            </a:br>
            <a:br>
              <a:rPr lang="en" sz="1200"/>
            </a:br>
            <a:r>
              <a:rPr b="1" lang="en" sz="1200"/>
              <a:t>DO: (Click to reveal) </a:t>
            </a:r>
            <a:r>
              <a:rPr lang="en" sz="1200"/>
              <a:t>the next formula.</a:t>
            </a:r>
            <a:br>
              <a:rPr lang="en" sz="1200"/>
            </a:br>
            <a:br>
              <a:rPr lang="en" sz="1200"/>
            </a:br>
            <a:r>
              <a:rPr b="1" lang="en" sz="1200">
                <a:solidFill>
                  <a:schemeClr val="dk1"/>
                </a:solidFill>
              </a:rPr>
              <a:t>SAY: </a:t>
            </a:r>
            <a:r>
              <a:rPr lang="en" sz="1200">
                <a:solidFill>
                  <a:schemeClr val="dk1"/>
                </a:solidFill>
              </a:rPr>
              <a:t>When we don’t have a focused vision, our change efforts will fail because confusion will arise around the question of, “why are we doing this?”</a:t>
            </a:r>
            <a:br>
              <a:rPr lang="en" sz="1200"/>
            </a:br>
            <a:endParaRPr sz="1200"/>
          </a:p>
          <a:p>
            <a:pPr indent="0" lvl="0" marL="0" rtl="0" algn="l">
              <a:spcBef>
                <a:spcPts val="0"/>
              </a:spcBef>
              <a:spcAft>
                <a:spcPts val="0"/>
              </a:spcAft>
              <a:buSzPts val="1400"/>
              <a:buNone/>
            </a:pPr>
            <a:r>
              <a:rPr b="1" lang="en" sz="1200">
                <a:solidFill>
                  <a:schemeClr val="dk1"/>
                </a:solidFill>
              </a:rPr>
              <a:t>DO: (Click to reveal) </a:t>
            </a:r>
            <a:r>
              <a:rPr lang="en" sz="1200">
                <a:solidFill>
                  <a:schemeClr val="dk1"/>
                </a:solidFill>
              </a:rPr>
              <a:t>the next formula.</a:t>
            </a:r>
            <a:br>
              <a:rPr lang="en" sz="1200">
                <a:solidFill>
                  <a:schemeClr val="dk1"/>
                </a:solidFill>
              </a:rPr>
            </a:br>
            <a:br>
              <a:rPr lang="en" sz="1200">
                <a:solidFill>
                  <a:schemeClr val="dk1"/>
                </a:solidFill>
              </a:rPr>
            </a:br>
            <a:r>
              <a:rPr b="1" lang="en" sz="1200">
                <a:solidFill>
                  <a:schemeClr val="dk1"/>
                </a:solidFill>
              </a:rPr>
              <a:t>SAY: </a:t>
            </a:r>
            <a:r>
              <a:rPr lang="en" sz="1200">
                <a:solidFill>
                  <a:schemeClr val="dk1"/>
                </a:solidFill>
              </a:rPr>
              <a:t>When we don’t look at our available capabilities and resources, our change efforts will fail because frustration will start to boil around a lack of the time, capacity and tools to get things done. </a:t>
            </a:r>
            <a:endParaRPr sz="1200">
              <a:solidFill>
                <a:schemeClr val="dk1"/>
              </a:solidFill>
            </a:endParaRPr>
          </a:p>
          <a:p>
            <a:pPr indent="0" lvl="0" marL="0" rtl="0" algn="l">
              <a:spcBef>
                <a:spcPts val="0"/>
              </a:spcBef>
              <a:spcAft>
                <a:spcPts val="0"/>
              </a:spcAft>
              <a:buSzPts val="1400"/>
              <a:buNone/>
            </a:pPr>
            <a:r>
              <a:t/>
            </a:r>
            <a:endParaRPr sz="1200">
              <a:solidFill>
                <a:schemeClr val="dk1"/>
              </a:solidFill>
            </a:endParaRPr>
          </a:p>
          <a:p>
            <a:pPr indent="0" lvl="0" marL="0" rtl="0" algn="l">
              <a:spcBef>
                <a:spcPts val="0"/>
              </a:spcBef>
              <a:spcAft>
                <a:spcPts val="0"/>
              </a:spcAft>
              <a:buSzPts val="1400"/>
              <a:buNone/>
            </a:pPr>
            <a:r>
              <a:rPr b="1" lang="en" sz="1200">
                <a:solidFill>
                  <a:schemeClr val="dk1"/>
                </a:solidFill>
              </a:rPr>
              <a:t>DO: (Click to reveal) </a:t>
            </a:r>
            <a:r>
              <a:rPr lang="en" sz="1200">
                <a:solidFill>
                  <a:schemeClr val="dk1"/>
                </a:solidFill>
              </a:rPr>
              <a:t>the next formula.</a:t>
            </a:r>
            <a:br>
              <a:rPr lang="en" sz="1200">
                <a:solidFill>
                  <a:schemeClr val="dk1"/>
                </a:solidFill>
              </a:rPr>
            </a:br>
            <a:br>
              <a:rPr lang="en" sz="1200">
                <a:solidFill>
                  <a:schemeClr val="dk1"/>
                </a:solidFill>
              </a:rPr>
            </a:br>
            <a:r>
              <a:rPr b="1" lang="en" sz="1200">
                <a:solidFill>
                  <a:schemeClr val="dk1"/>
                </a:solidFill>
              </a:rPr>
              <a:t>SAY: </a:t>
            </a:r>
            <a:r>
              <a:rPr lang="en" sz="1200">
                <a:solidFill>
                  <a:schemeClr val="dk1"/>
                </a:solidFill>
              </a:rPr>
              <a:t>When we don’t take the time to establish motivators and trust, our change efforts will fail because a lack of motivation and trust leads to resistance. </a:t>
            </a:r>
            <a:endParaRPr sz="1200">
              <a:solidFill>
                <a:schemeClr val="dk1"/>
              </a:solidFill>
            </a:endParaRPr>
          </a:p>
          <a:p>
            <a:pPr indent="0" lvl="0" marL="0" rtl="0" algn="l">
              <a:spcBef>
                <a:spcPts val="0"/>
              </a:spcBef>
              <a:spcAft>
                <a:spcPts val="0"/>
              </a:spcAft>
              <a:buSzPts val="1400"/>
              <a:buNone/>
            </a:pPr>
            <a:r>
              <a:t/>
            </a:r>
            <a:endParaRPr sz="1200">
              <a:solidFill>
                <a:schemeClr val="dk1"/>
              </a:solidFill>
            </a:endParaRPr>
          </a:p>
          <a:p>
            <a:pPr indent="0" lvl="0" marL="0" rtl="0" algn="l">
              <a:spcBef>
                <a:spcPts val="0"/>
              </a:spcBef>
              <a:spcAft>
                <a:spcPts val="0"/>
              </a:spcAft>
              <a:buSzPts val="1400"/>
              <a:buNone/>
            </a:pPr>
            <a:r>
              <a:rPr b="1" lang="en" sz="1200">
                <a:solidFill>
                  <a:schemeClr val="dk1"/>
                </a:solidFill>
              </a:rPr>
              <a:t>DO: (Click to reveal) </a:t>
            </a:r>
            <a:r>
              <a:rPr lang="en" sz="1200">
                <a:solidFill>
                  <a:schemeClr val="dk1"/>
                </a:solidFill>
              </a:rPr>
              <a:t>the next formula.</a:t>
            </a:r>
            <a:br>
              <a:rPr lang="en" sz="1200">
                <a:solidFill>
                  <a:schemeClr val="dk1"/>
                </a:solidFill>
              </a:rPr>
            </a:br>
            <a:br>
              <a:rPr lang="en" sz="1200">
                <a:solidFill>
                  <a:schemeClr val="dk1"/>
                </a:solidFill>
              </a:rPr>
            </a:br>
            <a:r>
              <a:rPr b="1" lang="en" sz="1200">
                <a:solidFill>
                  <a:schemeClr val="dk1"/>
                </a:solidFill>
              </a:rPr>
              <a:t>SAY: </a:t>
            </a:r>
            <a:r>
              <a:rPr lang="en" sz="1200">
                <a:solidFill>
                  <a:schemeClr val="dk1"/>
                </a:solidFill>
              </a:rPr>
              <a:t>Lastly, when we don’t have an action plan, we don’t have a roadmap or milestones in place to keep our work moving forward. This leads to false starts. </a:t>
            </a:r>
            <a:endParaRPr sz="1200"/>
          </a:p>
          <a:p>
            <a:pPr indent="0" lvl="0" marL="0" rtl="0" algn="l">
              <a:lnSpc>
                <a:spcPct val="100000"/>
              </a:lnSpc>
              <a:spcBef>
                <a:spcPts val="0"/>
              </a:spcBef>
              <a:spcAft>
                <a:spcPts val="0"/>
              </a:spcAft>
              <a:buSzPts val="1400"/>
              <a:buNone/>
            </a:pPr>
            <a:br>
              <a:rPr lang="en" sz="1200"/>
            </a:br>
            <a:r>
              <a:rPr b="1" lang="en" sz="1200"/>
              <a:t>TRANSITION: </a:t>
            </a:r>
            <a:r>
              <a:rPr lang="en" sz="1200"/>
              <a:t>Thank you all for your participation through this section! Let’s move to some activities! </a:t>
            </a:r>
            <a:endParaRPr sz="1200"/>
          </a:p>
        </p:txBody>
      </p:sp>
      <p:sp>
        <p:nvSpPr>
          <p:cNvPr id="264" name="Google Shape;264;g2f9a18b8e29_0_97: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f9a18b8e29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f9a18b8e29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Note to Facilitator: </a:t>
            </a:r>
            <a:r>
              <a:rPr b="1" i="1" lang="en" sz="1200">
                <a:solidFill>
                  <a:schemeClr val="dk1"/>
                </a:solidFill>
              </a:rPr>
              <a:t>Be sure to review the items below before facilitating your team session (you can keep or delete this slide after your review):</a:t>
            </a:r>
            <a:br>
              <a:rPr b="1" i="1" lang="en" sz="1200">
                <a:solidFill>
                  <a:schemeClr val="dk1"/>
                </a:solidFill>
              </a:rPr>
            </a:br>
            <a:endParaRPr b="1" i="1"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This section activities that are executed over several slides. Be sure to do a test run to understand how both activities flow. </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There are also a handful of animations built in, so be sure to test the slideshow and familiarize yourself with the animations. </a:t>
            </a:r>
            <a:br>
              <a:rPr lang="en" sz="1200">
                <a:solidFill>
                  <a:schemeClr val="dk1"/>
                </a:solidFill>
              </a:rPr>
            </a:br>
            <a:endParaRPr sz="12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f9b4cb358f_0_1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f9b4cb358f_0_1164:notes"/>
          <p:cNvSpPr txBox="1"/>
          <p:nvPr>
            <p:ph idx="1" type="body"/>
          </p:nvPr>
        </p:nvSpPr>
        <p:spPr>
          <a:xfrm>
            <a:off x="685800" y="4400550"/>
            <a:ext cx="5486400" cy="3600300"/>
          </a:xfrm>
          <a:prstGeom prst="rect">
            <a:avLst/>
          </a:prstGeom>
          <a:noFill/>
          <a:ln>
            <a:noFill/>
          </a:ln>
        </p:spPr>
        <p:txBody>
          <a:bodyPr anchorCtr="0" anchor="t" bIns="91225" lIns="91225" spcFirstLastPara="1" rIns="91225" wrap="square" tIns="91225">
            <a:noAutofit/>
          </a:bodyPr>
          <a:lstStyle/>
          <a:p>
            <a:pPr indent="0" lvl="0" marL="0" rtl="0" algn="l">
              <a:lnSpc>
                <a:spcPct val="100000"/>
              </a:lnSpc>
              <a:spcBef>
                <a:spcPts val="0"/>
              </a:spcBef>
              <a:spcAft>
                <a:spcPts val="0"/>
              </a:spcAft>
              <a:buNone/>
            </a:pPr>
            <a:r>
              <a:t/>
            </a:r>
            <a:endParaRPr sz="1200"/>
          </a:p>
        </p:txBody>
      </p:sp>
      <p:sp>
        <p:nvSpPr>
          <p:cNvPr id="103" name="Google Shape;103;g2f9b4cb358f_0_1164:notes"/>
          <p:cNvSpPr txBox="1"/>
          <p:nvPr>
            <p:ph idx="12" type="sldNum"/>
          </p:nvPr>
        </p:nvSpPr>
        <p:spPr>
          <a:xfrm>
            <a:off x="3884613" y="8685213"/>
            <a:ext cx="2971800" cy="458700"/>
          </a:xfrm>
          <a:prstGeom prst="rect">
            <a:avLst/>
          </a:prstGeom>
          <a:noFill/>
          <a:ln>
            <a:noFill/>
          </a:ln>
        </p:spPr>
        <p:txBody>
          <a:bodyPr anchorCtr="0" anchor="b" bIns="45575" lIns="91225" spcFirstLastPara="1" rIns="91225" wrap="square" tIns="45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f9a18b8e29_0_202: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8" name="Google Shape;328;g2f9a18b8e29_0_202: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1 min</a:t>
            </a:r>
            <a:endParaRPr b="1"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SAY: </a:t>
            </a:r>
            <a:r>
              <a:rPr lang="en" sz="1200"/>
              <a:t>Let’s do a simple experiment. I am going to show you a slide with lots of dots on it for a count of 3. You need to guess how many dots are on the screen. We will then share the number of dots we all counted in the chat. </a:t>
            </a:r>
            <a:br>
              <a:rPr lang="en" sz="1200"/>
            </a:br>
            <a:br>
              <a:rPr lang="en" sz="1200"/>
            </a:br>
            <a:r>
              <a:rPr b="1" lang="en" sz="1200"/>
              <a:t>ASK: </a:t>
            </a:r>
            <a:r>
              <a:rPr lang="en" sz="1200"/>
              <a:t>Are we ready?</a:t>
            </a:r>
            <a:br>
              <a:rPr lang="en" sz="1200"/>
            </a:br>
            <a:br>
              <a:rPr lang="en" sz="1200"/>
            </a:br>
            <a:r>
              <a:rPr b="1" lang="en" sz="1200"/>
              <a:t>DO: </a:t>
            </a:r>
            <a:r>
              <a:rPr lang="en" sz="1200"/>
              <a:t>Go to the next slide, count to 3 in your head, and then go to the next slide. </a:t>
            </a:r>
            <a:endParaRPr sz="1200"/>
          </a:p>
          <a:p>
            <a:pPr indent="0" lvl="0" marL="0" rtl="0" algn="l">
              <a:lnSpc>
                <a:spcPct val="100000"/>
              </a:lnSpc>
              <a:spcBef>
                <a:spcPts val="0"/>
              </a:spcBef>
              <a:spcAft>
                <a:spcPts val="0"/>
              </a:spcAft>
              <a:buSzPts val="1400"/>
              <a:buNone/>
            </a:pPr>
            <a:r>
              <a:t/>
            </a:r>
            <a:endParaRPr sz="1200"/>
          </a:p>
        </p:txBody>
      </p:sp>
      <p:sp>
        <p:nvSpPr>
          <p:cNvPr id="329" name="Google Shape;329;g2f9a18b8e29_0_202: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200"/>
              <a:buNone/>
            </a:pPr>
            <a:fld id="{00000000-1234-1234-1234-123412341234}" type="slidenum">
              <a:rPr b="0" i="0" lang="en" sz="1200">
                <a:solidFill>
                  <a:schemeClr val="dk1"/>
                </a:solidFill>
                <a:latin typeface="Calibri"/>
                <a:ea typeface="Calibri"/>
                <a:cs typeface="Calibri"/>
                <a:sym typeface="Calibri"/>
              </a:rPr>
              <a:t>‹#›</a:t>
            </a:fld>
            <a:endParaRPr b="0" i="0"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f9a18b8e29_0_207: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5" name="Google Shape;335;g2f9a18b8e29_0_207: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Count to 3 in your head</a:t>
            </a:r>
            <a:br>
              <a:rPr lang="en" sz="1200"/>
            </a:br>
            <a:endParaRPr sz="1200"/>
          </a:p>
          <a:p>
            <a:pPr indent="0" lvl="0" marL="0" rtl="0" algn="l">
              <a:lnSpc>
                <a:spcPct val="100000"/>
              </a:lnSpc>
              <a:spcBef>
                <a:spcPts val="0"/>
              </a:spcBef>
              <a:spcAft>
                <a:spcPts val="0"/>
              </a:spcAft>
              <a:buSzPts val="1400"/>
              <a:buNone/>
            </a:pPr>
            <a:r>
              <a:t/>
            </a:r>
            <a:endParaRPr sz="1200"/>
          </a:p>
        </p:txBody>
      </p:sp>
      <p:sp>
        <p:nvSpPr>
          <p:cNvPr id="336" name="Google Shape;336;g2f9a18b8e29_0_207: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200"/>
              <a:buNone/>
            </a:pPr>
            <a:fld id="{00000000-1234-1234-1234-123412341234}" type="slidenum">
              <a:rPr b="0" i="0" lang="en" sz="1200">
                <a:solidFill>
                  <a:schemeClr val="dk1"/>
                </a:solidFill>
                <a:latin typeface="Arial"/>
                <a:ea typeface="Arial"/>
                <a:cs typeface="Arial"/>
                <a:sym typeface="Arial"/>
              </a:rPr>
              <a:t>‹#›</a:t>
            </a:fld>
            <a:endParaRPr b="0" i="0" sz="12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f9a18b8e29_0_238: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2f9a18b8e29_0_238: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1 min</a:t>
            </a:r>
            <a:br>
              <a:rPr lang="en" sz="1200"/>
            </a:br>
            <a:endParaRPr sz="1200"/>
          </a:p>
          <a:p>
            <a:pPr indent="0" lvl="0" marL="0" rtl="0" algn="l">
              <a:lnSpc>
                <a:spcPct val="100000"/>
              </a:lnSpc>
              <a:spcBef>
                <a:spcPts val="0"/>
              </a:spcBef>
              <a:spcAft>
                <a:spcPts val="0"/>
              </a:spcAft>
              <a:buSzPts val="1400"/>
              <a:buNone/>
            </a:pPr>
            <a:r>
              <a:rPr b="1" lang="en" sz="1200"/>
              <a:t>ASK: </a:t>
            </a:r>
            <a:r>
              <a:rPr lang="en" sz="1200"/>
              <a:t>How many dots did you count?</a:t>
            </a:r>
            <a:br>
              <a:rPr lang="en" sz="1200"/>
            </a:br>
            <a:br>
              <a:rPr lang="en" sz="1200"/>
            </a:br>
            <a:r>
              <a:rPr b="1" lang="en" sz="1200"/>
              <a:t>Note to Facilitator: </a:t>
            </a:r>
            <a:r>
              <a:rPr b="1" i="1" lang="en" sz="1200">
                <a:solidFill>
                  <a:schemeClr val="dk1"/>
                </a:solidFill>
              </a:rPr>
              <a:t>You will get many different answers. Someone may guess correctly - but don’t comment. The key point is to highlight there is little agreement, understanding or effectiveness overall. </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Note the variety of answers, their frustrations or what the experience was like for them. </a:t>
            </a:r>
            <a:br>
              <a:rPr lang="en" sz="1200">
                <a:solidFill>
                  <a:schemeClr val="dk1"/>
                </a:solidFill>
              </a:rPr>
            </a:br>
            <a:br>
              <a:rPr lang="en" sz="1200"/>
            </a:br>
            <a:r>
              <a:rPr b="1" lang="en" sz="1200"/>
              <a:t>SAY: </a:t>
            </a:r>
            <a:r>
              <a:rPr lang="en" sz="1200"/>
              <a:t>We will try this one more time. </a:t>
            </a:r>
            <a:br>
              <a:rPr lang="en" sz="1200"/>
            </a:br>
            <a:br>
              <a:rPr lang="en" sz="1200"/>
            </a:br>
            <a:r>
              <a:rPr b="1" lang="en" sz="1200"/>
              <a:t>ASK: </a:t>
            </a:r>
            <a:r>
              <a:rPr lang="en" sz="1200"/>
              <a:t>Are you ready?</a:t>
            </a:r>
            <a:br>
              <a:rPr lang="en" sz="1200"/>
            </a:br>
            <a:br>
              <a:rPr lang="en" sz="1200"/>
            </a:br>
            <a:r>
              <a:rPr b="1" lang="en" sz="1200"/>
              <a:t>DO: </a:t>
            </a:r>
            <a:r>
              <a:rPr lang="en" sz="1200"/>
              <a:t>Go to next slide, count to 3 in your head, and then go to the next slide. </a:t>
            </a:r>
            <a:endParaRPr sz="1200"/>
          </a:p>
        </p:txBody>
      </p:sp>
      <p:sp>
        <p:nvSpPr>
          <p:cNvPr id="368" name="Google Shape;368;g2f9a18b8e29_0_238: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f9a18b8e29_0_242: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3" name="Google Shape;373;g2f9a18b8e29_0_242: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spcBef>
                <a:spcPts val="0"/>
              </a:spcBef>
              <a:spcAft>
                <a:spcPts val="0"/>
              </a:spcAft>
              <a:buClr>
                <a:schemeClr val="dk1"/>
              </a:buClr>
              <a:buSzPts val="1400"/>
              <a:buFont typeface="Arial"/>
              <a:buNone/>
            </a:pPr>
            <a:r>
              <a:rPr b="1" lang="en" sz="1200">
                <a:solidFill>
                  <a:schemeClr val="dk1"/>
                </a:solidFill>
              </a:rPr>
              <a:t>Count to 3 in your head</a:t>
            </a:r>
            <a:endParaRPr/>
          </a:p>
        </p:txBody>
      </p:sp>
      <p:sp>
        <p:nvSpPr>
          <p:cNvPr id="374" name="Google Shape;374;g2f9a18b8e29_0_242: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200"/>
              <a:buNone/>
            </a:pPr>
            <a:fld id="{00000000-1234-1234-1234-123412341234}" type="slidenum">
              <a:rPr b="0" i="0" lang="en" sz="1200">
                <a:solidFill>
                  <a:schemeClr val="dk1"/>
                </a:solidFill>
                <a:latin typeface="Calibri"/>
                <a:ea typeface="Calibri"/>
                <a:cs typeface="Calibri"/>
                <a:sym typeface="Calibri"/>
              </a:rPr>
              <a:t>‹#›</a:t>
            </a:fld>
            <a:endParaRPr b="0" i="0"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f9a18b8e29_0_277: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f9a18b8e29_0_277: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marR="0" rtl="0" algn="l">
              <a:lnSpc>
                <a:spcPct val="100000"/>
              </a:lnSpc>
              <a:spcBef>
                <a:spcPts val="0"/>
              </a:spcBef>
              <a:spcAft>
                <a:spcPts val="0"/>
              </a:spcAft>
              <a:buClr>
                <a:schemeClr val="dk1"/>
              </a:buClr>
              <a:buSzPts val="1300"/>
              <a:buFont typeface="Proxima Nova"/>
              <a:buNone/>
            </a:pPr>
            <a:r>
              <a:rPr b="1" lang="en" sz="1200"/>
              <a:t>5 mins</a:t>
            </a:r>
            <a:br>
              <a:rPr lang="en" sz="1200"/>
            </a:br>
            <a:br>
              <a:rPr lang="en" sz="1200"/>
            </a:br>
            <a:r>
              <a:rPr b="1" lang="en" sz="1200"/>
              <a:t>ASK:</a:t>
            </a:r>
            <a:r>
              <a:rPr lang="en" sz="1200"/>
              <a:t> How many did </a:t>
            </a:r>
            <a:r>
              <a:rPr lang="en" sz="1200"/>
              <a:t>you</a:t>
            </a:r>
            <a:r>
              <a:rPr lang="en" sz="1200"/>
              <a:t> count?  </a:t>
            </a:r>
            <a:br>
              <a:rPr lang="en" sz="1200"/>
            </a:br>
            <a:br>
              <a:rPr lang="en" sz="1200"/>
            </a:br>
            <a:r>
              <a:rPr b="1" lang="en" sz="1200"/>
              <a:t>Note to Facilitator:</a:t>
            </a:r>
            <a:r>
              <a:rPr b="1" i="1" lang="en" sz="1200"/>
              <a:t> Almost everyone gets 25. Sometimes a high yellow leaps too far and says 30, or someone says 20.</a:t>
            </a:r>
            <a:br>
              <a:rPr lang="en" sz="1200"/>
            </a:br>
            <a:endParaRPr sz="1200"/>
          </a:p>
          <a:p>
            <a:pPr indent="0" lvl="0" marL="0" rtl="0" algn="l">
              <a:lnSpc>
                <a:spcPct val="100000"/>
              </a:lnSpc>
              <a:spcBef>
                <a:spcPts val="0"/>
              </a:spcBef>
              <a:spcAft>
                <a:spcPts val="0"/>
              </a:spcAft>
              <a:buSzPts val="1400"/>
              <a:buNone/>
            </a:pPr>
            <a:r>
              <a:rPr b="1" lang="en" sz="1200"/>
              <a:t>ASK:</a:t>
            </a:r>
            <a:r>
              <a:rPr lang="en" sz="1200"/>
              <a:t> What made it easier to get the accurate count so consistently? </a:t>
            </a:r>
            <a:br>
              <a:rPr lang="en" sz="1200"/>
            </a:br>
            <a:endParaRPr sz="1200"/>
          </a:p>
          <a:p>
            <a:pPr indent="0" lvl="0" marL="0" rtl="0" algn="l">
              <a:lnSpc>
                <a:spcPct val="100000"/>
              </a:lnSpc>
              <a:spcBef>
                <a:spcPts val="0"/>
              </a:spcBef>
              <a:spcAft>
                <a:spcPts val="0"/>
              </a:spcAft>
              <a:buSzPts val="1400"/>
              <a:buNone/>
            </a:pPr>
            <a:r>
              <a:rPr b="1" lang="en" sz="1200"/>
              <a:t>Note to Facilitator: </a:t>
            </a:r>
            <a:r>
              <a:rPr b="1" i="1" lang="en" sz="1200"/>
              <a:t>You are listening for, “it was organized” or “the pattern helped make it easier.”</a:t>
            </a:r>
            <a:br>
              <a:rPr lang="en" sz="1200"/>
            </a:br>
            <a:endParaRPr sz="1200"/>
          </a:p>
          <a:p>
            <a:pPr indent="0" lvl="0" marL="0" rtl="0" algn="l">
              <a:lnSpc>
                <a:spcPct val="100000"/>
              </a:lnSpc>
              <a:spcBef>
                <a:spcPts val="0"/>
              </a:spcBef>
              <a:spcAft>
                <a:spcPts val="0"/>
              </a:spcAft>
              <a:buSzPts val="1400"/>
              <a:buNone/>
            </a:pPr>
            <a:r>
              <a:rPr b="1" lang="en" sz="1200"/>
              <a:t>SAY:</a:t>
            </a:r>
            <a:r>
              <a:rPr lang="en" sz="1200"/>
              <a:t> For most of us, we have learned since we were very young how to organize the complexity of numbers so we can learn them faster. As humans, our brain makes it possible to - and is even designed to see patterns. Yet for most of us, we did not learn how to organize quickly the complexity that we see in human behavior.  </a:t>
            </a:r>
            <a:br>
              <a:rPr lang="en" sz="1200"/>
            </a:br>
            <a:endParaRPr sz="1200"/>
          </a:p>
          <a:p>
            <a:pPr indent="0" lvl="0" marL="0" rtl="0" algn="l">
              <a:lnSpc>
                <a:spcPct val="100000"/>
              </a:lnSpc>
              <a:spcBef>
                <a:spcPts val="0"/>
              </a:spcBef>
              <a:spcAft>
                <a:spcPts val="0"/>
              </a:spcAft>
              <a:buSzPts val="1400"/>
              <a:buNone/>
            </a:pPr>
            <a:r>
              <a:rPr lang="en" sz="1200"/>
              <a:t>The key point is that the organizing principle of grouping helps us process information a lot faster. For people, we observe clues and behavioral indicators</a:t>
            </a:r>
            <a:r>
              <a:rPr b="1" lang="en" sz="1200"/>
              <a:t> all the time</a:t>
            </a:r>
            <a:r>
              <a:rPr lang="en" sz="1200"/>
              <a:t>, but have not had a good organizing framework to put them in. The Whole Brain</a:t>
            </a:r>
            <a:r>
              <a:rPr baseline="30000" lang="en" sz="1200"/>
              <a:t>®</a:t>
            </a:r>
            <a:r>
              <a:rPr lang="en" sz="1200"/>
              <a:t> Model is that framework!</a:t>
            </a:r>
            <a:br>
              <a:rPr lang="en" sz="1200"/>
            </a:br>
            <a:endParaRPr sz="1200"/>
          </a:p>
          <a:p>
            <a:pPr indent="0" lvl="0" marL="0" rtl="0" algn="l">
              <a:lnSpc>
                <a:spcPct val="100000"/>
              </a:lnSpc>
              <a:spcBef>
                <a:spcPts val="0"/>
              </a:spcBef>
              <a:spcAft>
                <a:spcPts val="0"/>
              </a:spcAft>
              <a:buSzPts val="1400"/>
              <a:buNone/>
            </a:pPr>
            <a:r>
              <a:rPr lang="en" sz="1200"/>
              <a:t>The Whole Brain</a:t>
            </a:r>
            <a:r>
              <a:rPr baseline="30000" lang="en" sz="1200">
                <a:solidFill>
                  <a:schemeClr val="dk1"/>
                </a:solidFill>
              </a:rPr>
              <a:t>®</a:t>
            </a:r>
            <a:r>
              <a:rPr lang="en" sz="1200"/>
              <a:t> Model is an “organizing principle” that allows us to place the diversity of many behavioral indicators and clues to the thinking preference model. It makes analyzing the complexity of people easier.  It creates understanding and helps us see and respect the differences in people. </a:t>
            </a:r>
            <a:br>
              <a:rPr lang="en" sz="1200"/>
            </a:br>
            <a:br>
              <a:rPr lang="en" sz="1200"/>
            </a:br>
            <a:r>
              <a:rPr b="1" lang="en" sz="1200"/>
              <a:t>ASK:</a:t>
            </a:r>
            <a:r>
              <a:rPr lang="en" sz="1200"/>
              <a:t> How would working with people be easier if you could more quickly understand their preferences in thinking, communicating and </a:t>
            </a:r>
            <a:r>
              <a:rPr lang="en" sz="1200"/>
              <a:t>problem</a:t>
            </a:r>
            <a:r>
              <a:rPr lang="en" sz="1200"/>
              <a:t> solving? </a:t>
            </a:r>
            <a:br>
              <a:rPr lang="en" sz="1200"/>
            </a:br>
            <a:br>
              <a:rPr lang="en" sz="1200"/>
            </a:br>
            <a:r>
              <a:rPr b="1" lang="en" sz="1200"/>
              <a:t>Note to Facilitator: </a:t>
            </a:r>
            <a:r>
              <a:rPr b="1" i="1" lang="en" sz="1200"/>
              <a:t>You are looking for a </a:t>
            </a:r>
            <a:r>
              <a:rPr b="1" i="1" lang="en" sz="1200"/>
              <a:t>response</a:t>
            </a:r>
            <a:r>
              <a:rPr b="1" i="1" lang="en" sz="1200"/>
              <a:t> that connects to more easily navigating change, innovating, etc. </a:t>
            </a:r>
            <a:br>
              <a:rPr lang="en" sz="1200"/>
            </a:br>
            <a:br>
              <a:rPr lang="en" sz="1200"/>
            </a:br>
            <a:r>
              <a:rPr b="1" lang="en" sz="1200"/>
              <a:t>TRANSITION: </a:t>
            </a:r>
            <a:r>
              <a:rPr lang="en" sz="1200"/>
              <a:t>Let’s do a quick activity to see how well you know the model. </a:t>
            </a:r>
            <a:endParaRPr sz="1200"/>
          </a:p>
        </p:txBody>
      </p:sp>
      <p:sp>
        <p:nvSpPr>
          <p:cNvPr id="406" name="Google Shape;406;g2f9a18b8e29_0_277: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f9a18b8e29_0_299: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2f9a18b8e29_0_299: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1 min</a:t>
            </a:r>
            <a:br>
              <a:rPr lang="en" sz="1200"/>
            </a:br>
            <a:br>
              <a:rPr lang="en" sz="1200"/>
            </a:br>
            <a:r>
              <a:rPr b="1" lang="en" sz="1200"/>
              <a:t>SAY: </a:t>
            </a:r>
            <a:r>
              <a:rPr lang="en" sz="1200"/>
              <a:t>We want you to know this model well enough to recognize thinking preferences in others</a:t>
            </a:r>
            <a:r>
              <a:rPr lang="en" sz="1200"/>
              <a:t>! Let’s do some practice!</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TRANSITION: </a:t>
            </a:r>
            <a:r>
              <a:rPr lang="en" sz="1200"/>
              <a:t>We are going to show you some images so you can guess which quadrant they represent. </a:t>
            </a:r>
            <a:endParaRPr sz="1200"/>
          </a:p>
        </p:txBody>
      </p:sp>
      <p:sp>
        <p:nvSpPr>
          <p:cNvPr id="412" name="Google Shape;412;g2f9a18b8e29_0_299: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f9a18b8e29_0_312:notes"/>
          <p:cNvSpPr/>
          <p:nvPr>
            <p:ph idx="2" type="sldImg"/>
          </p:nvPr>
        </p:nvSpPr>
        <p:spPr>
          <a:xfrm>
            <a:off x="456791" y="694089"/>
            <a:ext cx="6093000" cy="3465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6" name="Google Shape;426;g2f9a18b8e29_0_312:notes"/>
          <p:cNvSpPr txBox="1"/>
          <p:nvPr>
            <p:ph idx="1" type="body"/>
          </p:nvPr>
        </p:nvSpPr>
        <p:spPr>
          <a:xfrm>
            <a:off x="700088" y="4388818"/>
            <a:ext cx="5603700" cy="4159800"/>
          </a:xfrm>
          <a:prstGeom prst="rect">
            <a:avLst/>
          </a:prstGeom>
          <a:noFill/>
          <a:ln>
            <a:noFill/>
          </a:ln>
        </p:spPr>
        <p:txBody>
          <a:bodyPr anchorCtr="0" anchor="t" bIns="45600" lIns="91175" spcFirstLastPara="1" rIns="91175" wrap="square" tIns="45600">
            <a:noAutofit/>
          </a:bodyPr>
          <a:lstStyle/>
          <a:p>
            <a:pPr indent="0" lvl="0" marL="0" rtl="0" algn="l">
              <a:spcBef>
                <a:spcPts val="0"/>
              </a:spcBef>
              <a:spcAft>
                <a:spcPts val="0"/>
              </a:spcAft>
              <a:buClr>
                <a:schemeClr val="dk1"/>
              </a:buClr>
              <a:buSzPts val="1300"/>
              <a:buFont typeface="Proxima Nova"/>
              <a:buNone/>
            </a:pPr>
            <a:r>
              <a:rPr b="1" lang="en" sz="1200">
                <a:solidFill>
                  <a:schemeClr val="dk1"/>
                </a:solidFill>
              </a:rPr>
              <a:t>Note to Facilitator: </a:t>
            </a:r>
            <a:r>
              <a:rPr b="1" i="1" lang="en" sz="1200">
                <a:solidFill>
                  <a:schemeClr val="dk1"/>
                </a:solidFill>
              </a:rPr>
              <a:t>This slide has a build. The cartoon will be on the screen and the red background will appear when you click forward. </a:t>
            </a:r>
            <a:endParaRPr b="1" sz="1200"/>
          </a:p>
          <a:p>
            <a:pPr indent="0" lvl="0" marL="0" marR="0" rtl="0" algn="l">
              <a:lnSpc>
                <a:spcPct val="100000"/>
              </a:lnSpc>
              <a:spcBef>
                <a:spcPts val="0"/>
              </a:spcBef>
              <a:spcAft>
                <a:spcPts val="0"/>
              </a:spcAft>
              <a:buClr>
                <a:schemeClr val="dk1"/>
              </a:buClr>
              <a:buSzPts val="1300"/>
              <a:buFont typeface="Proxima Nova"/>
              <a:buNone/>
            </a:pPr>
            <a:r>
              <a:t/>
            </a:r>
            <a:endParaRPr b="1" sz="1200"/>
          </a:p>
          <a:p>
            <a:pPr indent="0" lvl="0" marL="0" marR="0" rtl="0" algn="l">
              <a:lnSpc>
                <a:spcPct val="100000"/>
              </a:lnSpc>
              <a:spcBef>
                <a:spcPts val="0"/>
              </a:spcBef>
              <a:spcAft>
                <a:spcPts val="0"/>
              </a:spcAft>
              <a:buClr>
                <a:schemeClr val="dk1"/>
              </a:buClr>
              <a:buSzPts val="1300"/>
              <a:buFont typeface="Proxima Nova"/>
              <a:buNone/>
            </a:pPr>
            <a:r>
              <a:rPr b="1" lang="en" sz="1200"/>
              <a:t>1 min</a:t>
            </a:r>
            <a:br>
              <a:rPr b="1" i="1" lang="en" sz="1200"/>
            </a:br>
            <a:endParaRPr b="1" i="1" sz="1200"/>
          </a:p>
          <a:p>
            <a:pPr indent="0" lvl="0" marL="0" marR="0" rtl="0" algn="l">
              <a:lnSpc>
                <a:spcPct val="100000"/>
              </a:lnSpc>
              <a:spcBef>
                <a:spcPts val="0"/>
              </a:spcBef>
              <a:spcAft>
                <a:spcPts val="0"/>
              </a:spcAft>
              <a:buClr>
                <a:schemeClr val="dk1"/>
              </a:buClr>
              <a:buSzPts val="1300"/>
              <a:buFont typeface="Proxima Nova"/>
              <a:buNone/>
            </a:pPr>
            <a:r>
              <a:rPr b="1" lang="en" sz="1200"/>
              <a:t>SAY: </a:t>
            </a:r>
            <a:r>
              <a:rPr lang="en" sz="1200"/>
              <a:t>What q</a:t>
            </a:r>
            <a:r>
              <a:rPr lang="en" sz="1200"/>
              <a:t>uadrant does this cartoon best represent? Type your response in chat. </a:t>
            </a:r>
            <a:endParaRPr sz="1200"/>
          </a:p>
          <a:p>
            <a:pPr indent="0" lvl="0" marL="0" marR="0" rtl="0" algn="l">
              <a:lnSpc>
                <a:spcPct val="100000"/>
              </a:lnSpc>
              <a:spcBef>
                <a:spcPts val="0"/>
              </a:spcBef>
              <a:spcAft>
                <a:spcPts val="0"/>
              </a:spcAft>
              <a:buClr>
                <a:schemeClr val="dk1"/>
              </a:buClr>
              <a:buSzPts val="1300"/>
              <a:buFont typeface="Proxima Nova"/>
              <a:buNone/>
            </a:pPr>
            <a:r>
              <a:t/>
            </a:r>
            <a:endParaRPr sz="1200"/>
          </a:p>
          <a:p>
            <a:pPr indent="0" lvl="0" marL="0" marR="0" rtl="0" algn="l">
              <a:lnSpc>
                <a:spcPct val="100000"/>
              </a:lnSpc>
              <a:spcBef>
                <a:spcPts val="0"/>
              </a:spcBef>
              <a:spcAft>
                <a:spcPts val="0"/>
              </a:spcAft>
              <a:buClr>
                <a:schemeClr val="dk1"/>
              </a:buClr>
              <a:buSzPts val="1300"/>
              <a:buFont typeface="Proxima Nova"/>
              <a:buNone/>
            </a:pPr>
            <a:r>
              <a:rPr b="1" lang="en" sz="1200"/>
              <a:t>DO: </a:t>
            </a:r>
            <a:r>
              <a:rPr lang="en" sz="1200"/>
              <a:t>Give team members a moment to type </a:t>
            </a:r>
            <a:r>
              <a:rPr lang="en" sz="1200"/>
              <a:t>their responses. </a:t>
            </a:r>
            <a:br>
              <a:rPr lang="en" sz="1200"/>
            </a:br>
            <a:br>
              <a:rPr lang="en" sz="1200"/>
            </a:br>
            <a:r>
              <a:rPr b="1" lang="en" sz="1200"/>
              <a:t>DO: </a:t>
            </a:r>
            <a:r>
              <a:rPr lang="en" sz="1200"/>
              <a:t>Share that r</a:t>
            </a:r>
            <a:r>
              <a:rPr lang="en" sz="1200"/>
              <a:t>ed is correct because it shows enthusiasm, hugs - a focus on relationships. </a:t>
            </a:r>
            <a:endParaRPr sz="1200"/>
          </a:p>
          <a:p>
            <a:pPr indent="0" lvl="0" marL="0" marR="0" rtl="0" algn="l">
              <a:lnSpc>
                <a:spcPct val="100000"/>
              </a:lnSpc>
              <a:spcBef>
                <a:spcPts val="0"/>
              </a:spcBef>
              <a:spcAft>
                <a:spcPts val="0"/>
              </a:spcAft>
              <a:buClr>
                <a:schemeClr val="dk1"/>
              </a:buClr>
              <a:buSzPts val="1300"/>
              <a:buFont typeface="Proxima Nova"/>
              <a:buNone/>
            </a:pPr>
            <a:r>
              <a:t/>
            </a:r>
            <a:endParaRPr sz="1200"/>
          </a:p>
          <a:p>
            <a:pPr indent="0" lvl="0" marL="0" marR="0" rtl="0" algn="l">
              <a:lnSpc>
                <a:spcPct val="100000"/>
              </a:lnSpc>
              <a:spcBef>
                <a:spcPts val="0"/>
              </a:spcBef>
              <a:spcAft>
                <a:spcPts val="0"/>
              </a:spcAft>
              <a:buClr>
                <a:schemeClr val="dk1"/>
              </a:buClr>
              <a:buSzPts val="1300"/>
              <a:buFont typeface="Proxima Nova"/>
              <a:buNone/>
            </a:pPr>
            <a:r>
              <a:rPr b="1" lang="en" sz="1200"/>
              <a:t>TRANSITION: </a:t>
            </a:r>
            <a:r>
              <a:rPr lang="en" sz="1200"/>
              <a:t>Here’s our next image. </a:t>
            </a:r>
            <a:endParaRPr sz="1200"/>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f9a18b8e29_0_320:notes"/>
          <p:cNvSpPr/>
          <p:nvPr>
            <p:ph idx="2" type="sldImg"/>
          </p:nvPr>
        </p:nvSpPr>
        <p:spPr>
          <a:xfrm>
            <a:off x="456791" y="694089"/>
            <a:ext cx="6093000" cy="3465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7" name="Google Shape;437;g2f9a18b8e29_0_320:notes"/>
          <p:cNvSpPr txBox="1"/>
          <p:nvPr>
            <p:ph idx="1" type="body"/>
          </p:nvPr>
        </p:nvSpPr>
        <p:spPr>
          <a:xfrm>
            <a:off x="700088" y="4388818"/>
            <a:ext cx="5603700" cy="4159800"/>
          </a:xfrm>
          <a:prstGeom prst="rect">
            <a:avLst/>
          </a:prstGeom>
          <a:noFill/>
          <a:ln>
            <a:noFill/>
          </a:ln>
        </p:spPr>
        <p:txBody>
          <a:bodyPr anchorCtr="0" anchor="t" bIns="45600" lIns="91175" spcFirstLastPara="1" rIns="91175" wrap="square" tIns="45600">
            <a:noAutofit/>
          </a:bodyPr>
          <a:lstStyle/>
          <a:p>
            <a:pPr indent="0" lvl="0" marL="0" rtl="0" algn="l">
              <a:spcBef>
                <a:spcPts val="0"/>
              </a:spcBef>
              <a:spcAft>
                <a:spcPts val="0"/>
              </a:spcAft>
              <a:buClr>
                <a:schemeClr val="dk1"/>
              </a:buClr>
              <a:buSzPts val="1300"/>
              <a:buFont typeface="Proxima Nova"/>
              <a:buNone/>
            </a:pPr>
            <a:r>
              <a:rPr b="1" lang="en" sz="1200">
                <a:solidFill>
                  <a:schemeClr val="dk1"/>
                </a:solidFill>
              </a:rPr>
              <a:t>Note to Facilitator: </a:t>
            </a:r>
            <a:r>
              <a:rPr b="1" i="1" lang="en" sz="1200">
                <a:solidFill>
                  <a:schemeClr val="dk1"/>
                </a:solidFill>
              </a:rPr>
              <a:t>This slide has a build. The cartoon will be on the screen and the green background will appear when you click forward. </a:t>
            </a:r>
            <a:endParaRPr b="1" sz="1200">
              <a:solidFill>
                <a:schemeClr val="dk1"/>
              </a:solidFill>
            </a:endParaRPr>
          </a:p>
          <a:p>
            <a:pPr indent="0" lvl="0" marL="0" rtl="0" algn="l">
              <a:spcBef>
                <a:spcPts val="0"/>
              </a:spcBef>
              <a:spcAft>
                <a:spcPts val="0"/>
              </a:spcAft>
              <a:buClr>
                <a:schemeClr val="dk1"/>
              </a:buClr>
              <a:buSzPts val="1300"/>
              <a:buFont typeface="Proxima Nova"/>
              <a:buNone/>
            </a:pPr>
            <a:r>
              <a:t/>
            </a:r>
            <a:endParaRPr b="1" sz="1200">
              <a:solidFill>
                <a:schemeClr val="dk1"/>
              </a:solidFill>
            </a:endParaRPr>
          </a:p>
          <a:p>
            <a:pPr indent="0" lvl="0" marL="0" rtl="0" algn="l">
              <a:spcBef>
                <a:spcPts val="0"/>
              </a:spcBef>
              <a:spcAft>
                <a:spcPts val="0"/>
              </a:spcAft>
              <a:buClr>
                <a:schemeClr val="dk1"/>
              </a:buClr>
              <a:buSzPts val="1300"/>
              <a:buFont typeface="Proxima Nova"/>
              <a:buNone/>
            </a:pPr>
            <a:r>
              <a:rPr b="1" lang="en" sz="1200">
                <a:solidFill>
                  <a:schemeClr val="dk1"/>
                </a:solidFill>
              </a:rPr>
              <a:t>1 min</a:t>
            </a:r>
            <a:br>
              <a:rPr b="1" i="1" lang="en" sz="1200">
                <a:solidFill>
                  <a:schemeClr val="dk1"/>
                </a:solidFill>
              </a:rPr>
            </a:br>
            <a:endParaRPr b="1" i="1" sz="1200">
              <a:solidFill>
                <a:schemeClr val="dk1"/>
              </a:solidFill>
            </a:endParaRPr>
          </a:p>
          <a:p>
            <a:pPr indent="0" lvl="0" marL="0" rtl="0" algn="l">
              <a:spcBef>
                <a:spcPts val="0"/>
              </a:spcBef>
              <a:spcAft>
                <a:spcPts val="0"/>
              </a:spcAft>
              <a:buClr>
                <a:schemeClr val="dk1"/>
              </a:buClr>
              <a:buSzPts val="1300"/>
              <a:buFont typeface="Proxima Nova"/>
              <a:buNone/>
            </a:pPr>
            <a:r>
              <a:rPr b="1" lang="en" sz="1200">
                <a:solidFill>
                  <a:schemeClr val="dk1"/>
                </a:solidFill>
              </a:rPr>
              <a:t>SAY: </a:t>
            </a:r>
            <a:r>
              <a:rPr lang="en" sz="1200">
                <a:solidFill>
                  <a:schemeClr val="dk1"/>
                </a:solidFill>
              </a:rPr>
              <a:t>What quadrant does this cartoon best represent? Type your response in chat. </a:t>
            </a:r>
            <a:endParaRPr sz="1200">
              <a:solidFill>
                <a:schemeClr val="dk1"/>
              </a:solidFill>
            </a:endParaRPr>
          </a:p>
          <a:p>
            <a:pPr indent="0" lvl="0" marL="0" rtl="0" algn="l">
              <a:spcBef>
                <a:spcPts val="0"/>
              </a:spcBef>
              <a:spcAft>
                <a:spcPts val="0"/>
              </a:spcAft>
              <a:buClr>
                <a:schemeClr val="dk1"/>
              </a:buClr>
              <a:buSzPts val="1300"/>
              <a:buFont typeface="Proxima Nova"/>
              <a:buNone/>
            </a:pPr>
            <a:r>
              <a:t/>
            </a:r>
            <a:endParaRPr sz="1200">
              <a:solidFill>
                <a:schemeClr val="dk1"/>
              </a:solidFill>
            </a:endParaRPr>
          </a:p>
          <a:p>
            <a:pPr indent="0" lvl="0" marL="0" rtl="0" algn="l">
              <a:spcBef>
                <a:spcPts val="0"/>
              </a:spcBef>
              <a:spcAft>
                <a:spcPts val="0"/>
              </a:spcAft>
              <a:buClr>
                <a:schemeClr val="dk1"/>
              </a:buClr>
              <a:buSzPts val="1300"/>
              <a:buFont typeface="Proxima Nova"/>
              <a:buNone/>
            </a:pPr>
            <a:r>
              <a:rPr b="1" lang="en" sz="1200">
                <a:solidFill>
                  <a:schemeClr val="dk1"/>
                </a:solidFill>
              </a:rPr>
              <a:t>DO: </a:t>
            </a:r>
            <a:r>
              <a:rPr lang="en" sz="1200">
                <a:solidFill>
                  <a:schemeClr val="dk1"/>
                </a:solidFill>
              </a:rPr>
              <a:t>Give team members a moment to type their responses. </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Share that green is correct because it shows a commitment to enforcing the rules. </a:t>
            </a:r>
            <a:endParaRPr sz="1200">
              <a:solidFill>
                <a:schemeClr val="dk1"/>
              </a:solidFill>
            </a:endParaRPr>
          </a:p>
          <a:p>
            <a:pPr indent="0" lvl="0" marL="0" rtl="0" algn="l">
              <a:spcBef>
                <a:spcPts val="0"/>
              </a:spcBef>
              <a:spcAft>
                <a:spcPts val="0"/>
              </a:spcAft>
              <a:buClr>
                <a:schemeClr val="dk1"/>
              </a:buClr>
              <a:buSzPts val="1300"/>
              <a:buFont typeface="Proxima Nova"/>
              <a:buNone/>
            </a:pPr>
            <a:r>
              <a:t/>
            </a:r>
            <a:endParaRPr sz="1200">
              <a:solidFill>
                <a:schemeClr val="dk1"/>
              </a:solidFill>
            </a:endParaRPr>
          </a:p>
          <a:p>
            <a:pPr indent="0" lvl="0" marL="0" rtl="0" algn="l">
              <a:spcBef>
                <a:spcPts val="0"/>
              </a:spcBef>
              <a:spcAft>
                <a:spcPts val="0"/>
              </a:spcAft>
              <a:buClr>
                <a:schemeClr val="dk1"/>
              </a:buClr>
              <a:buSzPts val="1300"/>
              <a:buFont typeface="Proxima Nova"/>
              <a:buNone/>
            </a:pPr>
            <a:r>
              <a:rPr b="1" lang="en" sz="1200">
                <a:solidFill>
                  <a:schemeClr val="dk1"/>
                </a:solidFill>
              </a:rPr>
              <a:t>TRANSITION: </a:t>
            </a:r>
            <a:r>
              <a:rPr lang="en" sz="1200">
                <a:solidFill>
                  <a:schemeClr val="dk1"/>
                </a:solidFill>
              </a:rPr>
              <a:t>Here’s our next image. </a:t>
            </a:r>
            <a:endParaRPr>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f9a18b8e29_0_325:notes"/>
          <p:cNvSpPr/>
          <p:nvPr>
            <p:ph idx="2" type="sldImg"/>
          </p:nvPr>
        </p:nvSpPr>
        <p:spPr>
          <a:xfrm>
            <a:off x="456791" y="694089"/>
            <a:ext cx="6093000" cy="3465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6" name="Google Shape;446;g2f9a18b8e29_0_325:notes"/>
          <p:cNvSpPr txBox="1"/>
          <p:nvPr>
            <p:ph idx="1" type="body"/>
          </p:nvPr>
        </p:nvSpPr>
        <p:spPr>
          <a:xfrm>
            <a:off x="933450" y="4387228"/>
            <a:ext cx="5137200" cy="4161300"/>
          </a:xfrm>
          <a:prstGeom prst="rect">
            <a:avLst/>
          </a:prstGeom>
          <a:noFill/>
          <a:ln>
            <a:noFill/>
          </a:ln>
        </p:spPr>
        <p:txBody>
          <a:bodyPr anchorCtr="0" anchor="t" bIns="45775" lIns="91600" spcFirstLastPara="1" rIns="91600" wrap="square" tIns="45775">
            <a:noAutofit/>
          </a:bodyPr>
          <a:lstStyle/>
          <a:p>
            <a:pPr indent="0" lvl="0" marL="0" rtl="0" algn="l">
              <a:spcBef>
                <a:spcPts val="0"/>
              </a:spcBef>
              <a:spcAft>
                <a:spcPts val="0"/>
              </a:spcAft>
              <a:buClr>
                <a:schemeClr val="dk1"/>
              </a:buClr>
              <a:buSzPts val="1300"/>
              <a:buFont typeface="Proxima Nova"/>
              <a:buNone/>
            </a:pPr>
            <a:r>
              <a:rPr b="1" lang="en" sz="1200">
                <a:solidFill>
                  <a:schemeClr val="dk1"/>
                </a:solidFill>
              </a:rPr>
              <a:t>Note to Facilitator: </a:t>
            </a:r>
            <a:r>
              <a:rPr b="1" i="1" lang="en" sz="1200">
                <a:solidFill>
                  <a:schemeClr val="dk1"/>
                </a:solidFill>
              </a:rPr>
              <a:t>This slide has a build. The cartoon will be on the screen and the blue background will appear when you click forward. </a:t>
            </a:r>
            <a:endParaRPr b="1" sz="1200">
              <a:solidFill>
                <a:schemeClr val="dk1"/>
              </a:solidFill>
            </a:endParaRPr>
          </a:p>
          <a:p>
            <a:pPr indent="0" lvl="0" marL="0" rtl="0" algn="l">
              <a:spcBef>
                <a:spcPts val="0"/>
              </a:spcBef>
              <a:spcAft>
                <a:spcPts val="0"/>
              </a:spcAft>
              <a:buClr>
                <a:schemeClr val="dk1"/>
              </a:buClr>
              <a:buSzPts val="1300"/>
              <a:buFont typeface="Proxima Nova"/>
              <a:buNone/>
            </a:pPr>
            <a:r>
              <a:t/>
            </a:r>
            <a:endParaRPr b="1" sz="1200">
              <a:solidFill>
                <a:schemeClr val="dk1"/>
              </a:solidFill>
            </a:endParaRPr>
          </a:p>
          <a:p>
            <a:pPr indent="0" lvl="0" marL="0" rtl="0" algn="l">
              <a:spcBef>
                <a:spcPts val="0"/>
              </a:spcBef>
              <a:spcAft>
                <a:spcPts val="0"/>
              </a:spcAft>
              <a:buClr>
                <a:schemeClr val="dk1"/>
              </a:buClr>
              <a:buSzPts val="1300"/>
              <a:buFont typeface="Proxima Nova"/>
              <a:buNone/>
            </a:pPr>
            <a:r>
              <a:rPr b="1" lang="en" sz="1200">
                <a:solidFill>
                  <a:schemeClr val="dk1"/>
                </a:solidFill>
              </a:rPr>
              <a:t>1 min</a:t>
            </a:r>
            <a:br>
              <a:rPr b="1" i="1" lang="en" sz="1200">
                <a:solidFill>
                  <a:schemeClr val="dk1"/>
                </a:solidFill>
              </a:rPr>
            </a:br>
            <a:endParaRPr b="1" i="1" sz="1200">
              <a:solidFill>
                <a:schemeClr val="dk1"/>
              </a:solidFill>
            </a:endParaRPr>
          </a:p>
          <a:p>
            <a:pPr indent="0" lvl="0" marL="0" rtl="0" algn="l">
              <a:spcBef>
                <a:spcPts val="0"/>
              </a:spcBef>
              <a:spcAft>
                <a:spcPts val="0"/>
              </a:spcAft>
              <a:buClr>
                <a:schemeClr val="dk1"/>
              </a:buClr>
              <a:buSzPts val="1300"/>
              <a:buFont typeface="Proxima Nova"/>
              <a:buNone/>
            </a:pPr>
            <a:r>
              <a:rPr b="1" lang="en" sz="1200">
                <a:solidFill>
                  <a:schemeClr val="dk1"/>
                </a:solidFill>
              </a:rPr>
              <a:t>SAY: </a:t>
            </a:r>
            <a:r>
              <a:rPr lang="en" sz="1200">
                <a:solidFill>
                  <a:schemeClr val="dk1"/>
                </a:solidFill>
              </a:rPr>
              <a:t>What quadrant does this cartoon best represent? Type your response in chat. </a:t>
            </a:r>
            <a:endParaRPr sz="1200">
              <a:solidFill>
                <a:schemeClr val="dk1"/>
              </a:solidFill>
            </a:endParaRPr>
          </a:p>
          <a:p>
            <a:pPr indent="0" lvl="0" marL="0" rtl="0" algn="l">
              <a:spcBef>
                <a:spcPts val="0"/>
              </a:spcBef>
              <a:spcAft>
                <a:spcPts val="0"/>
              </a:spcAft>
              <a:buClr>
                <a:schemeClr val="dk1"/>
              </a:buClr>
              <a:buSzPts val="1300"/>
              <a:buFont typeface="Proxima Nova"/>
              <a:buNone/>
            </a:pPr>
            <a:r>
              <a:t/>
            </a:r>
            <a:endParaRPr sz="1200">
              <a:solidFill>
                <a:schemeClr val="dk1"/>
              </a:solidFill>
            </a:endParaRPr>
          </a:p>
          <a:p>
            <a:pPr indent="0" lvl="0" marL="0" rtl="0" algn="l">
              <a:spcBef>
                <a:spcPts val="0"/>
              </a:spcBef>
              <a:spcAft>
                <a:spcPts val="0"/>
              </a:spcAft>
              <a:buClr>
                <a:schemeClr val="dk1"/>
              </a:buClr>
              <a:buSzPts val="1300"/>
              <a:buFont typeface="Proxima Nova"/>
              <a:buNone/>
            </a:pPr>
            <a:r>
              <a:rPr b="1" lang="en" sz="1200">
                <a:solidFill>
                  <a:schemeClr val="dk1"/>
                </a:solidFill>
              </a:rPr>
              <a:t>DO: </a:t>
            </a:r>
            <a:r>
              <a:rPr lang="en" sz="1200">
                <a:solidFill>
                  <a:schemeClr val="dk1"/>
                </a:solidFill>
              </a:rPr>
              <a:t>Give team members a moment to type their responses. </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Share that blue is correct because it demonstrates a strong trust in data. </a:t>
            </a:r>
            <a:endParaRPr sz="1200">
              <a:solidFill>
                <a:schemeClr val="dk1"/>
              </a:solidFill>
            </a:endParaRPr>
          </a:p>
          <a:p>
            <a:pPr indent="0" lvl="0" marL="0" rtl="0" algn="l">
              <a:spcBef>
                <a:spcPts val="0"/>
              </a:spcBef>
              <a:spcAft>
                <a:spcPts val="0"/>
              </a:spcAft>
              <a:buClr>
                <a:schemeClr val="dk1"/>
              </a:buClr>
              <a:buSzPts val="1300"/>
              <a:buFont typeface="Proxima Nova"/>
              <a:buNone/>
            </a:pPr>
            <a:r>
              <a:t/>
            </a:r>
            <a:endParaRPr sz="1200">
              <a:solidFill>
                <a:schemeClr val="dk1"/>
              </a:solidFill>
            </a:endParaRPr>
          </a:p>
          <a:p>
            <a:pPr indent="0" lvl="0" marL="0" rtl="0" algn="l">
              <a:spcBef>
                <a:spcPts val="0"/>
              </a:spcBef>
              <a:spcAft>
                <a:spcPts val="0"/>
              </a:spcAft>
              <a:buClr>
                <a:schemeClr val="dk1"/>
              </a:buClr>
              <a:buSzPts val="1300"/>
              <a:buFont typeface="Proxima Nova"/>
              <a:buNone/>
            </a:pPr>
            <a:r>
              <a:rPr b="1" lang="en" sz="1200">
                <a:solidFill>
                  <a:schemeClr val="dk1"/>
                </a:solidFill>
              </a:rPr>
              <a:t>TRANSITION: </a:t>
            </a:r>
            <a:r>
              <a:rPr lang="en" sz="1200">
                <a:solidFill>
                  <a:schemeClr val="dk1"/>
                </a:solidFill>
              </a:rPr>
              <a:t>Here’s our next image.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f9a18b8e29_0_335:notes"/>
          <p:cNvSpPr/>
          <p:nvPr>
            <p:ph idx="2" type="sldImg"/>
          </p:nvPr>
        </p:nvSpPr>
        <p:spPr>
          <a:xfrm>
            <a:off x="456791" y="694089"/>
            <a:ext cx="6093000" cy="3465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9" name="Google Shape;459;g2f9a18b8e29_0_335:notes"/>
          <p:cNvSpPr txBox="1"/>
          <p:nvPr>
            <p:ph idx="1" type="body"/>
          </p:nvPr>
        </p:nvSpPr>
        <p:spPr>
          <a:xfrm>
            <a:off x="700088" y="4388818"/>
            <a:ext cx="5603700" cy="4159800"/>
          </a:xfrm>
          <a:prstGeom prst="rect">
            <a:avLst/>
          </a:prstGeom>
          <a:noFill/>
          <a:ln>
            <a:noFill/>
          </a:ln>
        </p:spPr>
        <p:txBody>
          <a:bodyPr anchorCtr="0" anchor="t" bIns="45600" lIns="91175" spcFirstLastPara="1" rIns="91175" wrap="square" tIns="45600">
            <a:noAutofit/>
          </a:bodyPr>
          <a:lstStyle/>
          <a:p>
            <a:pPr indent="0" lvl="0" marL="0" rtl="0" algn="l">
              <a:spcBef>
                <a:spcPts val="0"/>
              </a:spcBef>
              <a:spcAft>
                <a:spcPts val="0"/>
              </a:spcAft>
              <a:buClr>
                <a:schemeClr val="dk1"/>
              </a:buClr>
              <a:buSzPts val="1300"/>
              <a:buFont typeface="Arial"/>
              <a:buNone/>
            </a:pPr>
            <a:r>
              <a:rPr b="1" lang="en" sz="1200">
                <a:solidFill>
                  <a:schemeClr val="dk1"/>
                </a:solidFill>
              </a:rPr>
              <a:t>Note to Facilitator: </a:t>
            </a:r>
            <a:r>
              <a:rPr b="1" i="1" lang="en" sz="1200">
                <a:solidFill>
                  <a:schemeClr val="dk1"/>
                </a:solidFill>
              </a:rPr>
              <a:t>This slide has a build. The cartoon will be on the screen and the yellow background will appear when you click forward. </a:t>
            </a:r>
            <a:endParaRPr b="1" sz="1200">
              <a:solidFill>
                <a:schemeClr val="dk1"/>
              </a:solidFill>
            </a:endParaRPr>
          </a:p>
          <a:p>
            <a:pPr indent="0" lvl="0" marL="0" rtl="0" algn="l">
              <a:spcBef>
                <a:spcPts val="0"/>
              </a:spcBef>
              <a:spcAft>
                <a:spcPts val="0"/>
              </a:spcAft>
              <a:buClr>
                <a:schemeClr val="dk1"/>
              </a:buClr>
              <a:buSzPts val="1300"/>
              <a:buFont typeface="Arial"/>
              <a:buNone/>
            </a:pPr>
            <a:r>
              <a:t/>
            </a:r>
            <a:endParaRPr b="1" sz="1200">
              <a:solidFill>
                <a:schemeClr val="dk1"/>
              </a:solidFill>
            </a:endParaRPr>
          </a:p>
          <a:p>
            <a:pPr indent="0" lvl="0" marL="0" rtl="0" algn="l">
              <a:spcBef>
                <a:spcPts val="0"/>
              </a:spcBef>
              <a:spcAft>
                <a:spcPts val="0"/>
              </a:spcAft>
              <a:buClr>
                <a:schemeClr val="dk1"/>
              </a:buClr>
              <a:buSzPts val="1300"/>
              <a:buFont typeface="Arial"/>
              <a:buNone/>
            </a:pPr>
            <a:r>
              <a:rPr b="1" lang="en" sz="1200">
                <a:solidFill>
                  <a:schemeClr val="dk1"/>
                </a:solidFill>
              </a:rPr>
              <a:t>1 min</a:t>
            </a:r>
            <a:br>
              <a:rPr b="1" i="1" lang="en" sz="1200">
                <a:solidFill>
                  <a:schemeClr val="dk1"/>
                </a:solidFill>
              </a:rPr>
            </a:br>
            <a:endParaRPr b="1" i="1" sz="1200">
              <a:solidFill>
                <a:schemeClr val="dk1"/>
              </a:solidFill>
            </a:endParaRPr>
          </a:p>
          <a:p>
            <a:pPr indent="0" lvl="0" marL="0" rtl="0" algn="l">
              <a:spcBef>
                <a:spcPts val="0"/>
              </a:spcBef>
              <a:spcAft>
                <a:spcPts val="0"/>
              </a:spcAft>
              <a:buClr>
                <a:schemeClr val="dk1"/>
              </a:buClr>
              <a:buSzPts val="1300"/>
              <a:buFont typeface="Arial"/>
              <a:buNone/>
            </a:pPr>
            <a:r>
              <a:rPr b="1" lang="en" sz="1200">
                <a:solidFill>
                  <a:schemeClr val="dk1"/>
                </a:solidFill>
              </a:rPr>
              <a:t>SAY: </a:t>
            </a:r>
            <a:r>
              <a:rPr lang="en" sz="1200">
                <a:solidFill>
                  <a:schemeClr val="dk1"/>
                </a:solidFill>
              </a:rPr>
              <a:t>What quadrant does this cartoon best represent? Type your response in chat. </a:t>
            </a:r>
            <a:endParaRPr sz="1200">
              <a:solidFill>
                <a:schemeClr val="dk1"/>
              </a:solidFill>
            </a:endParaRPr>
          </a:p>
          <a:p>
            <a:pPr indent="0" lvl="0" marL="0" rtl="0" algn="l">
              <a:spcBef>
                <a:spcPts val="0"/>
              </a:spcBef>
              <a:spcAft>
                <a:spcPts val="0"/>
              </a:spcAft>
              <a:buClr>
                <a:schemeClr val="dk1"/>
              </a:buClr>
              <a:buSzPts val="1300"/>
              <a:buFont typeface="Arial"/>
              <a:buNone/>
            </a:pPr>
            <a:r>
              <a:t/>
            </a:r>
            <a:endParaRPr sz="1200">
              <a:solidFill>
                <a:schemeClr val="dk1"/>
              </a:solidFill>
            </a:endParaRPr>
          </a:p>
          <a:p>
            <a:pPr indent="0" lvl="0" marL="0" rtl="0" algn="l">
              <a:spcBef>
                <a:spcPts val="0"/>
              </a:spcBef>
              <a:spcAft>
                <a:spcPts val="0"/>
              </a:spcAft>
              <a:buClr>
                <a:schemeClr val="dk1"/>
              </a:buClr>
              <a:buSzPts val="1300"/>
              <a:buFont typeface="Arial"/>
              <a:buNone/>
            </a:pPr>
            <a:r>
              <a:rPr b="1" lang="en" sz="1200">
                <a:solidFill>
                  <a:schemeClr val="dk1"/>
                </a:solidFill>
              </a:rPr>
              <a:t>DO: </a:t>
            </a:r>
            <a:r>
              <a:rPr lang="en" sz="1200">
                <a:solidFill>
                  <a:schemeClr val="dk1"/>
                </a:solidFill>
              </a:rPr>
              <a:t>Give team members a moment to type their responses. </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Share that yellow is correct because it shares a perspective that is not traditional, willing to break the rules. </a:t>
            </a:r>
            <a:endParaRPr sz="1200">
              <a:solidFill>
                <a:schemeClr val="dk1"/>
              </a:solidFill>
            </a:endParaRPr>
          </a:p>
          <a:p>
            <a:pPr indent="0" lvl="0" marL="0" rtl="0" algn="l">
              <a:spcBef>
                <a:spcPts val="0"/>
              </a:spcBef>
              <a:spcAft>
                <a:spcPts val="0"/>
              </a:spcAft>
              <a:buClr>
                <a:schemeClr val="dk1"/>
              </a:buClr>
              <a:buSzPts val="1300"/>
              <a:buFont typeface="Arial"/>
              <a:buNone/>
            </a:pPr>
            <a:r>
              <a:t/>
            </a:r>
            <a:endParaRPr sz="1200">
              <a:solidFill>
                <a:schemeClr val="dk1"/>
              </a:solidFill>
            </a:endParaRPr>
          </a:p>
          <a:p>
            <a:pPr indent="0" lvl="0" marL="0" rtl="0" algn="l">
              <a:lnSpc>
                <a:spcPct val="100000"/>
              </a:lnSpc>
              <a:spcBef>
                <a:spcPts val="0"/>
              </a:spcBef>
              <a:spcAft>
                <a:spcPts val="0"/>
              </a:spcAft>
              <a:buSzPts val="1400"/>
              <a:buNone/>
            </a:pPr>
            <a:r>
              <a:rPr b="1" lang="en" sz="1200">
                <a:solidFill>
                  <a:schemeClr val="dk1"/>
                </a:solidFill>
              </a:rPr>
              <a:t>TRANSITION: </a:t>
            </a:r>
            <a:r>
              <a:rPr lang="en" sz="1200">
                <a:solidFill>
                  <a:schemeClr val="dk1"/>
                </a:solidFill>
              </a:rPr>
              <a:t>Great work! </a:t>
            </a:r>
            <a:r>
              <a:rPr lang="en" sz="1200"/>
              <a:t>You clearly have a good working knowledge of WBT.</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f9b4cb358f_0_1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f9b4cb358f_0_1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f9a18b8e29_0_281: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2f9a18b8e29_0_281: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spcBef>
                <a:spcPts val="0"/>
              </a:spcBef>
              <a:spcAft>
                <a:spcPts val="0"/>
              </a:spcAft>
              <a:buClr>
                <a:schemeClr val="dk1"/>
              </a:buClr>
              <a:buSzPts val="1400"/>
              <a:buFont typeface="Arial"/>
              <a:buNone/>
            </a:pPr>
            <a:r>
              <a:rPr b="1" lang="en" sz="1200">
                <a:solidFill>
                  <a:schemeClr val="dk1"/>
                </a:solidFill>
              </a:rPr>
              <a:t>Note to Facilitator: </a:t>
            </a:r>
            <a:r>
              <a:rPr b="1" i="1" lang="en" sz="1200">
                <a:solidFill>
                  <a:schemeClr val="dk1"/>
                </a:solidFill>
              </a:rPr>
              <a:t>This slide has a build. Each of the lists of characteristics will be revealed one-by-one in alphabetical order as you click your mouse to move forward. The last part of the build after the characteristics is the text that reads, “Your Own Personal Team!”. This will be revealed before you click to go to the next slide. </a:t>
            </a:r>
            <a:endParaRPr b="1" sz="1200"/>
          </a:p>
          <a:p>
            <a:pPr indent="0" lvl="0" marL="0" rtl="0" algn="l">
              <a:lnSpc>
                <a:spcPct val="100000"/>
              </a:lnSpc>
              <a:spcBef>
                <a:spcPts val="0"/>
              </a:spcBef>
              <a:spcAft>
                <a:spcPts val="0"/>
              </a:spcAft>
              <a:buSzPts val="1400"/>
              <a:buNone/>
            </a:pPr>
            <a:r>
              <a:t/>
            </a:r>
            <a:endParaRPr b="1" sz="1200"/>
          </a:p>
          <a:p>
            <a:pPr indent="0" lvl="0" marL="0" rtl="0" algn="l">
              <a:lnSpc>
                <a:spcPct val="100000"/>
              </a:lnSpc>
              <a:spcBef>
                <a:spcPts val="0"/>
              </a:spcBef>
              <a:spcAft>
                <a:spcPts val="0"/>
              </a:spcAft>
              <a:buSzPts val="1400"/>
              <a:buNone/>
            </a:pPr>
            <a:r>
              <a:rPr b="1" lang="en" sz="1200"/>
              <a:t>3 mins</a:t>
            </a:r>
            <a:br>
              <a:rPr lang="en" sz="1200"/>
            </a:br>
            <a:endParaRPr sz="1200"/>
          </a:p>
          <a:p>
            <a:pPr indent="0" lvl="0" marL="0" rtl="0" algn="l">
              <a:lnSpc>
                <a:spcPct val="100000"/>
              </a:lnSpc>
              <a:spcBef>
                <a:spcPts val="0"/>
              </a:spcBef>
              <a:spcAft>
                <a:spcPts val="0"/>
              </a:spcAft>
              <a:buSzPts val="1400"/>
              <a:buNone/>
            </a:pPr>
            <a:r>
              <a:rPr b="1" lang="en" sz="1200"/>
              <a:t>SAY: </a:t>
            </a:r>
            <a:r>
              <a:rPr lang="en" sz="1200"/>
              <a:t>Before we move forward, it is important to remember an important part of the Whole Brain</a:t>
            </a:r>
            <a:r>
              <a:rPr baseline="30000" lang="en" sz="1200"/>
              <a:t>®</a:t>
            </a:r>
            <a:r>
              <a:rPr lang="en" sz="1200"/>
              <a:t> Model. We highlighted some personal thinking preferences in our last activity, but </a:t>
            </a:r>
            <a:r>
              <a:rPr b="1" lang="en" sz="1200"/>
              <a:t>everyone has access to all four quadrants! </a:t>
            </a:r>
            <a:br>
              <a:rPr lang="en" sz="1200"/>
            </a:br>
            <a:br>
              <a:rPr lang="en" sz="1200"/>
            </a:br>
            <a:r>
              <a:rPr b="1" lang="en" sz="1200"/>
              <a:t>ASK:</a:t>
            </a:r>
            <a:r>
              <a:rPr lang="en" sz="1200"/>
              <a:t> What do you recall about the rational self in the “A quadrant”? What kind of behaviors might you observe? </a:t>
            </a:r>
            <a:br>
              <a:rPr lang="en" sz="1200"/>
            </a:br>
            <a:br>
              <a:rPr lang="en" sz="1200"/>
            </a:br>
            <a:r>
              <a:rPr b="1" lang="en" sz="1200"/>
              <a:t>DO: </a:t>
            </a:r>
            <a:r>
              <a:rPr lang="en" sz="1200"/>
              <a:t>Give team members a moment to respond.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DO: (Click to reveal) </a:t>
            </a:r>
            <a:r>
              <a:rPr lang="en" sz="1200"/>
              <a:t>the list in the blue quadrant and confirm correct guesses, highlight any that were missed. </a:t>
            </a:r>
            <a:br>
              <a:rPr lang="en" sz="1200"/>
            </a:br>
            <a:br>
              <a:rPr lang="en" sz="1200"/>
            </a:br>
            <a:r>
              <a:rPr b="1" lang="en" sz="1200">
                <a:solidFill>
                  <a:schemeClr val="dk1"/>
                </a:solidFill>
              </a:rPr>
              <a:t>ASK:</a:t>
            </a:r>
            <a:r>
              <a:rPr lang="en" sz="1200">
                <a:solidFill>
                  <a:schemeClr val="dk1"/>
                </a:solidFill>
              </a:rPr>
              <a:t> What do you recall about the safekeeping self in the “B quadrant”? What kind of behaviors might you observe? </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Give team members a moment to respond.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lnSpc>
                <a:spcPct val="100000"/>
              </a:lnSpc>
              <a:spcBef>
                <a:spcPts val="0"/>
              </a:spcBef>
              <a:spcAft>
                <a:spcPts val="0"/>
              </a:spcAft>
              <a:buSzPts val="1400"/>
              <a:buNone/>
            </a:pPr>
            <a:r>
              <a:rPr b="1" lang="en" sz="1200">
                <a:solidFill>
                  <a:schemeClr val="dk1"/>
                </a:solidFill>
              </a:rPr>
              <a:t>DO: (Click to reveal) </a:t>
            </a:r>
            <a:r>
              <a:rPr lang="en" sz="1200">
                <a:solidFill>
                  <a:schemeClr val="dk1"/>
                </a:solidFill>
              </a:rPr>
              <a:t>the list in the green quadrant and confirm correct guesses, highlight any that were missed. </a:t>
            </a:r>
            <a:br>
              <a:rPr lang="en" sz="1200">
                <a:solidFill>
                  <a:schemeClr val="dk1"/>
                </a:solidFill>
              </a:rPr>
            </a:br>
            <a:br>
              <a:rPr lang="en" sz="1200">
                <a:solidFill>
                  <a:schemeClr val="dk1"/>
                </a:solidFill>
              </a:rPr>
            </a:br>
            <a:r>
              <a:rPr b="1" lang="en" sz="1200">
                <a:solidFill>
                  <a:schemeClr val="dk1"/>
                </a:solidFill>
              </a:rPr>
              <a:t>ASK:</a:t>
            </a:r>
            <a:r>
              <a:rPr lang="en" sz="1200">
                <a:solidFill>
                  <a:schemeClr val="dk1"/>
                </a:solidFill>
              </a:rPr>
              <a:t> What do you recall about the feeling self in the “C quadrant”? What kind of behaviors might you observe? </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Give team members a moment to respond.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lnSpc>
                <a:spcPct val="100000"/>
              </a:lnSpc>
              <a:spcBef>
                <a:spcPts val="0"/>
              </a:spcBef>
              <a:spcAft>
                <a:spcPts val="0"/>
              </a:spcAft>
              <a:buSzPts val="1400"/>
              <a:buNone/>
            </a:pPr>
            <a:r>
              <a:rPr b="1" lang="en" sz="1200">
                <a:solidFill>
                  <a:schemeClr val="dk1"/>
                </a:solidFill>
              </a:rPr>
              <a:t>DO: (Click to reveal) </a:t>
            </a:r>
            <a:r>
              <a:rPr lang="en" sz="1200">
                <a:solidFill>
                  <a:schemeClr val="dk1"/>
                </a:solidFill>
              </a:rPr>
              <a:t>the list in the red quadrant and confirm correct guesses, highlight any that were missed. </a:t>
            </a:r>
            <a:endParaRPr sz="12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b="1" lang="en" sz="1200">
                <a:solidFill>
                  <a:schemeClr val="dk1"/>
                </a:solidFill>
              </a:rPr>
              <a:t>ASK:</a:t>
            </a:r>
            <a:r>
              <a:rPr lang="en" sz="1200">
                <a:solidFill>
                  <a:schemeClr val="dk1"/>
                </a:solidFill>
              </a:rPr>
              <a:t> What do you recall about the experimental self in the “D quadrant”? What kind of behaviors might you observe? </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Give team members a moment to respond.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lnSpc>
                <a:spcPct val="100000"/>
              </a:lnSpc>
              <a:spcBef>
                <a:spcPts val="0"/>
              </a:spcBef>
              <a:spcAft>
                <a:spcPts val="0"/>
              </a:spcAft>
              <a:buSzPts val="1400"/>
              <a:buNone/>
            </a:pPr>
            <a:r>
              <a:rPr b="1" lang="en" sz="1200">
                <a:solidFill>
                  <a:schemeClr val="dk1"/>
                </a:solidFill>
              </a:rPr>
              <a:t>DO: (Click to reveal) </a:t>
            </a:r>
            <a:r>
              <a:rPr lang="en" sz="1200">
                <a:solidFill>
                  <a:schemeClr val="dk1"/>
                </a:solidFill>
              </a:rPr>
              <a:t>the list in the yellow quadrant and confirm correct guesses, highlight any that were missed. </a:t>
            </a:r>
            <a:br>
              <a:rPr lang="en" sz="1200">
                <a:solidFill>
                  <a:schemeClr val="dk1"/>
                </a:solidFill>
              </a:rPr>
            </a:br>
            <a:endParaRPr sz="1200"/>
          </a:p>
          <a:p>
            <a:pPr indent="0" lvl="0" marL="0" marR="0" rtl="0" algn="l">
              <a:lnSpc>
                <a:spcPct val="100000"/>
              </a:lnSpc>
              <a:spcBef>
                <a:spcPts val="0"/>
              </a:spcBef>
              <a:spcAft>
                <a:spcPts val="0"/>
              </a:spcAft>
              <a:buClr>
                <a:srgbClr val="000000"/>
              </a:buClr>
              <a:buSzPts val="1400"/>
              <a:buFont typeface="Arial"/>
              <a:buNone/>
            </a:pPr>
            <a:r>
              <a:rPr b="1" lang="en" sz="1200"/>
              <a:t>SAY: </a:t>
            </a:r>
            <a:r>
              <a:rPr lang="en" sz="1200"/>
              <a:t>The good news is …</a:t>
            </a:r>
            <a:br>
              <a:rPr lang="en" sz="1200"/>
            </a:br>
            <a:br>
              <a:rPr lang="en" sz="1200"/>
            </a:br>
            <a:r>
              <a:rPr b="1" lang="en" sz="1200"/>
              <a:t>DO: (Click to reveal) </a:t>
            </a:r>
            <a:r>
              <a:rPr lang="en" sz="1200"/>
              <a:t>the “Your Own Personal Team!” text. </a:t>
            </a:r>
            <a:br>
              <a:rPr lang="en" sz="1200"/>
            </a:br>
            <a:br>
              <a:rPr lang="en" sz="1200"/>
            </a:br>
            <a:r>
              <a:rPr b="1" lang="en" sz="1200"/>
              <a:t>SAY: … </a:t>
            </a:r>
            <a:r>
              <a:rPr lang="en" sz="1200"/>
              <a:t>that this represents your own personal team! We all have preferences, but we all use every part of our thinking in our day-to-day lives. </a:t>
            </a:r>
            <a:br>
              <a:rPr lang="en" sz="1200"/>
            </a:br>
            <a:br>
              <a:rPr lang="en" sz="1200"/>
            </a:br>
            <a:r>
              <a:rPr b="1" lang="en" sz="1200"/>
              <a:t>TRANSITION: </a:t>
            </a:r>
            <a:r>
              <a:rPr lang="en" sz="1200"/>
              <a:t>Thanks everyone! Let’s take a 15 minute break!</a:t>
            </a:r>
            <a:endParaRPr sz="1200"/>
          </a:p>
        </p:txBody>
      </p:sp>
      <p:sp>
        <p:nvSpPr>
          <p:cNvPr id="467" name="Google Shape;467;g2f9a18b8e29_0_281: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f9bb8d21c7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f9bb8d21c7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Note to Facilitator: </a:t>
            </a:r>
            <a:r>
              <a:rPr b="1" i="1" lang="en" sz="1200">
                <a:solidFill>
                  <a:schemeClr val="dk1"/>
                </a:solidFill>
              </a:rPr>
              <a:t>This slide is set for a 15 </a:t>
            </a:r>
            <a:r>
              <a:rPr b="1" i="1" lang="en" sz="1200">
                <a:solidFill>
                  <a:schemeClr val="dk1"/>
                </a:solidFill>
              </a:rPr>
              <a:t>minute</a:t>
            </a:r>
            <a:r>
              <a:rPr b="1" i="1" lang="en" sz="1200">
                <a:solidFill>
                  <a:schemeClr val="dk1"/>
                </a:solidFill>
              </a:rPr>
              <a:t> break. If delivering the content with a modular approach, feel free to </a:t>
            </a:r>
            <a:r>
              <a:rPr b="1" i="1" lang="en" sz="1200">
                <a:solidFill>
                  <a:schemeClr val="dk1"/>
                </a:solidFill>
              </a:rPr>
              <a:t>delete. </a:t>
            </a:r>
            <a:endParaRPr i="1">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f9a18b8e29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f9a18b8e29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Note to Facilitator: </a:t>
            </a:r>
            <a:r>
              <a:rPr b="1" i="1" lang="en" sz="1200">
                <a:solidFill>
                  <a:schemeClr val="dk1"/>
                </a:solidFill>
              </a:rPr>
              <a:t>Be sure to review the items below before facilitating your team session (you can keep or delete this slide after your review):</a:t>
            </a:r>
            <a:br>
              <a:rPr b="1" lang="en" sz="1200">
                <a:solidFill>
                  <a:schemeClr val="dk1"/>
                </a:solidFill>
              </a:rPr>
            </a:br>
            <a:endParaRPr b="1"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33: </a:t>
            </a:r>
            <a:r>
              <a:rPr lang="en" sz="1200">
                <a:solidFill>
                  <a:schemeClr val="dk1"/>
                </a:solidFill>
              </a:rPr>
              <a:t>This slide has notes related to the HBDI</a:t>
            </a:r>
            <a:r>
              <a:rPr baseline="30000" lang="en" sz="1200">
                <a:solidFill>
                  <a:schemeClr val="dk1"/>
                </a:solidFill>
              </a:rPr>
              <a:t>®</a:t>
            </a:r>
            <a:r>
              <a:rPr lang="en" sz="1200">
                <a:solidFill>
                  <a:schemeClr val="dk1"/>
                </a:solidFill>
              </a:rPr>
              <a:t> story and how you can customize it for your audience. </a:t>
            </a:r>
            <a:br>
              <a:rPr lang="en" sz="1200">
                <a:solidFill>
                  <a:schemeClr val="dk1"/>
                </a:solidFill>
              </a:rPr>
            </a:br>
            <a:endParaRPr b="1"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36: </a:t>
            </a:r>
            <a:r>
              <a:rPr lang="en" sz="1200">
                <a:solidFill>
                  <a:schemeClr val="dk1"/>
                </a:solidFill>
              </a:rPr>
              <a:t>This slide outlines a 10 minute debrief of the HBDI</a:t>
            </a:r>
            <a:r>
              <a:rPr baseline="30000" lang="en" sz="1200">
                <a:solidFill>
                  <a:schemeClr val="dk1"/>
                </a:solidFill>
              </a:rPr>
              <a:t>®</a:t>
            </a:r>
            <a:r>
              <a:rPr lang="en" sz="1200">
                <a:solidFill>
                  <a:schemeClr val="dk1"/>
                </a:solidFill>
              </a:rPr>
              <a:t> Digital for the entire team. Review this slide as you plan so you can map which areas of the digital profile you will highlight.</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37: </a:t>
            </a:r>
            <a:r>
              <a:rPr lang="en" sz="1200">
                <a:solidFill>
                  <a:schemeClr val="dk1"/>
                </a:solidFill>
              </a:rPr>
              <a:t>This slide has a small group activity. Be prepared to send team members into small breakout groups after they have a chance to review their individual profiles.</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This section transitions from the individual review of HBDI</a:t>
            </a:r>
            <a:r>
              <a:rPr baseline="30000" lang="en" sz="1200">
                <a:solidFill>
                  <a:schemeClr val="dk1"/>
                </a:solidFill>
              </a:rPr>
              <a:t>® </a:t>
            </a:r>
            <a:r>
              <a:rPr lang="en" sz="1200">
                <a:solidFill>
                  <a:schemeClr val="dk1"/>
                </a:solidFill>
              </a:rPr>
              <a:t>profile to a quick presentation on communication. Review the slides to be ready for the pivot and activity. </a:t>
            </a:r>
            <a:endParaRPr sz="12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f9a18b8e29_0_169: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f9a18b8e29_0_169:notes"/>
          <p:cNvSpPr txBox="1"/>
          <p:nvPr>
            <p:ph idx="1" type="body"/>
          </p:nvPr>
        </p:nvSpPr>
        <p:spPr>
          <a:xfrm>
            <a:off x="685800" y="4343400"/>
            <a:ext cx="5486400" cy="4114800"/>
          </a:xfrm>
          <a:prstGeom prst="rect">
            <a:avLst/>
          </a:prstGeom>
          <a:noFill/>
          <a:ln>
            <a:noFill/>
          </a:ln>
        </p:spPr>
        <p:txBody>
          <a:bodyPr anchorCtr="0" anchor="t" bIns="88600" lIns="88600" spcFirstLastPara="1" rIns="88600" wrap="square" tIns="88600">
            <a:noAutofit/>
          </a:bodyPr>
          <a:lstStyle/>
          <a:p>
            <a:pPr indent="0" lvl="0" marL="0" rtl="0" algn="l">
              <a:spcBef>
                <a:spcPts val="0"/>
              </a:spcBef>
              <a:spcAft>
                <a:spcPts val="0"/>
              </a:spcAft>
              <a:buClr>
                <a:schemeClr val="dk1"/>
              </a:buClr>
              <a:buSzPts val="1400"/>
              <a:buFont typeface="Proxima Nova"/>
              <a:buNone/>
            </a:pPr>
            <a:r>
              <a:rPr b="1" lang="en" sz="1200">
                <a:solidFill>
                  <a:schemeClr val="dk1"/>
                </a:solidFill>
              </a:rPr>
              <a:t>Note to Facilitator: </a:t>
            </a:r>
            <a:r>
              <a:rPr b="1" i="1" lang="en" sz="1200">
                <a:solidFill>
                  <a:schemeClr val="dk1"/>
                </a:solidFill>
              </a:rPr>
              <a:t>This slide has been adapted from your workshop so you can edit or add to tell your HBDI</a:t>
            </a:r>
            <a:r>
              <a:rPr b="1" baseline="30000" i="1" lang="en" sz="1200">
                <a:solidFill>
                  <a:schemeClr val="dk1"/>
                </a:solidFill>
              </a:rPr>
              <a:t>®</a:t>
            </a:r>
            <a:r>
              <a:rPr b="1" i="1" lang="en" sz="1200">
                <a:solidFill>
                  <a:schemeClr val="dk1"/>
                </a:solidFill>
              </a:rPr>
              <a:t> story. There is room in the speaker notes for you to customize and personalize how you deliver this slide. </a:t>
            </a:r>
            <a:endParaRPr b="1" sz="1200"/>
          </a:p>
          <a:p>
            <a:pPr indent="0" lvl="0" marL="0" rtl="0" algn="l">
              <a:lnSpc>
                <a:spcPct val="100000"/>
              </a:lnSpc>
              <a:spcBef>
                <a:spcPts val="0"/>
              </a:spcBef>
              <a:spcAft>
                <a:spcPts val="0"/>
              </a:spcAft>
              <a:buClr>
                <a:schemeClr val="dk1"/>
              </a:buClr>
              <a:buSzPts val="1400"/>
              <a:buFont typeface="Proxima Nova"/>
              <a:buNone/>
            </a:pPr>
            <a:r>
              <a:t/>
            </a:r>
            <a:endParaRPr b="1" sz="1200"/>
          </a:p>
          <a:p>
            <a:pPr indent="0" lvl="0" marL="0" rtl="0" algn="l">
              <a:lnSpc>
                <a:spcPct val="100000"/>
              </a:lnSpc>
              <a:spcBef>
                <a:spcPts val="0"/>
              </a:spcBef>
              <a:spcAft>
                <a:spcPts val="0"/>
              </a:spcAft>
              <a:buClr>
                <a:schemeClr val="dk1"/>
              </a:buClr>
              <a:buSzPts val="1400"/>
              <a:buFont typeface="Proxima Nova"/>
              <a:buNone/>
            </a:pPr>
            <a:r>
              <a:rPr b="1" lang="en" sz="1200"/>
              <a:t>3</a:t>
            </a:r>
            <a:r>
              <a:rPr b="1" lang="en" sz="1200"/>
              <a:t> mins</a:t>
            </a:r>
            <a:br>
              <a:rPr b="1" i="1" lang="en" sz="1200">
                <a:solidFill>
                  <a:schemeClr val="dk1"/>
                </a:solidFill>
              </a:rPr>
            </a:br>
            <a:br>
              <a:rPr b="1" i="1" lang="en" sz="1200">
                <a:solidFill>
                  <a:schemeClr val="dk1"/>
                </a:solidFill>
              </a:rPr>
            </a:br>
            <a:r>
              <a:rPr b="1" lang="en" sz="1200">
                <a:solidFill>
                  <a:schemeClr val="dk1"/>
                </a:solidFill>
              </a:rPr>
              <a:t>SAY: </a:t>
            </a:r>
            <a:r>
              <a:rPr lang="en" sz="1200">
                <a:solidFill>
                  <a:schemeClr val="dk1"/>
                </a:solidFill>
              </a:rPr>
              <a:t>Before we dive into your individual HBDI</a:t>
            </a:r>
            <a:r>
              <a:rPr baseline="30000" lang="en" sz="1200">
                <a:solidFill>
                  <a:schemeClr val="dk1"/>
                </a:solidFill>
              </a:rPr>
              <a:t>®</a:t>
            </a:r>
            <a:r>
              <a:rPr lang="en" sz="1200">
                <a:solidFill>
                  <a:schemeClr val="dk1"/>
                </a:solidFill>
              </a:rPr>
              <a:t> profiles, let’s take a few minutes to talk about the HBDI</a:t>
            </a:r>
            <a:r>
              <a:rPr baseline="30000" lang="en" sz="1200">
                <a:solidFill>
                  <a:schemeClr val="dk1"/>
                </a:solidFill>
              </a:rPr>
              <a:t>®</a:t>
            </a:r>
            <a:r>
              <a:rPr lang="en" sz="1200">
                <a:solidFill>
                  <a:schemeClr val="dk1"/>
                </a:solidFill>
              </a:rPr>
              <a:t>. </a:t>
            </a:r>
            <a:endParaRPr sz="1200">
              <a:solidFill>
                <a:schemeClr val="dk1"/>
              </a:solidFill>
            </a:endParaRPr>
          </a:p>
          <a:p>
            <a:pPr indent="0" lvl="0" marL="0" rtl="0" algn="l">
              <a:lnSpc>
                <a:spcPct val="100000"/>
              </a:lnSpc>
              <a:spcBef>
                <a:spcPts val="0"/>
              </a:spcBef>
              <a:spcAft>
                <a:spcPts val="0"/>
              </a:spcAft>
              <a:buClr>
                <a:schemeClr val="dk1"/>
              </a:buClr>
              <a:buSzPts val="1400"/>
              <a:buFont typeface="Proxima Nova"/>
              <a:buNone/>
            </a:pPr>
            <a:r>
              <a:t/>
            </a:r>
            <a:endParaRPr b="1" i="1" sz="1200">
              <a:solidFill>
                <a:schemeClr val="dk1"/>
              </a:solidFill>
            </a:endParaRPr>
          </a:p>
          <a:p>
            <a:pPr indent="0" lvl="0" marL="0" rtl="0" algn="l">
              <a:spcBef>
                <a:spcPts val="0"/>
              </a:spcBef>
              <a:spcAft>
                <a:spcPts val="0"/>
              </a:spcAft>
              <a:buClr>
                <a:schemeClr val="dk1"/>
              </a:buClr>
              <a:buSzPts val="1500"/>
              <a:buFont typeface="Arial"/>
              <a:buNone/>
            </a:pPr>
            <a:r>
              <a:rPr i="1" lang="en" sz="1200">
                <a:solidFill>
                  <a:schemeClr val="dk1"/>
                </a:solidFill>
              </a:rPr>
              <a:t>Herrmann:</a:t>
            </a:r>
            <a:r>
              <a:rPr lang="en" sz="1200">
                <a:solidFill>
                  <a:schemeClr val="dk1"/>
                </a:solidFill>
              </a:rPr>
              <a:t> The HBDI</a:t>
            </a:r>
            <a:r>
              <a:rPr baseline="30000" lang="en" sz="1200">
                <a:solidFill>
                  <a:schemeClr val="dk1"/>
                </a:solidFill>
              </a:rPr>
              <a:t>®</a:t>
            </a:r>
            <a:r>
              <a:rPr lang="en" sz="1200">
                <a:solidFill>
                  <a:schemeClr val="dk1"/>
                </a:solidFill>
              </a:rPr>
              <a:t> was designed by Ned Herrmann, who worked at GE exploring why some teams were higher performing than others. </a:t>
            </a:r>
            <a:endParaRPr sz="1200">
              <a:solidFill>
                <a:schemeClr val="dk1"/>
              </a:solidFill>
            </a:endParaRPr>
          </a:p>
          <a:p>
            <a:pPr indent="0" lvl="0" marL="0" rtl="0" algn="l">
              <a:spcBef>
                <a:spcPts val="0"/>
              </a:spcBef>
              <a:spcAft>
                <a:spcPts val="0"/>
              </a:spcAft>
              <a:buClr>
                <a:schemeClr val="dk1"/>
              </a:buClr>
              <a:buSzPts val="1500"/>
              <a:buFont typeface="Arial"/>
              <a:buNone/>
            </a:pPr>
            <a:r>
              <a:t/>
            </a:r>
            <a:endParaRPr sz="1200">
              <a:solidFill>
                <a:schemeClr val="dk1"/>
              </a:solidFill>
            </a:endParaRPr>
          </a:p>
          <a:p>
            <a:pPr indent="0" lvl="0" marL="0" rtl="0" algn="l">
              <a:spcBef>
                <a:spcPts val="0"/>
              </a:spcBef>
              <a:spcAft>
                <a:spcPts val="0"/>
              </a:spcAft>
              <a:buClr>
                <a:schemeClr val="dk1"/>
              </a:buClr>
              <a:buSzPts val="1500"/>
              <a:buFont typeface="Arial"/>
              <a:buNone/>
            </a:pPr>
            <a:r>
              <a:rPr i="1" lang="en" sz="1200">
                <a:solidFill>
                  <a:schemeClr val="dk1"/>
                </a:solidFill>
              </a:rPr>
              <a:t>Brain:</a:t>
            </a:r>
            <a:r>
              <a:rPr lang="en" sz="1200">
                <a:solidFill>
                  <a:schemeClr val="dk1"/>
                </a:solidFill>
              </a:rPr>
              <a:t> Ned’s research, along with others, identified a simple structure of left/right brain thinking </a:t>
            </a:r>
            <a:r>
              <a:rPr b="1" lang="en" sz="1200">
                <a:solidFill>
                  <a:schemeClr val="dk1"/>
                </a:solidFill>
              </a:rPr>
              <a:t>and </a:t>
            </a:r>
            <a:r>
              <a:rPr lang="en" sz="1200">
                <a:solidFill>
                  <a:schemeClr val="dk1"/>
                </a:solidFill>
              </a:rPr>
              <a:t>cerebral/limbic thinking, which then led him to the notion of four interconnected clusters of specialized mental processing. They function together, making up the Whole Brain</a:t>
            </a:r>
            <a:r>
              <a:rPr baseline="30000" lang="en" sz="1200">
                <a:solidFill>
                  <a:schemeClr val="dk1"/>
                </a:solidFill>
              </a:rPr>
              <a:t>®</a:t>
            </a:r>
            <a:r>
              <a:rPr lang="en" sz="1200">
                <a:solidFill>
                  <a:schemeClr val="dk1"/>
                </a:solidFill>
              </a:rPr>
              <a:t> Model.</a:t>
            </a:r>
            <a:br>
              <a:rPr lang="en" sz="1200">
                <a:solidFill>
                  <a:schemeClr val="dk1"/>
                </a:solidFill>
              </a:rPr>
            </a:br>
            <a:br>
              <a:rPr lang="en" sz="1200">
                <a:solidFill>
                  <a:schemeClr val="dk1"/>
                </a:solidFill>
              </a:rPr>
            </a:br>
            <a:r>
              <a:rPr b="1" lang="en" sz="1200">
                <a:solidFill>
                  <a:schemeClr val="dk1"/>
                </a:solidFill>
              </a:rPr>
              <a:t>Note to Facilitator: </a:t>
            </a:r>
            <a:r>
              <a:rPr b="1" i="1" lang="en" sz="1200">
                <a:solidFill>
                  <a:schemeClr val="dk1"/>
                </a:solidFill>
              </a:rPr>
              <a:t>Feel free to customize the example below. You can use a personal example, or something that will resonate with the work of your audience.</a:t>
            </a:r>
            <a:br>
              <a:rPr lang="en" sz="1200">
                <a:solidFill>
                  <a:schemeClr val="dk1"/>
                </a:solidFill>
              </a:rPr>
            </a:br>
            <a:endParaRPr sz="1200">
              <a:solidFill>
                <a:schemeClr val="dk1"/>
              </a:solidFill>
            </a:endParaRPr>
          </a:p>
          <a:p>
            <a:pPr indent="0" lvl="0" marL="0" rtl="0" algn="l">
              <a:spcBef>
                <a:spcPts val="0"/>
              </a:spcBef>
              <a:spcAft>
                <a:spcPts val="0"/>
              </a:spcAft>
              <a:buClr>
                <a:schemeClr val="dk1"/>
              </a:buClr>
              <a:buSzPts val="1500"/>
              <a:buFont typeface="Arial"/>
              <a:buNone/>
            </a:pPr>
            <a:r>
              <a:rPr lang="en" sz="1200">
                <a:solidFill>
                  <a:schemeClr val="dk1"/>
                </a:solidFill>
              </a:rPr>
              <a:t>Here’s a practical example of this model - think about buying a car. Depending on your natural thinking preferences, you will have specific questions.</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 A, or blue quadrant, might ask, “What’s the gas mileage?” “The cost?”</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 B, or green quadrant, might ask, “What are the functions of the car?” “Safety features?”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 C, or red quadrant, might ask, “What color is of most interest?” “How will this car make you feel?”</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 D, or yellow quadrant, might ask, “Is this the newest model?” “Future use of the car?”</a:t>
            </a:r>
            <a:endParaRPr sz="1200">
              <a:solidFill>
                <a:schemeClr val="dk1"/>
              </a:solidFill>
            </a:endParaRPr>
          </a:p>
          <a:p>
            <a:pPr indent="0" lvl="0" marL="0" rtl="0" algn="l">
              <a:spcBef>
                <a:spcPts val="0"/>
              </a:spcBef>
              <a:spcAft>
                <a:spcPts val="0"/>
              </a:spcAft>
              <a:buClr>
                <a:schemeClr val="dk1"/>
              </a:buClr>
              <a:buSzPts val="1500"/>
              <a:buFont typeface="Arial"/>
              <a:buNone/>
            </a:pPr>
            <a:r>
              <a:t/>
            </a:r>
            <a:endParaRPr b="1" i="1" sz="1200">
              <a:solidFill>
                <a:schemeClr val="dk1"/>
              </a:solidFill>
            </a:endParaRPr>
          </a:p>
          <a:p>
            <a:pPr indent="0" lvl="0" marL="0" rtl="0" algn="l">
              <a:spcBef>
                <a:spcPts val="0"/>
              </a:spcBef>
              <a:spcAft>
                <a:spcPts val="0"/>
              </a:spcAft>
              <a:buClr>
                <a:schemeClr val="dk1"/>
              </a:buClr>
              <a:buSzPts val="1500"/>
              <a:buFont typeface="Arial"/>
              <a:buNone/>
            </a:pPr>
            <a:r>
              <a:rPr i="1" lang="en" sz="1200">
                <a:solidFill>
                  <a:schemeClr val="dk1"/>
                </a:solidFill>
              </a:rPr>
              <a:t>Dominance</a:t>
            </a:r>
            <a:r>
              <a:rPr lang="en" sz="1200">
                <a:solidFill>
                  <a:schemeClr val="dk1"/>
                </a:solidFill>
              </a:rPr>
              <a:t>: Dominance is our preference level in each quadrant. Not our competency, personality, values, emotions or behaviors - but our natural thinking preference based on the characteristics of the quadrants.</a:t>
            </a:r>
            <a:endParaRPr sz="1200">
              <a:solidFill>
                <a:schemeClr val="dk1"/>
              </a:solidFill>
            </a:endParaRPr>
          </a:p>
          <a:p>
            <a:pPr indent="0" lvl="0" marL="0" rtl="0" algn="l">
              <a:spcBef>
                <a:spcPts val="0"/>
              </a:spcBef>
              <a:spcAft>
                <a:spcPts val="0"/>
              </a:spcAft>
              <a:buClr>
                <a:schemeClr val="dk1"/>
              </a:buClr>
              <a:buSzPts val="1500"/>
              <a:buFont typeface="Arial"/>
              <a:buNone/>
            </a:pPr>
            <a:r>
              <a:t/>
            </a:r>
            <a:endParaRPr b="1" sz="1200">
              <a:solidFill>
                <a:schemeClr val="dk1"/>
              </a:solidFill>
            </a:endParaRPr>
          </a:p>
          <a:p>
            <a:pPr indent="0" lvl="0" marL="0" rtl="0" algn="l">
              <a:lnSpc>
                <a:spcPct val="100000"/>
              </a:lnSpc>
              <a:spcBef>
                <a:spcPts val="0"/>
              </a:spcBef>
              <a:spcAft>
                <a:spcPts val="0"/>
              </a:spcAft>
              <a:buClr>
                <a:schemeClr val="dk1"/>
              </a:buClr>
              <a:buSzPts val="1400"/>
              <a:buFont typeface="Proxima Nova"/>
              <a:buNone/>
            </a:pPr>
            <a:r>
              <a:rPr i="1" lang="en" sz="1200">
                <a:solidFill>
                  <a:schemeClr val="dk1"/>
                </a:solidFill>
              </a:rPr>
              <a:t>Instrument:</a:t>
            </a:r>
            <a:r>
              <a:rPr lang="en" sz="1200">
                <a:solidFill>
                  <a:schemeClr val="dk1"/>
                </a:solidFill>
              </a:rPr>
              <a:t> The HBDI</a:t>
            </a:r>
            <a:r>
              <a:rPr baseline="30000" lang="en" sz="1200">
                <a:solidFill>
                  <a:schemeClr val="dk1"/>
                </a:solidFill>
              </a:rPr>
              <a:t>®</a:t>
            </a:r>
            <a:r>
              <a:rPr lang="en" sz="1200">
                <a:solidFill>
                  <a:schemeClr val="dk1"/>
                </a:solidFill>
              </a:rPr>
              <a:t> assess your natural thinking preferences by asking you to select a characteristic that most resonates with you. The outcome reveals your profile.</a:t>
            </a:r>
            <a:br>
              <a:rPr lang="en" sz="1200">
                <a:solidFill>
                  <a:schemeClr val="dk1"/>
                </a:solidFill>
              </a:rPr>
            </a:br>
            <a:br>
              <a:rPr lang="en" sz="1200">
                <a:solidFill>
                  <a:schemeClr val="dk1"/>
                </a:solidFill>
              </a:rPr>
            </a:br>
            <a:r>
              <a:rPr b="1" lang="en" sz="1200">
                <a:solidFill>
                  <a:schemeClr val="dk1"/>
                </a:solidFill>
              </a:rPr>
              <a:t>TRANSITION: </a:t>
            </a:r>
            <a:r>
              <a:rPr lang="en" sz="1200">
                <a:solidFill>
                  <a:schemeClr val="dk1"/>
                </a:solidFill>
              </a:rPr>
              <a:t>Let’s take a look at reading an HBDI</a:t>
            </a:r>
            <a:r>
              <a:rPr baseline="30000" lang="en" sz="1200">
                <a:solidFill>
                  <a:schemeClr val="dk1"/>
                </a:solidFill>
              </a:rPr>
              <a:t>®</a:t>
            </a:r>
            <a:r>
              <a:rPr lang="en" sz="1200">
                <a:solidFill>
                  <a:schemeClr val="dk1"/>
                </a:solidFill>
              </a:rPr>
              <a:t> profile. </a:t>
            </a:r>
            <a:endParaRPr sz="1200">
              <a:solidFill>
                <a:schemeClr val="dk1"/>
              </a:solidFill>
            </a:endParaRPr>
          </a:p>
        </p:txBody>
      </p:sp>
      <p:sp>
        <p:nvSpPr>
          <p:cNvPr id="496" name="Google Shape;496;g2f9a18b8e29_0_169: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sz="1400"/>
              <a:t>‹#›</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f9a18b8e29_0_361:notes"/>
          <p:cNvSpPr txBox="1"/>
          <p:nvPr>
            <p:ph idx="12" type="sldNum"/>
          </p:nvPr>
        </p:nvSpPr>
        <p:spPr>
          <a:xfrm>
            <a:off x="3884613" y="8685213"/>
            <a:ext cx="2971800" cy="457200"/>
          </a:xfrm>
          <a:prstGeom prst="rect">
            <a:avLst/>
          </a:prstGeom>
          <a:noFill/>
          <a:ln>
            <a:noFill/>
          </a:ln>
        </p:spPr>
        <p:txBody>
          <a:bodyPr anchorCtr="0" anchor="b" bIns="45125" lIns="90300" spcFirstLastPara="1" rIns="90300" wrap="square" tIns="45125">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
        <p:nvSpPr>
          <p:cNvPr id="519" name="Google Shape;519;g2f9a18b8e29_0_361:notes"/>
          <p:cNvSpPr/>
          <p:nvPr>
            <p:ph idx="2" type="sldImg"/>
          </p:nvPr>
        </p:nvSpPr>
        <p:spPr>
          <a:xfrm>
            <a:off x="470587" y="714230"/>
            <a:ext cx="6280200" cy="3571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0" name="Google Shape;520;g2f9a18b8e29_0_361:notes"/>
          <p:cNvSpPr txBox="1"/>
          <p:nvPr>
            <p:ph idx="1" type="body"/>
          </p:nvPr>
        </p:nvSpPr>
        <p:spPr>
          <a:xfrm>
            <a:off x="2" y="4524820"/>
            <a:ext cx="7220400" cy="5001600"/>
          </a:xfrm>
          <a:prstGeom prst="rect">
            <a:avLst/>
          </a:prstGeom>
          <a:noFill/>
          <a:ln>
            <a:noFill/>
          </a:ln>
        </p:spPr>
        <p:txBody>
          <a:bodyPr anchorCtr="0" anchor="t" bIns="45600" lIns="91175" spcFirstLastPara="1" rIns="91175" wrap="square" tIns="45600">
            <a:noAutofit/>
          </a:bodyPr>
          <a:lstStyle/>
          <a:p>
            <a:pPr indent="0" lvl="0" marL="0" rtl="0" algn="l">
              <a:spcBef>
                <a:spcPts val="0"/>
              </a:spcBef>
              <a:spcAft>
                <a:spcPts val="0"/>
              </a:spcAft>
              <a:buClr>
                <a:schemeClr val="dk1"/>
              </a:buClr>
              <a:buSzPts val="1200"/>
              <a:buFont typeface="Proxima Nova"/>
              <a:buNone/>
            </a:pPr>
            <a:r>
              <a:rPr b="1" lang="en" sz="1200">
                <a:solidFill>
                  <a:schemeClr val="dk1"/>
                </a:solidFill>
              </a:rPr>
              <a:t>Note to Facilitator: </a:t>
            </a:r>
            <a:r>
              <a:rPr b="1" i="1" lang="en" sz="1200">
                <a:solidFill>
                  <a:schemeClr val="dk1"/>
                </a:solidFill>
              </a:rPr>
              <a:t>This slide has a build. The words and arrows that you see will be revealed one-by-one as you read the script below and click forward. </a:t>
            </a:r>
            <a:endParaRPr b="1" sz="1200"/>
          </a:p>
          <a:p>
            <a:pPr indent="0" lvl="0" marL="0" marR="0" rtl="0" algn="l">
              <a:lnSpc>
                <a:spcPct val="100000"/>
              </a:lnSpc>
              <a:spcBef>
                <a:spcPts val="0"/>
              </a:spcBef>
              <a:spcAft>
                <a:spcPts val="0"/>
              </a:spcAft>
              <a:buClr>
                <a:schemeClr val="dk1"/>
              </a:buClr>
              <a:buSzPts val="1200"/>
              <a:buFont typeface="Proxima Nova"/>
              <a:buNone/>
            </a:pPr>
            <a:r>
              <a:t/>
            </a:r>
            <a:endParaRPr b="1" sz="1200"/>
          </a:p>
          <a:p>
            <a:pPr indent="0" lvl="0" marL="0" marR="0" rtl="0" algn="l">
              <a:lnSpc>
                <a:spcPct val="100000"/>
              </a:lnSpc>
              <a:spcBef>
                <a:spcPts val="0"/>
              </a:spcBef>
              <a:spcAft>
                <a:spcPts val="0"/>
              </a:spcAft>
              <a:buClr>
                <a:schemeClr val="dk1"/>
              </a:buClr>
              <a:buSzPts val="1200"/>
              <a:buFont typeface="Proxima Nova"/>
              <a:buNone/>
            </a:pPr>
            <a:r>
              <a:rPr b="1" lang="en" sz="1200"/>
              <a:t>5 mins</a:t>
            </a:r>
            <a:br>
              <a:rPr b="1" lang="en" sz="1200"/>
            </a:br>
            <a:br>
              <a:rPr b="1" lang="en" sz="1200"/>
            </a:br>
            <a:r>
              <a:rPr b="1" lang="en" sz="1200"/>
              <a:t>SAY</a:t>
            </a:r>
            <a:r>
              <a:rPr lang="en" sz="1200"/>
              <a:t> Let’s cover a quick reminder of how to read your HBDI</a:t>
            </a:r>
            <a:r>
              <a:rPr baseline="30000" lang="en" sz="1200"/>
              <a:t>®</a:t>
            </a:r>
            <a:r>
              <a:rPr lang="en" sz="1200"/>
              <a:t> profile. The HBDI</a:t>
            </a:r>
            <a:r>
              <a:rPr baseline="30000" lang="en" sz="1200"/>
              <a:t>®</a:t>
            </a:r>
            <a:r>
              <a:rPr lang="en" sz="1200"/>
              <a:t> measures your degree of preference using a 1, 2 or 3.</a:t>
            </a:r>
            <a:r>
              <a:rPr lang="en"/>
              <a:t> </a:t>
            </a:r>
            <a:r>
              <a:rPr lang="en" sz="1200"/>
              <a:t>The degree to which a point is further away from the center shows a stronger preference in that quadrant.  </a:t>
            </a:r>
            <a:endParaRPr/>
          </a:p>
          <a:p>
            <a:pPr indent="0" lvl="0" marL="0" marR="0" rtl="0" algn="l">
              <a:lnSpc>
                <a:spcPct val="100000"/>
              </a:lnSpc>
              <a:spcBef>
                <a:spcPts val="0"/>
              </a:spcBef>
              <a:spcAft>
                <a:spcPts val="0"/>
              </a:spcAft>
              <a:buClr>
                <a:schemeClr val="dk1"/>
              </a:buClr>
              <a:buSzPts val="1200"/>
              <a:buFont typeface="Proxima Nova"/>
              <a:buNone/>
            </a:pPr>
            <a:r>
              <a:t/>
            </a:r>
            <a:endParaRPr sz="1200"/>
          </a:p>
          <a:p>
            <a:pPr indent="0" lvl="0" marL="0" marR="0" rtl="0" algn="l">
              <a:lnSpc>
                <a:spcPct val="100000"/>
              </a:lnSpc>
              <a:spcBef>
                <a:spcPts val="0"/>
              </a:spcBef>
              <a:spcAft>
                <a:spcPts val="0"/>
              </a:spcAft>
              <a:buClr>
                <a:schemeClr val="dk1"/>
              </a:buClr>
              <a:buSzPts val="1200"/>
              <a:buFont typeface="Proxima Nova"/>
              <a:buNone/>
            </a:pPr>
            <a:r>
              <a:rPr b="1" lang="en" sz="1200"/>
              <a:t>DO: (</a:t>
            </a:r>
            <a:r>
              <a:rPr b="1" lang="en" sz="1200"/>
              <a:t>Click and reveal)</a:t>
            </a:r>
            <a:r>
              <a:rPr lang="en" sz="1200"/>
              <a:t> the “Very Strong 1+” text and arrow. </a:t>
            </a:r>
            <a:br>
              <a:rPr lang="en" sz="1200"/>
            </a:br>
            <a:br>
              <a:rPr lang="en" sz="1200"/>
            </a:br>
            <a:r>
              <a:rPr b="1" lang="en" sz="1200"/>
              <a:t>SAY: </a:t>
            </a:r>
            <a:r>
              <a:rPr lang="en" sz="1200"/>
              <a:t>A </a:t>
            </a:r>
            <a:r>
              <a:rPr lang="en" sz="1200"/>
              <a:t>score of over 100 in the outer circle, or even beyond the circle, is a </a:t>
            </a:r>
            <a:r>
              <a:rPr lang="en" sz="1200"/>
              <a:t>thinking</a:t>
            </a:r>
            <a:r>
              <a:rPr lang="en" sz="1200"/>
              <a:t> </a:t>
            </a:r>
            <a:r>
              <a:rPr lang="en" sz="1200"/>
              <a:t>preference</a:t>
            </a:r>
            <a:r>
              <a:rPr lang="en" sz="1200"/>
              <a:t> that is very visible. So if you are trying to hide it, forget it, everyone already knows.</a:t>
            </a:r>
            <a:br>
              <a:rPr lang="en" sz="1200"/>
            </a:br>
            <a:endParaRPr sz="1200"/>
          </a:p>
          <a:p>
            <a:pPr indent="0" lvl="0" marL="0" rtl="0" algn="l">
              <a:spcBef>
                <a:spcPts val="0"/>
              </a:spcBef>
              <a:spcAft>
                <a:spcPts val="0"/>
              </a:spcAft>
              <a:buClr>
                <a:schemeClr val="dk1"/>
              </a:buClr>
              <a:buSzPts val="1200"/>
              <a:buFont typeface="Proxima Nova"/>
              <a:buNone/>
            </a:pPr>
            <a:r>
              <a:rPr b="1" lang="en" sz="1200">
                <a:solidFill>
                  <a:schemeClr val="dk1"/>
                </a:solidFill>
              </a:rPr>
              <a:t>DO: (Click and reveal)</a:t>
            </a:r>
            <a:r>
              <a:rPr lang="en" sz="1200">
                <a:solidFill>
                  <a:schemeClr val="dk1"/>
                </a:solidFill>
              </a:rPr>
              <a:t> the “Strong 1” text and arrow. </a:t>
            </a:r>
            <a:endParaRPr sz="1200"/>
          </a:p>
          <a:p>
            <a:pPr indent="0" lvl="0" marL="0" marR="0" rtl="0" algn="l">
              <a:lnSpc>
                <a:spcPct val="100000"/>
              </a:lnSpc>
              <a:spcBef>
                <a:spcPts val="0"/>
              </a:spcBef>
              <a:spcAft>
                <a:spcPts val="0"/>
              </a:spcAft>
              <a:buClr>
                <a:schemeClr val="dk1"/>
              </a:buClr>
              <a:buSzPts val="1200"/>
              <a:buFont typeface="Proxima Nova"/>
              <a:buNone/>
            </a:pPr>
            <a:r>
              <a:t/>
            </a:r>
            <a:endParaRPr sz="1200"/>
          </a:p>
          <a:p>
            <a:pPr indent="0" lvl="0" marL="0" marR="0" rtl="0" algn="l">
              <a:lnSpc>
                <a:spcPct val="100000"/>
              </a:lnSpc>
              <a:spcBef>
                <a:spcPts val="0"/>
              </a:spcBef>
              <a:spcAft>
                <a:spcPts val="0"/>
              </a:spcAft>
              <a:buClr>
                <a:schemeClr val="dk1"/>
              </a:buClr>
              <a:buSzPts val="1200"/>
              <a:buFont typeface="Proxima Nova"/>
              <a:buNone/>
            </a:pPr>
            <a:r>
              <a:rPr b="1" lang="en" sz="1200"/>
              <a:t>SAY: </a:t>
            </a:r>
            <a:r>
              <a:rPr lang="en" sz="1200"/>
              <a:t>T</a:t>
            </a:r>
            <a:r>
              <a:rPr lang="en" sz="1200"/>
              <a:t>he next circle is a “Strong 1”, or a primary preference. Primary preferences are identified by a score between 67-100.</a:t>
            </a:r>
            <a:endParaRPr sz="1200"/>
          </a:p>
          <a:p>
            <a:pPr indent="0" lvl="0" marL="0" marR="0" rtl="0" algn="l">
              <a:lnSpc>
                <a:spcPct val="100000"/>
              </a:lnSpc>
              <a:spcBef>
                <a:spcPts val="0"/>
              </a:spcBef>
              <a:spcAft>
                <a:spcPts val="0"/>
              </a:spcAft>
              <a:buClr>
                <a:schemeClr val="dk1"/>
              </a:buClr>
              <a:buSzPts val="1200"/>
              <a:buFont typeface="Proxima Nova"/>
              <a:buNone/>
            </a:pPr>
            <a:r>
              <a:t/>
            </a:r>
            <a:endParaRPr sz="1200"/>
          </a:p>
          <a:p>
            <a:pPr indent="0" lvl="0" marL="0" rtl="0" algn="l">
              <a:spcBef>
                <a:spcPts val="0"/>
              </a:spcBef>
              <a:spcAft>
                <a:spcPts val="0"/>
              </a:spcAft>
              <a:buClr>
                <a:schemeClr val="dk1"/>
              </a:buClr>
              <a:buSzPts val="1200"/>
              <a:buFont typeface="Proxima Nova"/>
              <a:buNone/>
            </a:pPr>
            <a:r>
              <a:rPr b="1" lang="en" sz="1200">
                <a:solidFill>
                  <a:schemeClr val="dk1"/>
                </a:solidFill>
              </a:rPr>
              <a:t>DO: (Click and reveal)</a:t>
            </a:r>
            <a:r>
              <a:rPr lang="en" sz="1200">
                <a:solidFill>
                  <a:schemeClr val="dk1"/>
                </a:solidFill>
              </a:rPr>
              <a:t> the “Intermediate 2” text and arrow. </a:t>
            </a:r>
            <a:endParaRPr sz="1200"/>
          </a:p>
          <a:p>
            <a:pPr indent="0" lvl="0" marL="0" marR="0" rtl="0" algn="l">
              <a:lnSpc>
                <a:spcPct val="100000"/>
              </a:lnSpc>
              <a:spcBef>
                <a:spcPts val="0"/>
              </a:spcBef>
              <a:spcAft>
                <a:spcPts val="0"/>
              </a:spcAft>
              <a:buClr>
                <a:schemeClr val="dk1"/>
              </a:buClr>
              <a:buSzPts val="1200"/>
              <a:buFont typeface="Proxima Nova"/>
              <a:buNone/>
            </a:pPr>
            <a:br>
              <a:rPr lang="en" sz="1200"/>
            </a:br>
            <a:r>
              <a:rPr b="1" lang="en" sz="1200"/>
              <a:t>SAY: </a:t>
            </a:r>
            <a:r>
              <a:rPr lang="en" sz="1200"/>
              <a:t>A </a:t>
            </a:r>
            <a:r>
              <a:rPr lang="en" sz="1200"/>
              <a:t>2 indicates a secondary preference, or a score of 34-66. A secondary preference is often a comfort zone - neither strong or low to midrange. People are fine with it, but it’s not a preference and not something they find draining. </a:t>
            </a:r>
            <a:br>
              <a:rPr lang="en" sz="1200"/>
            </a:br>
            <a:br>
              <a:rPr lang="en" sz="1200"/>
            </a:br>
            <a:r>
              <a:rPr b="1" lang="en" sz="1200">
                <a:solidFill>
                  <a:schemeClr val="dk1"/>
                </a:solidFill>
              </a:rPr>
              <a:t>DO: (Click and reveal)</a:t>
            </a:r>
            <a:r>
              <a:rPr lang="en" sz="1200">
                <a:solidFill>
                  <a:schemeClr val="dk1"/>
                </a:solidFill>
              </a:rPr>
              <a:t> the “Low 3” text and arrow. </a:t>
            </a:r>
            <a:br>
              <a:rPr lang="en" sz="1200"/>
            </a:br>
            <a:endParaRPr/>
          </a:p>
          <a:p>
            <a:pPr indent="0" lvl="0" marL="0" marR="0" rtl="0" algn="l">
              <a:lnSpc>
                <a:spcPct val="100000"/>
              </a:lnSpc>
              <a:spcBef>
                <a:spcPts val="0"/>
              </a:spcBef>
              <a:spcAft>
                <a:spcPts val="0"/>
              </a:spcAft>
              <a:buClr>
                <a:schemeClr val="dk1"/>
              </a:buClr>
              <a:buSzPts val="1200"/>
              <a:buFont typeface="Proxima Nova"/>
              <a:buNone/>
            </a:pPr>
            <a:r>
              <a:rPr b="1" lang="en" sz="1200"/>
              <a:t>SAY: </a:t>
            </a:r>
            <a:r>
              <a:rPr lang="en" sz="1200"/>
              <a:t>A score of 33 or less is a low preference, for some, perhaps, almost an avoidance. You would rather not think this way unless you absolutely had to. The evidence for a low preference would be when you’re thinking in that mode, it saps your energy faster. If you have to engage with something that aligns with a low preference, your mind drifts away and you want to do something else. Often people will start, move away, then return to find a way of dealing with a low preference task. </a:t>
            </a:r>
            <a:br>
              <a:rPr lang="en" sz="1200"/>
            </a:br>
            <a:endParaRPr/>
          </a:p>
          <a:p>
            <a:pPr indent="0" lvl="0" marL="0" marR="0" rtl="0" algn="l">
              <a:lnSpc>
                <a:spcPct val="100000"/>
              </a:lnSpc>
              <a:spcBef>
                <a:spcPts val="0"/>
              </a:spcBef>
              <a:spcAft>
                <a:spcPts val="0"/>
              </a:spcAft>
              <a:buClr>
                <a:schemeClr val="dk1"/>
              </a:buClr>
              <a:buSzPts val="1200"/>
              <a:buFont typeface="Proxima Nova"/>
              <a:buNone/>
            </a:pPr>
            <a:r>
              <a:rPr lang="en" sz="1200"/>
              <a:t>A final point on low preferences - </a:t>
            </a:r>
            <a:r>
              <a:rPr lang="en" sz="1200"/>
              <a:t>people with low scores in red, have feelings like anyone else. They love others like everyone else, but they may not express it as much as other people. You might have people in your family that do this…in fact, </a:t>
            </a:r>
            <a:r>
              <a:rPr b="1" lang="en" sz="1200"/>
              <a:t>you</a:t>
            </a:r>
            <a:r>
              <a:rPr lang="en" sz="1200"/>
              <a:t> might do this.  </a:t>
            </a:r>
            <a:br>
              <a:rPr lang="en" sz="1200"/>
            </a:br>
            <a:endParaRPr/>
          </a:p>
          <a:p>
            <a:pPr indent="0" lvl="0" marL="0" marR="0" rtl="0" algn="l">
              <a:lnSpc>
                <a:spcPct val="100000"/>
              </a:lnSpc>
              <a:spcBef>
                <a:spcPts val="0"/>
              </a:spcBef>
              <a:spcAft>
                <a:spcPts val="0"/>
              </a:spcAft>
              <a:buClr>
                <a:schemeClr val="dk1"/>
              </a:buClr>
              <a:buSzPts val="1200"/>
              <a:buFont typeface="Proxima Nova"/>
              <a:buNone/>
            </a:pPr>
            <a:r>
              <a:rPr b="1" lang="en" sz="1200"/>
              <a:t>DO: (</a:t>
            </a:r>
            <a:r>
              <a:rPr b="1" lang="en" sz="1200"/>
              <a:t>Click to reveal) </a:t>
            </a:r>
            <a:r>
              <a:rPr lang="en" sz="1200"/>
              <a:t>the “Under Pressure” text and line.</a:t>
            </a:r>
            <a:br>
              <a:rPr lang="en" sz="1200"/>
            </a:br>
            <a:br>
              <a:rPr lang="en" sz="1200"/>
            </a:br>
            <a:r>
              <a:rPr b="1" lang="en" sz="1200"/>
              <a:t>SAY:</a:t>
            </a:r>
            <a:r>
              <a:rPr lang="en" sz="1200"/>
              <a:t> Next, notice the dotted line profile. This suggests how you prefer to think under pressure or stress. Usually, the dotted line is in the neighborhood of day-to-day profile, but sometimes it can be 30-50 points difference. A big, radical difference may sometimes mean a person is in process of transition.  </a:t>
            </a:r>
            <a:endParaRPr sz="1200"/>
          </a:p>
          <a:p>
            <a:pPr indent="0" lvl="0" marL="0" marR="0" rtl="0" algn="l">
              <a:lnSpc>
                <a:spcPct val="100000"/>
              </a:lnSpc>
              <a:spcBef>
                <a:spcPts val="0"/>
              </a:spcBef>
              <a:spcAft>
                <a:spcPts val="0"/>
              </a:spcAft>
              <a:buClr>
                <a:schemeClr val="dk1"/>
              </a:buClr>
              <a:buSzPts val="1200"/>
              <a:buFont typeface="Proxima Nova"/>
              <a:buNone/>
            </a:pPr>
            <a:r>
              <a:t/>
            </a:r>
            <a:endParaRPr sz="1200"/>
          </a:p>
          <a:p>
            <a:pPr indent="0" lvl="0" marL="0" marR="0" rtl="0" algn="l">
              <a:lnSpc>
                <a:spcPct val="100000"/>
              </a:lnSpc>
              <a:spcBef>
                <a:spcPts val="0"/>
              </a:spcBef>
              <a:spcAft>
                <a:spcPts val="0"/>
              </a:spcAft>
              <a:buClr>
                <a:schemeClr val="dk1"/>
              </a:buClr>
              <a:buSzPts val="1200"/>
              <a:buFont typeface="Proxima Nova"/>
              <a:buNone/>
            </a:pPr>
            <a:r>
              <a:rPr lang="en" sz="1200"/>
              <a:t>And an important note - people perceive you more from the dotted line. Because they remember you under pressure. If you have big differences, it may be confusing. You appear to make decisions in different ways. A difference of 10-15 points in a dotted line profile from the regular profile isn’t that significant.</a:t>
            </a:r>
            <a:br>
              <a:rPr lang="en" sz="1200"/>
            </a:br>
            <a:br>
              <a:rPr lang="en" sz="1200"/>
            </a:br>
            <a:r>
              <a:rPr b="1" lang="en" sz="1200"/>
              <a:t>TRANSITION: </a:t>
            </a:r>
            <a:r>
              <a:rPr lang="en" sz="1200"/>
              <a:t>Let’s go over some </a:t>
            </a:r>
            <a:r>
              <a:rPr lang="en" sz="1200"/>
              <a:t>important</a:t>
            </a:r>
            <a:r>
              <a:rPr lang="en" sz="1200"/>
              <a:t> reminders about your HBDI</a:t>
            </a:r>
            <a:r>
              <a:rPr baseline="30000" lang="en" sz="1200"/>
              <a:t>®</a:t>
            </a:r>
            <a:r>
              <a:rPr lang="en" sz="1200"/>
              <a:t> profile.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f9a18b8e29_0_396:notes"/>
          <p:cNvSpPr/>
          <p:nvPr>
            <p:ph idx="2" type="sldImg"/>
          </p:nvPr>
        </p:nvSpPr>
        <p:spPr>
          <a:xfrm>
            <a:off x="367886" y="669300"/>
            <a:ext cx="5886300" cy="3346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3" name="Google Shape;553;g2f9a18b8e29_0_396:notes"/>
          <p:cNvSpPr txBox="1"/>
          <p:nvPr>
            <p:ph idx="1" type="body"/>
          </p:nvPr>
        </p:nvSpPr>
        <p:spPr>
          <a:xfrm>
            <a:off x="662194" y="4238899"/>
            <a:ext cx="5297700" cy="4015800"/>
          </a:xfrm>
          <a:prstGeom prst="rect">
            <a:avLst/>
          </a:prstGeom>
          <a:noFill/>
          <a:ln>
            <a:noFill/>
          </a:ln>
        </p:spPr>
        <p:txBody>
          <a:bodyPr anchorCtr="0" anchor="t" bIns="88600" lIns="88600" spcFirstLastPara="1" rIns="88600" wrap="square" tIns="88600">
            <a:noAutofit/>
          </a:bodyPr>
          <a:lstStyle/>
          <a:p>
            <a:pPr indent="0" lvl="0" marL="0" rtl="0" algn="l">
              <a:spcBef>
                <a:spcPts val="0"/>
              </a:spcBef>
              <a:spcAft>
                <a:spcPts val="0"/>
              </a:spcAft>
              <a:buClr>
                <a:schemeClr val="dk1"/>
              </a:buClr>
              <a:buSzPts val="1400"/>
              <a:buFont typeface="Arial"/>
              <a:buNone/>
            </a:pPr>
            <a:r>
              <a:rPr b="1" lang="en" sz="1200">
                <a:solidFill>
                  <a:schemeClr val="dk1"/>
                </a:solidFill>
              </a:rPr>
              <a:t>Note to Facilitator: </a:t>
            </a:r>
            <a:r>
              <a:rPr b="1" i="1" lang="en" sz="1200">
                <a:solidFill>
                  <a:schemeClr val="dk1"/>
                </a:solidFill>
              </a:rPr>
              <a:t>There is an animation build on this slide. It will appear with the first bullet revealed. The additional bullets will appear one-by-one as you click your mouse forward. </a:t>
            </a:r>
            <a:endParaRPr b="1" sz="1200"/>
          </a:p>
          <a:p>
            <a:pPr indent="0" lvl="0" marL="0" rtl="0" algn="l">
              <a:lnSpc>
                <a:spcPct val="100000"/>
              </a:lnSpc>
              <a:spcBef>
                <a:spcPts val="0"/>
              </a:spcBef>
              <a:spcAft>
                <a:spcPts val="0"/>
              </a:spcAft>
              <a:buSzPts val="1400"/>
              <a:buNone/>
            </a:pPr>
            <a:r>
              <a:t/>
            </a:r>
            <a:endParaRPr b="1" sz="1200"/>
          </a:p>
          <a:p>
            <a:pPr indent="0" lvl="0" marL="0" rtl="0" algn="l">
              <a:lnSpc>
                <a:spcPct val="100000"/>
              </a:lnSpc>
              <a:spcBef>
                <a:spcPts val="0"/>
              </a:spcBef>
              <a:spcAft>
                <a:spcPts val="0"/>
              </a:spcAft>
              <a:buSzPts val="1400"/>
              <a:buNone/>
            </a:pPr>
            <a:r>
              <a:rPr b="1" lang="en" sz="1200"/>
              <a:t>2</a:t>
            </a:r>
            <a:r>
              <a:rPr b="1" lang="en" sz="1200"/>
              <a:t> mins</a:t>
            </a:r>
            <a:br>
              <a:rPr lang="en" sz="1200"/>
            </a:br>
            <a:br>
              <a:rPr lang="en" sz="1200"/>
            </a:br>
            <a:r>
              <a:rPr b="1" lang="en" sz="1200"/>
              <a:t>SAY: </a:t>
            </a:r>
            <a:r>
              <a:rPr lang="en" sz="1200"/>
              <a:t>Your profile shows your natural preferences. </a:t>
            </a:r>
            <a:br>
              <a:rPr lang="en" sz="1200"/>
            </a:br>
            <a:br>
              <a:rPr lang="en" sz="1200"/>
            </a:br>
            <a:r>
              <a:rPr b="1" lang="en" sz="1200"/>
              <a:t>DO: </a:t>
            </a:r>
            <a:r>
              <a:rPr lang="en" sz="1200"/>
              <a:t>Continue to </a:t>
            </a:r>
            <a:r>
              <a:rPr b="1" lang="en" sz="1200"/>
              <a:t>(click and reveal) </a:t>
            </a:r>
            <a:r>
              <a:rPr lang="en" sz="1200"/>
              <a:t>the following 5 bullet points and read them out loud to the group.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TRANSITION: </a:t>
            </a:r>
            <a:r>
              <a:rPr lang="en" sz="1200"/>
              <a:t>With our review complete, let’s take a look at your individual profiles. </a:t>
            </a: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f9a18b8e29_0_407:notes"/>
          <p:cNvSpPr/>
          <p:nvPr>
            <p:ph idx="2" type="sldImg"/>
          </p:nvPr>
        </p:nvSpPr>
        <p:spPr>
          <a:xfrm>
            <a:off x="367886" y="669300"/>
            <a:ext cx="5886300" cy="33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g2f9a18b8e29_0_407:notes"/>
          <p:cNvSpPr txBox="1"/>
          <p:nvPr>
            <p:ph idx="1" type="body"/>
          </p:nvPr>
        </p:nvSpPr>
        <p:spPr>
          <a:xfrm>
            <a:off x="662194" y="4238899"/>
            <a:ext cx="5297700" cy="4015800"/>
          </a:xfrm>
          <a:prstGeom prst="rect">
            <a:avLst/>
          </a:prstGeom>
          <a:noFill/>
          <a:ln>
            <a:noFill/>
          </a:ln>
        </p:spPr>
        <p:txBody>
          <a:bodyPr anchorCtr="0" anchor="t" bIns="88600" lIns="88600" spcFirstLastPara="1" rIns="88600" wrap="square" tIns="88600">
            <a:noAutofit/>
          </a:bodyPr>
          <a:lstStyle/>
          <a:p>
            <a:pPr indent="0" lvl="0" marL="0" rtl="0" algn="l">
              <a:lnSpc>
                <a:spcPct val="100000"/>
              </a:lnSpc>
              <a:spcBef>
                <a:spcPts val="0"/>
              </a:spcBef>
              <a:spcAft>
                <a:spcPts val="0"/>
              </a:spcAft>
              <a:buClr>
                <a:schemeClr val="dk1"/>
              </a:buClr>
              <a:buSzPts val="1100"/>
              <a:buFont typeface="Proxima Nova"/>
              <a:buNone/>
            </a:pPr>
            <a:r>
              <a:rPr b="1" lang="en" sz="1200">
                <a:solidFill>
                  <a:schemeClr val="dk1"/>
                </a:solidFill>
              </a:rPr>
              <a:t>10 mins</a:t>
            </a:r>
            <a:br>
              <a:rPr b="1" lang="en" sz="1200">
                <a:solidFill>
                  <a:schemeClr val="dk1"/>
                </a:solidFill>
              </a:rPr>
            </a:br>
            <a:br>
              <a:rPr b="1" lang="en" sz="1200">
                <a:solidFill>
                  <a:schemeClr val="dk1"/>
                </a:solidFill>
              </a:rPr>
            </a:br>
            <a:r>
              <a:rPr b="1" lang="en" sz="1200">
                <a:solidFill>
                  <a:schemeClr val="dk1"/>
                </a:solidFill>
              </a:rPr>
              <a:t>Note to Facilitator: </a:t>
            </a:r>
            <a:r>
              <a:rPr b="1" i="1" lang="en" sz="1200">
                <a:solidFill>
                  <a:schemeClr val="dk1"/>
                </a:solidFill>
              </a:rPr>
              <a:t>Be prepared to leave the slidedeck and open your HBDI</a:t>
            </a:r>
            <a:r>
              <a:rPr b="1" baseline="30000" i="1" lang="en" sz="1200">
                <a:solidFill>
                  <a:schemeClr val="dk1"/>
                </a:solidFill>
              </a:rPr>
              <a:t>®</a:t>
            </a:r>
            <a:r>
              <a:rPr b="1" i="1" lang="en" sz="1200">
                <a:solidFill>
                  <a:schemeClr val="dk1"/>
                </a:solidFill>
              </a:rPr>
              <a:t> profile in the Thinker Portal. You can also share the following link in chat for the team to use to log into their Thinker Portal: </a:t>
            </a:r>
            <a:r>
              <a:rPr lang="en" sz="1200" u="sng">
                <a:solidFill>
                  <a:srgbClr val="214363"/>
                </a:solidFill>
                <a:hlinkClick r:id="rId2">
                  <a:extLst>
                    <a:ext uri="{A12FA001-AC4F-418D-AE19-62706E023703}">
                      <ahyp:hlinkClr val="tx"/>
                    </a:ext>
                  </a:extLst>
                </a:hlinkClick>
              </a:rPr>
              <a:t>journey.herrmannsolutions.net/thinker</a:t>
            </a:r>
            <a:endParaRPr i="1" sz="1200">
              <a:solidFill>
                <a:schemeClr val="dk1"/>
              </a:solidFill>
            </a:endParaRPr>
          </a:p>
          <a:p>
            <a:pPr indent="0" lvl="0" marL="0" rtl="0" algn="l">
              <a:lnSpc>
                <a:spcPct val="100000"/>
              </a:lnSpc>
              <a:spcBef>
                <a:spcPts val="0"/>
              </a:spcBef>
              <a:spcAft>
                <a:spcPts val="0"/>
              </a:spcAft>
              <a:buClr>
                <a:schemeClr val="dk1"/>
              </a:buClr>
              <a:buSzPts val="1100"/>
              <a:buFont typeface="Proxima Nova"/>
              <a:buNone/>
            </a:pPr>
            <a:br>
              <a:rPr b="1" lang="en" sz="1200">
                <a:solidFill>
                  <a:schemeClr val="dk1"/>
                </a:solidFill>
              </a:rPr>
            </a:br>
            <a:r>
              <a:rPr b="1" lang="en" sz="1200">
                <a:solidFill>
                  <a:schemeClr val="dk1"/>
                </a:solidFill>
              </a:rPr>
              <a:t>SAY:</a:t>
            </a:r>
            <a:r>
              <a:rPr lang="en" sz="1200">
                <a:solidFill>
                  <a:schemeClr val="dk1"/>
                </a:solidFill>
              </a:rPr>
              <a:t> Let’s look at your profile! </a:t>
            </a:r>
            <a:r>
              <a:rPr lang="en" sz="1200">
                <a:solidFill>
                  <a:schemeClr val="dk1"/>
                </a:solidFill>
              </a:rPr>
              <a:t>Follow</a:t>
            </a:r>
            <a:r>
              <a:rPr lang="en" sz="1200">
                <a:solidFill>
                  <a:schemeClr val="dk1"/>
                </a:solidFill>
              </a:rPr>
              <a:t> the instructions on your screen. Let me know when you have your profile open. </a:t>
            </a:r>
            <a:br>
              <a:rPr b="1" lang="en" sz="1200">
                <a:solidFill>
                  <a:schemeClr val="dk1"/>
                </a:solidFill>
              </a:rPr>
            </a:br>
            <a:br>
              <a:rPr b="1" lang="en" sz="1200">
                <a:solidFill>
                  <a:schemeClr val="dk1"/>
                </a:solidFill>
              </a:rPr>
            </a:br>
            <a:r>
              <a:rPr b="1" lang="en" sz="1200">
                <a:solidFill>
                  <a:schemeClr val="dk1"/>
                </a:solidFill>
              </a:rPr>
              <a:t>DO: </a:t>
            </a:r>
            <a:r>
              <a:rPr lang="en" sz="1200">
                <a:solidFill>
                  <a:schemeClr val="dk1"/>
                </a:solidFill>
              </a:rPr>
              <a:t>Open your profile and p</a:t>
            </a:r>
            <a:r>
              <a:rPr lang="en" sz="1200">
                <a:solidFill>
                  <a:schemeClr val="dk1"/>
                </a:solidFill>
              </a:rPr>
              <a:t>ut the link in chat (</a:t>
            </a:r>
            <a:r>
              <a:rPr lang="en" sz="1200" u="sng">
                <a:solidFill>
                  <a:schemeClr val="dk1"/>
                </a:solidFill>
                <a:hlinkClick r:id="rId3">
                  <a:extLst>
                    <a:ext uri="{A12FA001-AC4F-418D-AE19-62706E023703}">
                      <ahyp:hlinkClr val="tx"/>
                    </a:ext>
                  </a:extLst>
                </a:hlinkClick>
              </a:rPr>
              <a:t>journey.herrmannsolutions.net/thinker</a:t>
            </a:r>
            <a:r>
              <a:rPr lang="en" sz="1200" u="sng">
                <a:solidFill>
                  <a:schemeClr val="dk1"/>
                </a:solidFill>
              </a:rPr>
              <a:t>).</a:t>
            </a:r>
            <a:br>
              <a:rPr lang="en" sz="1200" u="sng">
                <a:solidFill>
                  <a:schemeClr val="dk1"/>
                </a:solidFill>
              </a:rPr>
            </a:br>
            <a:br>
              <a:rPr lang="en" sz="1200" u="sng">
                <a:solidFill>
                  <a:schemeClr val="dk1"/>
                </a:solidFill>
              </a:rPr>
            </a:br>
            <a:r>
              <a:rPr b="1" lang="en" sz="1200">
                <a:solidFill>
                  <a:schemeClr val="dk1"/>
                </a:solidFill>
              </a:rPr>
              <a:t>DO: </a:t>
            </a:r>
            <a:r>
              <a:rPr lang="en" sz="1200">
                <a:solidFill>
                  <a:schemeClr val="dk1"/>
                </a:solidFill>
              </a:rPr>
              <a:t>When everyone has pulled up their profile, stop sharing the slide deck and start to share your profile on the Thinker Portal. </a:t>
            </a:r>
            <a:br>
              <a:rPr b="1" lang="en" sz="1200">
                <a:solidFill>
                  <a:schemeClr val="dk1"/>
                </a:solidFill>
              </a:rPr>
            </a:br>
            <a:br>
              <a:rPr lang="en" sz="1200" u="sng">
                <a:solidFill>
                  <a:schemeClr val="dk1"/>
                </a:solidFill>
              </a:rPr>
            </a:br>
            <a:r>
              <a:rPr b="1" lang="en" sz="1200">
                <a:solidFill>
                  <a:schemeClr val="dk1"/>
                </a:solidFill>
              </a:rPr>
              <a:t>DO: </a:t>
            </a:r>
            <a:r>
              <a:rPr lang="en" sz="1200">
                <a:solidFill>
                  <a:schemeClr val="dk1"/>
                </a:solidFill>
              </a:rPr>
              <a:t>Walkthrough a group debrief of the data while answering questions using examples from your profile. Use the notes below to plan what you will do in the 10 minute debrief:</a:t>
            </a:r>
            <a:endParaRPr sz="1200">
              <a:solidFill>
                <a:schemeClr val="dk1"/>
              </a:solidFill>
            </a:endParaRPr>
          </a:p>
          <a:p>
            <a:pPr indent="0" lvl="0" marL="0" rtl="0" algn="l">
              <a:lnSpc>
                <a:spcPct val="100000"/>
              </a:lnSpc>
              <a:spcBef>
                <a:spcPts val="0"/>
              </a:spcBef>
              <a:spcAft>
                <a:spcPts val="0"/>
              </a:spcAft>
              <a:buClr>
                <a:schemeClr val="dk1"/>
              </a:buClr>
              <a:buSzPts val="1100"/>
              <a:buFont typeface="Proxima Nova"/>
              <a:buNone/>
            </a:pPr>
            <a:r>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u="none">
                <a:solidFill>
                  <a:schemeClr val="dk1"/>
                </a:solidFill>
              </a:rPr>
              <a:t>Start with the </a:t>
            </a:r>
            <a:r>
              <a:rPr lang="en" sz="1200">
                <a:solidFill>
                  <a:schemeClr val="dk1"/>
                </a:solidFill>
              </a:rPr>
              <a:t>“</a:t>
            </a:r>
            <a:r>
              <a:rPr lang="en" sz="1200" u="none">
                <a:solidFill>
                  <a:schemeClr val="dk1"/>
                </a:solidFill>
              </a:rPr>
              <a:t>Whole Brain</a:t>
            </a:r>
            <a:r>
              <a:rPr baseline="30000" lang="en" sz="1200" u="none">
                <a:solidFill>
                  <a:schemeClr val="dk1"/>
                </a:solidFill>
              </a:rPr>
              <a:t>®</a:t>
            </a:r>
            <a:r>
              <a:rPr lang="en" sz="1200" u="none">
                <a:solidFill>
                  <a:schemeClr val="dk1"/>
                </a:solidFill>
              </a:rPr>
              <a:t> Model tab on the left</a:t>
            </a:r>
            <a:r>
              <a:rPr lang="en" sz="1200">
                <a:solidFill>
                  <a:schemeClr val="dk1"/>
                </a:solidFill>
              </a:rPr>
              <a:t>:</a:t>
            </a:r>
            <a:r>
              <a:rPr lang="en" sz="1200" u="none">
                <a:solidFill>
                  <a:schemeClr val="dk1"/>
                </a:solidFill>
              </a:rPr>
              <a:t> </a:t>
            </a:r>
            <a:r>
              <a:rPr lang="en" sz="1200">
                <a:solidFill>
                  <a:schemeClr val="dk1"/>
                </a:solidFill>
              </a:rPr>
              <a:t>D</a:t>
            </a:r>
            <a:r>
              <a:rPr lang="en" sz="1200" u="none">
                <a:solidFill>
                  <a:schemeClr val="dk1"/>
                </a:solidFill>
              </a:rPr>
              <a:t>ebunk </a:t>
            </a:r>
            <a:r>
              <a:rPr lang="en" sz="1200">
                <a:solidFill>
                  <a:schemeClr val="dk1"/>
                </a:solidFill>
              </a:rPr>
              <a:t>l</a:t>
            </a:r>
            <a:r>
              <a:rPr lang="en" sz="1200" u="none">
                <a:solidFill>
                  <a:schemeClr val="dk1"/>
                </a:solidFill>
              </a:rPr>
              <a:t>eft </a:t>
            </a:r>
            <a:r>
              <a:rPr lang="en" sz="1200">
                <a:solidFill>
                  <a:schemeClr val="dk1"/>
                </a:solidFill>
              </a:rPr>
              <a:t>b</a:t>
            </a:r>
            <a:r>
              <a:rPr lang="en" sz="1200" u="none">
                <a:solidFill>
                  <a:schemeClr val="dk1"/>
                </a:solidFill>
              </a:rPr>
              <a:t>rain</a:t>
            </a:r>
            <a:r>
              <a:rPr lang="en" sz="1200">
                <a:solidFill>
                  <a:schemeClr val="dk1"/>
                </a:solidFill>
              </a:rPr>
              <a:t> vs. </a:t>
            </a:r>
            <a:r>
              <a:rPr lang="en" sz="1200" u="none">
                <a:solidFill>
                  <a:schemeClr val="dk1"/>
                </a:solidFill>
              </a:rPr>
              <a:t>right brain and focus on the </a:t>
            </a:r>
            <a:r>
              <a:rPr lang="en" sz="1200">
                <a:solidFill>
                  <a:schemeClr val="dk1"/>
                </a:solidFill>
              </a:rPr>
              <a:t>“w</a:t>
            </a:r>
            <a:r>
              <a:rPr lang="en" sz="1200" u="none">
                <a:solidFill>
                  <a:schemeClr val="dk1"/>
                </a:solidFill>
              </a:rPr>
              <a:t>hole</a:t>
            </a:r>
            <a:r>
              <a:rPr lang="en" sz="1200">
                <a:solidFill>
                  <a:schemeClr val="dk1"/>
                </a:solidFill>
              </a:rPr>
              <a:t>”</a:t>
            </a:r>
            <a:r>
              <a:rPr lang="en" sz="1200" u="none">
                <a:solidFill>
                  <a:schemeClr val="dk1"/>
                </a:solidFill>
              </a:rPr>
              <a:t> </a:t>
            </a:r>
            <a:r>
              <a:rPr lang="en" sz="1200">
                <a:solidFill>
                  <a:schemeClr val="dk1"/>
                </a:solidFill>
              </a:rPr>
              <a:t>b</a:t>
            </a:r>
            <a:r>
              <a:rPr lang="en" sz="1200" u="none">
                <a:solidFill>
                  <a:schemeClr val="dk1"/>
                </a:solidFill>
              </a:rPr>
              <a:t>rain.</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u="none">
                <a:solidFill>
                  <a:schemeClr val="dk1"/>
                </a:solidFill>
              </a:rPr>
              <a:t>Explain the help section</a:t>
            </a:r>
            <a:r>
              <a:rPr lang="en" sz="1200">
                <a:solidFill>
                  <a:schemeClr val="dk1"/>
                </a:solidFill>
              </a:rPr>
              <a:t>, </a:t>
            </a:r>
            <a:r>
              <a:rPr lang="en" sz="1200">
                <a:solidFill>
                  <a:schemeClr val="dk1"/>
                </a:solidFill>
              </a:rPr>
              <a:t>which can be opened by clicking the question mark in top right corner. </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A</a:t>
            </a:r>
            <a:r>
              <a:rPr lang="en" sz="1200" u="none">
                <a:solidFill>
                  <a:schemeClr val="dk1"/>
                </a:solidFill>
              </a:rPr>
              <a:t>sk who has a score over 100 in a </a:t>
            </a:r>
            <a:r>
              <a:rPr lang="en" sz="1200">
                <a:solidFill>
                  <a:schemeClr val="dk1"/>
                </a:solidFill>
              </a:rPr>
              <a:t>quadrant</a:t>
            </a:r>
            <a:r>
              <a:rPr lang="en" sz="1200" u="none">
                <a:solidFill>
                  <a:schemeClr val="dk1"/>
                </a:solidFill>
              </a:rPr>
              <a:t>?</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Show the “Under Pressure Profile” tab and share an example from the data that is in your profile.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Show “clusters” and </a:t>
            </a:r>
            <a:r>
              <a:rPr lang="en" sz="1200">
                <a:solidFill>
                  <a:schemeClr val="dk1"/>
                </a:solidFill>
              </a:rPr>
              <a:t>explain</a:t>
            </a:r>
            <a:r>
              <a:rPr lang="en" sz="1200">
                <a:solidFill>
                  <a:schemeClr val="dk1"/>
                </a:solidFill>
              </a:rPr>
              <a:t> how</a:t>
            </a:r>
            <a:r>
              <a:rPr b="1" lang="en" sz="1200" u="none">
                <a:solidFill>
                  <a:schemeClr val="dk1"/>
                </a:solidFill>
              </a:rPr>
              <a:t> </a:t>
            </a:r>
            <a:r>
              <a:rPr lang="en" sz="1200" u="none">
                <a:solidFill>
                  <a:schemeClr val="dk1"/>
                </a:solidFill>
              </a:rPr>
              <a:t>this helps you understand why one profile with a similar score in a quadrant is different than another.</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Show the “Dashboard and</a:t>
            </a:r>
            <a:r>
              <a:rPr lang="en" sz="1200" u="none">
                <a:solidFill>
                  <a:schemeClr val="dk1"/>
                </a:solidFill>
              </a:rPr>
              <a:t> </a:t>
            </a:r>
            <a:r>
              <a:rPr lang="en" sz="1200">
                <a:solidFill>
                  <a:schemeClr val="dk1"/>
                </a:solidFill>
              </a:rPr>
              <a:t>h</a:t>
            </a:r>
            <a:r>
              <a:rPr lang="en" sz="1200" u="none">
                <a:solidFill>
                  <a:schemeClr val="dk1"/>
                </a:solidFill>
              </a:rPr>
              <a:t>ighlight </a:t>
            </a:r>
            <a:r>
              <a:rPr lang="en" sz="1200">
                <a:solidFill>
                  <a:schemeClr val="dk1"/>
                </a:solidFill>
              </a:rPr>
              <a:t>“</a:t>
            </a:r>
            <a:r>
              <a:rPr lang="en" sz="1200" u="none">
                <a:solidFill>
                  <a:schemeClr val="dk1"/>
                </a:solidFill>
              </a:rPr>
              <a:t>at work</a:t>
            </a:r>
            <a:r>
              <a:rPr lang="en" sz="1200">
                <a:solidFill>
                  <a:schemeClr val="dk1"/>
                </a:solidFill>
              </a:rPr>
              <a:t>”</a:t>
            </a:r>
            <a:r>
              <a:rPr lang="en" sz="1200" u="none">
                <a:solidFill>
                  <a:schemeClr val="dk1"/>
                </a:solidFill>
              </a:rPr>
              <a:t> vs </a:t>
            </a:r>
            <a:r>
              <a:rPr lang="en" sz="1200">
                <a:solidFill>
                  <a:schemeClr val="dk1"/>
                </a:solidFill>
              </a:rPr>
              <a:t>“v</a:t>
            </a:r>
            <a:r>
              <a:rPr lang="en" sz="1200" u="none">
                <a:solidFill>
                  <a:schemeClr val="dk1"/>
                </a:solidFill>
              </a:rPr>
              <a:t>iew of self (at home)</a:t>
            </a:r>
            <a:r>
              <a:rPr lang="en" sz="1200">
                <a:solidFill>
                  <a:schemeClr val="dk1"/>
                </a:solidFill>
              </a:rPr>
              <a:t>”.</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In the “How to Apply” tab pick one menu option from the top to highlight.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Show the “Frequently Asked Questions” tab, discuss the question, “Can my HBDI</a:t>
            </a:r>
            <a:r>
              <a:rPr baseline="30000" lang="en" sz="1200">
                <a:solidFill>
                  <a:schemeClr val="dk1"/>
                </a:solidFill>
              </a:rPr>
              <a:t>®</a:t>
            </a:r>
            <a:r>
              <a:rPr lang="en" sz="1200">
                <a:solidFill>
                  <a:schemeClr val="dk1"/>
                </a:solidFill>
              </a:rPr>
              <a:t> profile change?” or a question related to preference vs. competence.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b="1" lang="en" sz="1200">
                <a:solidFill>
                  <a:schemeClr val="dk1"/>
                </a:solidFill>
              </a:rPr>
              <a:t>TRANSITION: </a:t>
            </a:r>
            <a:r>
              <a:rPr lang="en" sz="1200">
                <a:solidFill>
                  <a:schemeClr val="dk1"/>
                </a:solidFill>
              </a:rPr>
              <a:t>There are other great insights that your HBDI</a:t>
            </a:r>
            <a:r>
              <a:rPr baseline="30000" lang="en" sz="1200">
                <a:solidFill>
                  <a:schemeClr val="dk1"/>
                </a:solidFill>
              </a:rPr>
              <a:t>®</a:t>
            </a:r>
            <a:r>
              <a:rPr lang="en" sz="1200">
                <a:solidFill>
                  <a:schemeClr val="dk1"/>
                </a:solidFill>
              </a:rPr>
              <a:t> Digital can provide, but this should give you a baseline for our next activity. </a:t>
            </a:r>
            <a:endParaRPr sz="12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f9a18b8e29_0_413:notes"/>
          <p:cNvSpPr/>
          <p:nvPr>
            <p:ph idx="2" type="sldImg"/>
          </p:nvPr>
        </p:nvSpPr>
        <p:spPr>
          <a:xfrm>
            <a:off x="367886" y="669300"/>
            <a:ext cx="5886300" cy="3346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f9a18b8e29_0_413:notes"/>
          <p:cNvSpPr txBox="1"/>
          <p:nvPr>
            <p:ph idx="1" type="body"/>
          </p:nvPr>
        </p:nvSpPr>
        <p:spPr>
          <a:xfrm>
            <a:off x="662194" y="4238899"/>
            <a:ext cx="5297700" cy="4015800"/>
          </a:xfrm>
          <a:prstGeom prst="rect">
            <a:avLst/>
          </a:prstGeom>
          <a:noFill/>
          <a:ln>
            <a:noFill/>
          </a:ln>
        </p:spPr>
        <p:txBody>
          <a:bodyPr anchorCtr="0" anchor="t" bIns="88600" lIns="88600" spcFirstLastPara="1" rIns="88600" wrap="square" tIns="88600">
            <a:noAutofit/>
          </a:bodyPr>
          <a:lstStyle/>
          <a:p>
            <a:pPr indent="0" lvl="0" marL="0" rtl="0" algn="l">
              <a:lnSpc>
                <a:spcPct val="100000"/>
              </a:lnSpc>
              <a:spcBef>
                <a:spcPts val="0"/>
              </a:spcBef>
              <a:spcAft>
                <a:spcPts val="0"/>
              </a:spcAft>
              <a:buClr>
                <a:schemeClr val="dk1"/>
              </a:buClr>
              <a:buSzPts val="1300"/>
              <a:buFont typeface="Proxima Nova"/>
              <a:buNone/>
            </a:pPr>
            <a:r>
              <a:rPr b="1" lang="en" sz="1200"/>
              <a:t>20 minutes </a:t>
            </a:r>
            <a:r>
              <a:rPr lang="en" sz="1200"/>
              <a:t>(5 minutes for individual note taking in the large room, 15 minutes in breakout rooms)</a:t>
            </a:r>
            <a:br>
              <a:rPr b="1" lang="en" sz="1200"/>
            </a:br>
            <a:br>
              <a:rPr b="1" lang="en" sz="1200"/>
            </a:br>
            <a:r>
              <a:rPr b="1" lang="en" sz="1200"/>
              <a:t>Note for Facilitator: </a:t>
            </a:r>
            <a:r>
              <a:rPr b="1" i="1" lang="en" sz="1200"/>
              <a:t>For this small group activity you will want to have team members talk in groups of 3-4, so you will want to use breakout rooms. You can randomly assign the breakout groups. </a:t>
            </a:r>
            <a:br>
              <a:rPr b="1" lang="en" sz="1200"/>
            </a:br>
            <a:br>
              <a:rPr b="1" lang="en" sz="1200"/>
            </a:br>
            <a:r>
              <a:rPr b="1" lang="en" sz="1200"/>
              <a:t>SAY: </a:t>
            </a:r>
            <a:r>
              <a:rPr lang="en" sz="1200">
                <a:solidFill>
                  <a:schemeClr val="dk1"/>
                </a:solidFill>
              </a:rPr>
              <a:t>For this activity, you will share observations of your results. You will have </a:t>
            </a:r>
            <a:r>
              <a:rPr b="1" lang="en" sz="1200">
                <a:solidFill>
                  <a:schemeClr val="dk1"/>
                </a:solidFill>
              </a:rPr>
              <a:t>5 minutes </a:t>
            </a:r>
            <a:r>
              <a:rPr lang="en" sz="1200">
                <a:solidFill>
                  <a:schemeClr val="dk1"/>
                </a:solidFill>
              </a:rPr>
              <a:t>to review your profile and take some notes related to the following questions:</a:t>
            </a:r>
            <a:endParaRPr sz="1200">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do your results reflect your understanding of yourself?</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are your results true for you:</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What surprised you?</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What was confirmed?</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How do your results shift under stress?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SAY: </a:t>
            </a:r>
            <a:r>
              <a:rPr lang="en" sz="1200">
                <a:solidFill>
                  <a:schemeClr val="dk1"/>
                </a:solidFill>
              </a:rPr>
              <a:t>After you have had a chance to take down your notes, I will send you into breakout rooms of 3-4 people and give you </a:t>
            </a:r>
            <a:r>
              <a:rPr b="1" lang="en" sz="1200">
                <a:solidFill>
                  <a:schemeClr val="dk1"/>
                </a:solidFill>
              </a:rPr>
              <a:t>15 minutes </a:t>
            </a:r>
            <a:r>
              <a:rPr lang="en" sz="1200">
                <a:solidFill>
                  <a:schemeClr val="dk1"/>
                </a:solidFill>
              </a:rPr>
              <a:t>for everyone to share the insights they wrote down. </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Give the team 5 minutes to write down their individual reflections. Keep the slide on the screen so they can refer to the questions if needed.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DO: </a:t>
            </a:r>
            <a:r>
              <a:rPr lang="en" sz="1200">
                <a:solidFill>
                  <a:schemeClr val="dk1"/>
                </a:solidFill>
              </a:rPr>
              <a:t>Once team members have had a chance to document their insights, send them into their breakout groups of 3-4 people for </a:t>
            </a:r>
            <a:r>
              <a:rPr b="1" lang="en" sz="1200">
                <a:solidFill>
                  <a:schemeClr val="dk1"/>
                </a:solidFill>
              </a:rPr>
              <a:t>15 minutes </a:t>
            </a:r>
            <a:r>
              <a:rPr lang="en" sz="1200">
                <a:solidFill>
                  <a:schemeClr val="dk1"/>
                </a:solidFill>
              </a:rPr>
              <a:t>so everyone can share their answers to the questions. </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Welcome everyone back after the time to discuss and breakout rooms and move to the next slide. </a:t>
            </a: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f9a18b8e29_0_419: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g2f9a18b8e29_0_419: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5 mins</a:t>
            </a:r>
            <a:br>
              <a:rPr lang="en" sz="1200"/>
            </a:br>
            <a:br>
              <a:rPr lang="en" sz="1200"/>
            </a:br>
            <a:r>
              <a:rPr b="1" lang="en" sz="1200"/>
              <a:t>SAY: </a:t>
            </a:r>
            <a:r>
              <a:rPr lang="en" sz="1200">
                <a:latin typeface="Arial"/>
                <a:ea typeface="Arial"/>
                <a:cs typeface="Arial"/>
                <a:sym typeface="Arial"/>
              </a:rPr>
              <a:t>As </a:t>
            </a:r>
            <a:r>
              <a:rPr lang="en" sz="1200"/>
              <a:t>part of</a:t>
            </a:r>
            <a:r>
              <a:rPr lang="en" sz="1200">
                <a:latin typeface="Arial"/>
                <a:ea typeface="Arial"/>
                <a:cs typeface="Arial"/>
                <a:sym typeface="Arial"/>
              </a:rPr>
              <a:t> reflecting on your data, we are going to take a few </a:t>
            </a:r>
            <a:r>
              <a:rPr lang="en" sz="1200"/>
              <a:t>minutes to think about the following question:</a:t>
            </a:r>
            <a:br>
              <a:rPr lang="en" sz="1200"/>
            </a:br>
            <a:endParaRPr sz="1200"/>
          </a:p>
          <a:p>
            <a:pPr indent="0" lvl="0" marL="0" rtl="0" algn="l">
              <a:lnSpc>
                <a:spcPct val="100000"/>
              </a:lnSpc>
              <a:spcBef>
                <a:spcPts val="0"/>
              </a:spcBef>
              <a:spcAft>
                <a:spcPts val="0"/>
              </a:spcAft>
              <a:buSzPts val="1400"/>
              <a:buNone/>
            </a:pPr>
            <a:r>
              <a:rPr b="1" lang="en" sz="1200"/>
              <a:t>ASK: </a:t>
            </a:r>
            <a:r>
              <a:rPr lang="en" sz="1200">
                <a:latin typeface="Arial"/>
                <a:ea typeface="Arial"/>
                <a:cs typeface="Arial"/>
                <a:sym typeface="Arial"/>
              </a:rPr>
              <a:t>“</a:t>
            </a:r>
            <a:r>
              <a:rPr lang="en" sz="1200"/>
              <a:t>What can I stop, start or modify now that I better understand my HBDI</a:t>
            </a:r>
            <a:r>
              <a:rPr baseline="30000" lang="en" sz="1200"/>
              <a:t>®</a:t>
            </a:r>
            <a:r>
              <a:rPr lang="en" sz="1200"/>
              <a:t> profile?”</a:t>
            </a:r>
            <a:endParaRPr sz="1200"/>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b="1" lang="en" sz="1200"/>
              <a:t>DO: </a:t>
            </a:r>
            <a:r>
              <a:rPr lang="en" sz="1200"/>
              <a:t>Tell team members that they will have 2-3 minutes to write down their response. </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b="1" lang="en" sz="1200"/>
              <a:t>DO: </a:t>
            </a:r>
            <a:r>
              <a:rPr lang="en" sz="1200"/>
              <a:t>Check in after a few minutes and make sure team members are ready to move forward. </a:t>
            </a:r>
            <a:br>
              <a:rPr b="1" lang="en" sz="1200"/>
            </a:br>
            <a:br>
              <a:rPr b="1" lang="en" sz="1200"/>
            </a:br>
            <a:r>
              <a:rPr b="1" lang="en" sz="1200"/>
              <a:t>SAY: </a:t>
            </a:r>
            <a:r>
              <a:rPr lang="en" sz="1200">
                <a:latin typeface="Arial"/>
                <a:ea typeface="Arial"/>
                <a:cs typeface="Arial"/>
                <a:sym typeface="Arial"/>
              </a:rPr>
              <a:t>Share your thinking by unmuting and or adding your thoughts to the chat.  </a:t>
            </a:r>
            <a:br>
              <a:rPr lang="en" sz="1200">
                <a:latin typeface="Arial"/>
                <a:ea typeface="Arial"/>
                <a:cs typeface="Arial"/>
                <a:sym typeface="Arial"/>
              </a:rPr>
            </a:br>
            <a:br>
              <a:rPr lang="en" sz="1200">
                <a:latin typeface="Arial"/>
                <a:ea typeface="Arial"/>
                <a:cs typeface="Arial"/>
                <a:sym typeface="Arial"/>
              </a:rPr>
            </a:br>
            <a:r>
              <a:rPr b="1" lang="en" sz="1200"/>
              <a:t>DO: </a:t>
            </a:r>
            <a:r>
              <a:rPr lang="en" sz="1200">
                <a:latin typeface="Arial"/>
                <a:ea typeface="Arial"/>
                <a:cs typeface="Arial"/>
                <a:sym typeface="Arial"/>
              </a:rPr>
              <a:t>Gather a few comments and have </a:t>
            </a:r>
            <a:r>
              <a:rPr lang="en" sz="1200"/>
              <a:t>engage team members in a minute or two of conversation</a:t>
            </a:r>
            <a:r>
              <a:rPr lang="en" sz="1200">
                <a:latin typeface="Arial"/>
                <a:ea typeface="Arial"/>
                <a:cs typeface="Arial"/>
                <a:sym typeface="Arial"/>
              </a:rPr>
              <a:t>.</a:t>
            </a:r>
            <a:endParaRPr sz="1200"/>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b="1" lang="en" sz="1200"/>
              <a:t>TRANSITION:</a:t>
            </a:r>
            <a:r>
              <a:rPr lang="en" sz="1200">
                <a:latin typeface="Arial"/>
                <a:ea typeface="Arial"/>
                <a:cs typeface="Arial"/>
                <a:sym typeface="Arial"/>
              </a:rPr>
              <a:t> </a:t>
            </a:r>
            <a:r>
              <a:rPr lang="en" sz="1200"/>
              <a:t>Thank you all for sharing, let’s wrap up this section by talking a little bit about communication.</a:t>
            </a:r>
            <a:endParaRPr sz="1200"/>
          </a:p>
        </p:txBody>
      </p:sp>
      <p:sp>
        <p:nvSpPr>
          <p:cNvPr id="585" name="Google Shape;585;g2f9a18b8e29_0_419: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f9a18b8e29_0_424: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2f9a18b8e29_0_424: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solidFill>
                  <a:schemeClr val="dk1"/>
                </a:solidFill>
              </a:rPr>
              <a:t>1</a:t>
            </a:r>
            <a:r>
              <a:rPr b="1" lang="en" sz="1200">
                <a:solidFill>
                  <a:schemeClr val="dk1"/>
                </a:solidFill>
              </a:rPr>
              <a:t> mins</a:t>
            </a:r>
            <a:br>
              <a:rPr lang="en" sz="1200">
                <a:solidFill>
                  <a:schemeClr val="dk1"/>
                </a:solidFill>
              </a:rPr>
            </a:br>
            <a:br>
              <a:rPr lang="en" sz="1200">
                <a:solidFill>
                  <a:schemeClr val="dk1"/>
                </a:solidFill>
              </a:rPr>
            </a:br>
            <a:r>
              <a:rPr b="1" lang="en" sz="1200">
                <a:solidFill>
                  <a:schemeClr val="dk1"/>
                </a:solidFill>
              </a:rPr>
              <a:t>SAY: </a:t>
            </a:r>
            <a:r>
              <a:rPr lang="en" sz="1200">
                <a:solidFill>
                  <a:schemeClr val="dk1"/>
                </a:solidFill>
              </a:rPr>
              <a:t>We tend to speak the language of our most preferred quadrant … this means that other people may not always understand us.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We tend to listen from our most preferred quadrant … this means we may not always understand others.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When you are not sure what language to speak, the best language is … Whole Brain</a:t>
            </a:r>
            <a:r>
              <a:rPr baseline="30000" lang="en" sz="1200">
                <a:solidFill>
                  <a:schemeClr val="dk1"/>
                </a:solidFill>
              </a:rPr>
              <a:t>®</a:t>
            </a:r>
            <a:r>
              <a:rPr lang="en" sz="1200">
                <a:solidFill>
                  <a:schemeClr val="dk1"/>
                </a:solidFill>
              </a:rPr>
              <a:t> language.</a:t>
            </a:r>
            <a:endParaRPr sz="1200">
              <a:solidFill>
                <a:schemeClr val="dk1"/>
              </a:solidFill>
            </a:endParaRPr>
          </a:p>
          <a:p>
            <a:pPr indent="0" lvl="0" marL="0" rtl="0" algn="l">
              <a:lnSpc>
                <a:spcPct val="100000"/>
              </a:lnSpc>
              <a:spcBef>
                <a:spcPts val="0"/>
              </a:spcBef>
              <a:spcAft>
                <a:spcPts val="0"/>
              </a:spcAft>
              <a:buSzPts val="1100"/>
              <a:buNone/>
            </a:pPr>
            <a:br>
              <a:rPr lang="en" sz="1200">
                <a:solidFill>
                  <a:schemeClr val="dk1"/>
                </a:solidFill>
              </a:rPr>
            </a:br>
            <a:r>
              <a:rPr b="1" lang="en" sz="1200">
                <a:solidFill>
                  <a:schemeClr val="dk1"/>
                </a:solidFill>
              </a:rPr>
              <a:t>TRANSITION: </a:t>
            </a:r>
            <a:r>
              <a:rPr lang="en" sz="1200">
                <a:solidFill>
                  <a:schemeClr val="dk1"/>
                </a:solidFill>
              </a:rPr>
              <a:t>You just spent some time communicating about your thinking preferences, let’s see if you sharpened your Whole Brain</a:t>
            </a:r>
            <a:r>
              <a:rPr baseline="30000" lang="en" sz="1200">
                <a:solidFill>
                  <a:schemeClr val="dk1"/>
                </a:solidFill>
              </a:rPr>
              <a:t>®</a:t>
            </a:r>
            <a:r>
              <a:rPr lang="en" sz="1200">
                <a:solidFill>
                  <a:schemeClr val="dk1"/>
                </a:solidFill>
              </a:rPr>
              <a:t> cluspotting skills. </a:t>
            </a:r>
            <a:endParaRPr sz="1200">
              <a:solidFill>
                <a:schemeClr val="dk1"/>
              </a:solidFill>
            </a:endParaRPr>
          </a:p>
        </p:txBody>
      </p:sp>
      <p:sp>
        <p:nvSpPr>
          <p:cNvPr id="594" name="Google Shape;594;g2f9a18b8e29_0_424: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l">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f9b4cb358f_0_1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f9b4cb358f_0_1131:notes"/>
          <p:cNvSpPr txBox="1"/>
          <p:nvPr>
            <p:ph idx="1" type="body"/>
          </p:nvPr>
        </p:nvSpPr>
        <p:spPr>
          <a:xfrm>
            <a:off x="685800" y="4400550"/>
            <a:ext cx="5486400" cy="3600300"/>
          </a:xfrm>
          <a:prstGeom prst="rect">
            <a:avLst/>
          </a:prstGeom>
          <a:noFill/>
          <a:ln>
            <a:noFill/>
          </a:ln>
        </p:spPr>
        <p:txBody>
          <a:bodyPr anchorCtr="0" anchor="t" bIns="91225" lIns="91225" spcFirstLastPara="1" rIns="91225" wrap="square" tIns="91225">
            <a:noAutofit/>
          </a:bodyPr>
          <a:lstStyle/>
          <a:p>
            <a:pPr indent="0" lvl="0" marL="0" rtl="0" algn="l">
              <a:lnSpc>
                <a:spcPct val="100000"/>
              </a:lnSpc>
              <a:spcBef>
                <a:spcPts val="0"/>
              </a:spcBef>
              <a:spcAft>
                <a:spcPts val="0"/>
              </a:spcAft>
              <a:buNone/>
            </a:pPr>
            <a:r>
              <a:t/>
            </a:r>
            <a:endParaRPr sz="1200"/>
          </a:p>
        </p:txBody>
      </p:sp>
      <p:sp>
        <p:nvSpPr>
          <p:cNvPr id="117" name="Google Shape;117;g2f9b4cb358f_0_1131:notes"/>
          <p:cNvSpPr txBox="1"/>
          <p:nvPr>
            <p:ph idx="12" type="sldNum"/>
          </p:nvPr>
        </p:nvSpPr>
        <p:spPr>
          <a:xfrm>
            <a:off x="3884613" y="8685213"/>
            <a:ext cx="2971800" cy="458700"/>
          </a:xfrm>
          <a:prstGeom prst="rect">
            <a:avLst/>
          </a:prstGeom>
          <a:noFill/>
          <a:ln>
            <a:noFill/>
          </a:ln>
        </p:spPr>
        <p:txBody>
          <a:bodyPr anchorCtr="0" anchor="b" bIns="45575" lIns="91225" spcFirstLastPara="1" rIns="91225" wrap="square" tIns="45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f9a18b8e29_0_448: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3" name="Google Shape;603;g2f9a18b8e29_0_448: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spcBef>
                <a:spcPts val="0"/>
              </a:spcBef>
              <a:spcAft>
                <a:spcPts val="0"/>
              </a:spcAft>
              <a:buClr>
                <a:schemeClr val="dk1"/>
              </a:buClr>
              <a:buSzPts val="1400"/>
              <a:buFont typeface="Arial"/>
              <a:buNone/>
            </a:pPr>
            <a:r>
              <a:rPr b="1" lang="en" sz="1200">
                <a:solidFill>
                  <a:schemeClr val="dk1"/>
                </a:solidFill>
              </a:rPr>
              <a:t>Note to Facilitator: </a:t>
            </a:r>
            <a:r>
              <a:rPr b="1" i="1" lang="en" sz="1200">
                <a:solidFill>
                  <a:schemeClr val="dk1"/>
                </a:solidFill>
              </a:rPr>
              <a:t>This slide has an animation build. The lists in each quadrant will be revealed one-by-one in each quadrant as you click forward on your mouse. </a:t>
            </a:r>
            <a:endParaRPr b="1" sz="1200"/>
          </a:p>
          <a:p>
            <a:pPr indent="0" lvl="0" marL="0" rtl="0" algn="l">
              <a:lnSpc>
                <a:spcPct val="100000"/>
              </a:lnSpc>
              <a:spcBef>
                <a:spcPts val="0"/>
              </a:spcBef>
              <a:spcAft>
                <a:spcPts val="0"/>
              </a:spcAft>
              <a:buSzPts val="1400"/>
              <a:buNone/>
            </a:pPr>
            <a:r>
              <a:t/>
            </a:r>
            <a:endParaRPr b="1" sz="1200"/>
          </a:p>
          <a:p>
            <a:pPr indent="0" lvl="0" marL="0" rtl="0" algn="l">
              <a:lnSpc>
                <a:spcPct val="100000"/>
              </a:lnSpc>
              <a:spcBef>
                <a:spcPts val="0"/>
              </a:spcBef>
              <a:spcAft>
                <a:spcPts val="0"/>
              </a:spcAft>
              <a:buSzPts val="1400"/>
              <a:buNone/>
            </a:pPr>
            <a:r>
              <a:rPr b="1" lang="en" sz="1200"/>
              <a:t>4 mins</a:t>
            </a:r>
            <a:br>
              <a:rPr lang="en" sz="1200"/>
            </a:br>
            <a:br>
              <a:rPr lang="en" sz="1200"/>
            </a:br>
            <a:r>
              <a:rPr b="1" lang="en" sz="1200"/>
              <a:t>SAY:</a:t>
            </a:r>
            <a:r>
              <a:rPr lang="en" sz="1200"/>
              <a:t> To improve </a:t>
            </a:r>
            <a:r>
              <a:rPr lang="en" sz="1200"/>
              <a:t>our communication, we can listen</a:t>
            </a:r>
            <a:r>
              <a:rPr lang="en" sz="1200"/>
              <a:t> for the words people use. Their words, the questions they ask - even how they dress, set up their workspace - all give us clues about their preferences. But let’s focus on words and questions, </a:t>
            </a:r>
            <a:r>
              <a:rPr lang="en" sz="1200"/>
              <a:t>which</a:t>
            </a:r>
            <a:r>
              <a:rPr lang="en" sz="1200"/>
              <a:t> we can use as clues to both thinking preferences AND the information someone needs to really hear, trust you or take action. </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 sz="1200"/>
              <a:t>As you think of your stakeholders and people you try to influence, what words do you hear? What questions they ask?</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 </a:t>
            </a:r>
            <a:r>
              <a:rPr lang="en" sz="1200">
                <a:latin typeface="Arial"/>
                <a:ea typeface="Arial"/>
                <a:cs typeface="Arial"/>
                <a:sym typeface="Arial"/>
              </a:rPr>
              <a:t>For the A</a:t>
            </a:r>
            <a:r>
              <a:rPr lang="en" sz="1200"/>
              <a:t>, or b</a:t>
            </a:r>
            <a:r>
              <a:rPr lang="en" sz="1200">
                <a:latin typeface="Arial"/>
                <a:ea typeface="Arial"/>
                <a:cs typeface="Arial"/>
                <a:sym typeface="Arial"/>
              </a:rPr>
              <a:t>lue, quadrant</a:t>
            </a:r>
            <a:r>
              <a:rPr lang="en" sz="1200"/>
              <a:t>?</a:t>
            </a:r>
            <a:r>
              <a:rPr lang="en" sz="1200">
                <a:latin typeface="Arial"/>
                <a:ea typeface="Arial"/>
                <a:cs typeface="Arial"/>
                <a:sym typeface="Arial"/>
              </a:rPr>
              <a:t> What words or questions would this quadrant use or be listening for?  </a:t>
            </a:r>
            <a:br>
              <a:rPr lang="en" sz="1200">
                <a:latin typeface="Arial"/>
                <a:ea typeface="Arial"/>
                <a:cs typeface="Arial"/>
                <a:sym typeface="Arial"/>
              </a:rPr>
            </a:br>
            <a:br>
              <a:rPr lang="en" sz="1200">
                <a:latin typeface="Arial"/>
                <a:ea typeface="Arial"/>
                <a:cs typeface="Arial"/>
                <a:sym typeface="Arial"/>
              </a:rPr>
            </a:br>
            <a:r>
              <a:rPr b="1" lang="en" sz="1200"/>
              <a:t>DO: </a:t>
            </a:r>
            <a:r>
              <a:rPr lang="en" sz="1200">
                <a:latin typeface="Arial"/>
                <a:ea typeface="Arial"/>
                <a:cs typeface="Arial"/>
                <a:sym typeface="Arial"/>
              </a:rPr>
              <a:t>Confirm and clarify</a:t>
            </a:r>
            <a:r>
              <a:rPr lang="en" sz="1200"/>
              <a:t> before you </a:t>
            </a:r>
            <a:r>
              <a:rPr b="1" lang="en" sz="1200"/>
              <a:t>(click to reveal) </a:t>
            </a:r>
            <a:r>
              <a:rPr lang="en" sz="1200"/>
              <a:t>the list in the A quadrant. </a:t>
            </a:r>
            <a:br>
              <a:rPr lang="en" sz="1200"/>
            </a:br>
            <a:endParaRPr/>
          </a:p>
          <a:p>
            <a:pPr indent="0" lvl="0" marL="0" marR="0" rtl="0" algn="l">
              <a:lnSpc>
                <a:spcPct val="100000"/>
              </a:lnSpc>
              <a:spcBef>
                <a:spcPts val="0"/>
              </a:spcBef>
              <a:spcAft>
                <a:spcPts val="0"/>
              </a:spcAft>
              <a:buClr>
                <a:schemeClr val="dk1"/>
              </a:buClr>
              <a:buSzPts val="1200"/>
              <a:buFont typeface="Arial"/>
              <a:buNone/>
            </a:pPr>
            <a:r>
              <a:rPr b="1" lang="en" sz="1200"/>
              <a:t>ASK: </a:t>
            </a:r>
            <a:r>
              <a:rPr lang="en" sz="1200">
                <a:latin typeface="Arial"/>
                <a:ea typeface="Arial"/>
                <a:cs typeface="Arial"/>
                <a:sym typeface="Arial"/>
              </a:rPr>
              <a:t>For the B</a:t>
            </a:r>
            <a:r>
              <a:rPr lang="en" sz="1200"/>
              <a:t>, or g</a:t>
            </a:r>
            <a:r>
              <a:rPr lang="en" sz="1200">
                <a:latin typeface="Arial"/>
                <a:ea typeface="Arial"/>
                <a:cs typeface="Arial"/>
                <a:sym typeface="Arial"/>
              </a:rPr>
              <a:t>reen, quadrant? What words or questions would this quadrant use or be listening for?  </a:t>
            </a:r>
            <a:endParaRPr sz="1200"/>
          </a:p>
          <a:p>
            <a:pPr indent="0" lvl="0" marL="0" marR="0" rtl="0" algn="l">
              <a:lnSpc>
                <a:spcPct val="100000"/>
              </a:lnSpc>
              <a:spcBef>
                <a:spcPts val="0"/>
              </a:spcBef>
              <a:spcAft>
                <a:spcPts val="0"/>
              </a:spcAft>
              <a:buClr>
                <a:schemeClr val="dk1"/>
              </a:buClr>
              <a:buSzPts val="1200"/>
              <a:buFont typeface="Arial"/>
              <a:buNone/>
            </a:pPr>
            <a:r>
              <a:t/>
            </a:r>
            <a:endParaRPr sz="1200"/>
          </a:p>
          <a:p>
            <a:pPr indent="0" lvl="0" marL="0" rtl="0" algn="l">
              <a:spcBef>
                <a:spcPts val="0"/>
              </a:spcBef>
              <a:spcAft>
                <a:spcPts val="0"/>
              </a:spcAft>
              <a:buClr>
                <a:schemeClr val="dk1"/>
              </a:buClr>
              <a:buSzPts val="1400"/>
              <a:buFont typeface="Arial"/>
              <a:buNone/>
            </a:pPr>
            <a:r>
              <a:rPr b="1" lang="en" sz="1200">
                <a:solidFill>
                  <a:schemeClr val="dk1"/>
                </a:solidFill>
              </a:rPr>
              <a:t>DO: </a:t>
            </a:r>
            <a:r>
              <a:rPr lang="en" sz="1200">
                <a:solidFill>
                  <a:schemeClr val="dk1"/>
                </a:solidFill>
              </a:rPr>
              <a:t>Confirm and clarify before you </a:t>
            </a:r>
            <a:r>
              <a:rPr b="1" lang="en" sz="1200">
                <a:solidFill>
                  <a:schemeClr val="dk1"/>
                </a:solidFill>
              </a:rPr>
              <a:t>(click to reveal) </a:t>
            </a:r>
            <a:r>
              <a:rPr lang="en" sz="1200">
                <a:solidFill>
                  <a:schemeClr val="dk1"/>
                </a:solidFill>
              </a:rPr>
              <a:t>the list in the B quadrant. </a:t>
            </a:r>
            <a:endParaRPr sz="1200"/>
          </a:p>
          <a:p>
            <a:pPr indent="0" lvl="0" marL="0" marR="0" rtl="0" algn="l">
              <a:lnSpc>
                <a:spcPct val="100000"/>
              </a:lnSpc>
              <a:spcBef>
                <a:spcPts val="0"/>
              </a:spcBef>
              <a:spcAft>
                <a:spcPts val="0"/>
              </a:spcAft>
              <a:buClr>
                <a:schemeClr val="dk1"/>
              </a:buClr>
              <a:buSzPts val="1200"/>
              <a:buFont typeface="Arial"/>
              <a:buNone/>
            </a:pPr>
            <a:r>
              <a:t/>
            </a:r>
            <a:endParaRPr sz="1200"/>
          </a:p>
          <a:p>
            <a:pPr indent="0" lvl="0" marL="0" marR="0" rtl="0" algn="l">
              <a:lnSpc>
                <a:spcPct val="100000"/>
              </a:lnSpc>
              <a:spcBef>
                <a:spcPts val="0"/>
              </a:spcBef>
              <a:spcAft>
                <a:spcPts val="0"/>
              </a:spcAft>
              <a:buClr>
                <a:schemeClr val="dk1"/>
              </a:buClr>
              <a:buSzPts val="1200"/>
              <a:buFont typeface="Arial"/>
              <a:buNone/>
            </a:pPr>
            <a:r>
              <a:rPr b="1" lang="en" sz="1200"/>
              <a:t>ASK: </a:t>
            </a:r>
            <a:r>
              <a:rPr lang="en" sz="1200">
                <a:latin typeface="Arial"/>
                <a:ea typeface="Arial"/>
                <a:cs typeface="Arial"/>
                <a:sym typeface="Arial"/>
              </a:rPr>
              <a:t>For the C</a:t>
            </a:r>
            <a:r>
              <a:rPr lang="en" sz="1200"/>
              <a:t>, or r</a:t>
            </a:r>
            <a:r>
              <a:rPr lang="en" sz="1200">
                <a:latin typeface="Arial"/>
                <a:ea typeface="Arial"/>
                <a:cs typeface="Arial"/>
                <a:sym typeface="Arial"/>
              </a:rPr>
              <a:t>ed, quadrant? What words or questions would this quadrant use or be listening for? </a:t>
            </a:r>
            <a:endParaRPr sz="1200"/>
          </a:p>
          <a:p>
            <a:pPr indent="0" lvl="0" marL="0" marR="0" rtl="0" algn="l">
              <a:lnSpc>
                <a:spcPct val="100000"/>
              </a:lnSpc>
              <a:spcBef>
                <a:spcPts val="0"/>
              </a:spcBef>
              <a:spcAft>
                <a:spcPts val="0"/>
              </a:spcAft>
              <a:buClr>
                <a:schemeClr val="dk1"/>
              </a:buClr>
              <a:buSzPts val="1200"/>
              <a:buFont typeface="Arial"/>
              <a:buNone/>
            </a:pPr>
            <a:r>
              <a:t/>
            </a:r>
            <a:endParaRPr sz="1200"/>
          </a:p>
          <a:p>
            <a:pPr indent="0" lvl="0" marL="0" rtl="0" algn="l">
              <a:spcBef>
                <a:spcPts val="0"/>
              </a:spcBef>
              <a:spcAft>
                <a:spcPts val="0"/>
              </a:spcAft>
              <a:buClr>
                <a:schemeClr val="dk1"/>
              </a:buClr>
              <a:buSzPts val="1400"/>
              <a:buFont typeface="Arial"/>
              <a:buNone/>
            </a:pPr>
            <a:r>
              <a:rPr b="1" lang="en" sz="1200">
                <a:solidFill>
                  <a:schemeClr val="dk1"/>
                </a:solidFill>
              </a:rPr>
              <a:t>DO: </a:t>
            </a:r>
            <a:r>
              <a:rPr lang="en" sz="1200">
                <a:solidFill>
                  <a:schemeClr val="dk1"/>
                </a:solidFill>
              </a:rPr>
              <a:t>Confirm and clarify before you </a:t>
            </a:r>
            <a:r>
              <a:rPr b="1" lang="en" sz="1200">
                <a:solidFill>
                  <a:schemeClr val="dk1"/>
                </a:solidFill>
              </a:rPr>
              <a:t>(click to reveal) </a:t>
            </a:r>
            <a:r>
              <a:rPr lang="en" sz="1200">
                <a:solidFill>
                  <a:schemeClr val="dk1"/>
                </a:solidFill>
              </a:rPr>
              <a:t>the list in the C quadrant. </a:t>
            </a:r>
            <a:endParaRPr sz="1200"/>
          </a:p>
          <a:p>
            <a:pPr indent="0" lvl="0" marL="0" marR="0" rtl="0" algn="l">
              <a:lnSpc>
                <a:spcPct val="100000"/>
              </a:lnSpc>
              <a:spcBef>
                <a:spcPts val="0"/>
              </a:spcBef>
              <a:spcAft>
                <a:spcPts val="0"/>
              </a:spcAft>
              <a:buClr>
                <a:schemeClr val="dk1"/>
              </a:buClr>
              <a:buSzPts val="1200"/>
              <a:buFont typeface="Arial"/>
              <a:buNone/>
            </a:pPr>
            <a:r>
              <a:t/>
            </a:r>
            <a:endParaRPr sz="1200"/>
          </a:p>
          <a:p>
            <a:pPr indent="0" lvl="0" marL="0" marR="0" rtl="0" algn="l">
              <a:lnSpc>
                <a:spcPct val="100000"/>
              </a:lnSpc>
              <a:spcBef>
                <a:spcPts val="0"/>
              </a:spcBef>
              <a:spcAft>
                <a:spcPts val="0"/>
              </a:spcAft>
              <a:buClr>
                <a:schemeClr val="dk1"/>
              </a:buClr>
              <a:buSzPts val="1200"/>
              <a:buFont typeface="Arial"/>
              <a:buNone/>
            </a:pPr>
            <a:r>
              <a:rPr b="1" lang="en" sz="1200"/>
              <a:t>ASK: </a:t>
            </a:r>
            <a:r>
              <a:rPr lang="en" sz="1200">
                <a:latin typeface="Arial"/>
                <a:ea typeface="Arial"/>
                <a:cs typeface="Arial"/>
                <a:sym typeface="Arial"/>
              </a:rPr>
              <a:t>For the D</a:t>
            </a:r>
            <a:r>
              <a:rPr lang="en" sz="1200"/>
              <a:t>, or y</a:t>
            </a:r>
            <a:r>
              <a:rPr lang="en" sz="1200">
                <a:latin typeface="Arial"/>
                <a:ea typeface="Arial"/>
                <a:cs typeface="Arial"/>
                <a:sym typeface="Arial"/>
              </a:rPr>
              <a:t>ellow, quadrant? What words or questions would this quadrant use or be listening for?  </a:t>
            </a:r>
            <a:endParaRPr sz="1200"/>
          </a:p>
          <a:p>
            <a:pPr indent="0" lvl="0" marL="0" marR="0" rtl="0" algn="l">
              <a:lnSpc>
                <a:spcPct val="100000"/>
              </a:lnSpc>
              <a:spcBef>
                <a:spcPts val="0"/>
              </a:spcBef>
              <a:spcAft>
                <a:spcPts val="0"/>
              </a:spcAft>
              <a:buClr>
                <a:schemeClr val="dk1"/>
              </a:buClr>
              <a:buSzPts val="1200"/>
              <a:buFont typeface="Arial"/>
              <a:buNone/>
            </a:pPr>
            <a:r>
              <a:t/>
            </a:r>
            <a:endParaRPr sz="1200"/>
          </a:p>
          <a:p>
            <a:pPr indent="0" lvl="0" marL="0" rtl="0" algn="l">
              <a:spcBef>
                <a:spcPts val="0"/>
              </a:spcBef>
              <a:spcAft>
                <a:spcPts val="0"/>
              </a:spcAft>
              <a:buClr>
                <a:schemeClr val="dk1"/>
              </a:buClr>
              <a:buSzPts val="1400"/>
              <a:buFont typeface="Arial"/>
              <a:buNone/>
            </a:pPr>
            <a:r>
              <a:rPr b="1" lang="en" sz="1200">
                <a:solidFill>
                  <a:schemeClr val="dk1"/>
                </a:solidFill>
              </a:rPr>
              <a:t>DO: </a:t>
            </a:r>
            <a:r>
              <a:rPr lang="en" sz="1200">
                <a:solidFill>
                  <a:schemeClr val="dk1"/>
                </a:solidFill>
              </a:rPr>
              <a:t>Confirm and clarify before you </a:t>
            </a:r>
            <a:r>
              <a:rPr b="1" lang="en" sz="1200">
                <a:solidFill>
                  <a:schemeClr val="dk1"/>
                </a:solidFill>
              </a:rPr>
              <a:t>(click to reveal) </a:t>
            </a:r>
            <a:r>
              <a:rPr lang="en" sz="1200">
                <a:solidFill>
                  <a:schemeClr val="dk1"/>
                </a:solidFill>
              </a:rPr>
              <a:t>the list in the D quadrant.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TRANSITION:</a:t>
            </a:r>
            <a:r>
              <a:rPr lang="en" sz="1200"/>
              <a:t> </a:t>
            </a:r>
            <a:r>
              <a:rPr lang="en" sz="1200"/>
              <a:t>Thank</a:t>
            </a:r>
            <a:r>
              <a:rPr lang="en" sz="1200"/>
              <a:t> you for all your great work! Let’s take a quick stretch break.</a:t>
            </a:r>
            <a:endParaRPr/>
          </a:p>
        </p:txBody>
      </p:sp>
      <p:sp>
        <p:nvSpPr>
          <p:cNvPr id="604" name="Google Shape;604;g2f9a18b8e29_0_448: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200"/>
              <a:buNone/>
            </a:pPr>
            <a:fld id="{00000000-1234-1234-1234-123412341234}" type="slidenum">
              <a:rPr b="0" i="0" lang="en" sz="1200">
                <a:solidFill>
                  <a:schemeClr val="dk1"/>
                </a:solidFill>
                <a:latin typeface="Arial"/>
                <a:ea typeface="Arial"/>
                <a:cs typeface="Arial"/>
                <a:sym typeface="Arial"/>
              </a:rPr>
              <a:t>‹#›</a:t>
            </a:fld>
            <a:endParaRPr b="0" i="0" sz="12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f9bb8d21c7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f9bb8d21c7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Note to Facilitator: </a:t>
            </a:r>
            <a:r>
              <a:rPr b="1" i="1" lang="en" sz="1200">
                <a:solidFill>
                  <a:schemeClr val="dk1"/>
                </a:solidFill>
              </a:rPr>
              <a:t>Check your time and adjust the break as needed. If you are delivering the sections in a modular fashion, you can cut break slides as needed. </a:t>
            </a:r>
            <a:endParaRPr i="1">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f9a18b8e29_0_1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f9a18b8e29_0_1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Note to Facilitator: </a:t>
            </a:r>
            <a:r>
              <a:rPr b="1" i="1" lang="en" sz="1200">
                <a:solidFill>
                  <a:schemeClr val="dk1"/>
                </a:solidFill>
              </a:rPr>
              <a:t>Be sure to review the items below before facilitating your team session (you can keep or delete this slide after your review):</a:t>
            </a:r>
            <a:br>
              <a:rPr b="1" i="1" lang="en" sz="1200">
                <a:solidFill>
                  <a:schemeClr val="dk1"/>
                </a:solidFill>
              </a:rPr>
            </a:br>
            <a:endParaRPr b="1" i="1"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 timing for the slides in this section total about 50 minutes. This provides space for extending conversations or answering questions. </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This section focuses on debriefing data from the team report. Be sure to pull a report for this team, review the slide deck and decide which data you would like to highlight. We have added templates for the slides we recommend that you share with a team and you will find three more templates in the appendix of this deck that you can easily swap in. </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To prep the team data slides, take a screenshot of the team data from the report. You can also decide to switch from the slideshow to the team report if you would like, but still focus on the pages you have selected. You can always lead a more in-depth debrief with the team at a later date. </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Slides 44-46: </a:t>
            </a:r>
            <a:r>
              <a:rPr lang="en" sz="1200">
                <a:solidFill>
                  <a:schemeClr val="dk1"/>
                </a:solidFill>
              </a:rPr>
              <a:t>These slides are set up as a template for you to replace the team report images and edit the speaker notes as you would like. </a:t>
            </a:r>
            <a:br>
              <a:rPr b="1" lang="en" sz="1200">
                <a:solidFill>
                  <a:schemeClr val="dk1"/>
                </a:solidFill>
              </a:rPr>
            </a:br>
            <a:endParaRPr b="1"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47: </a:t>
            </a:r>
            <a:r>
              <a:rPr lang="en" sz="1200">
                <a:solidFill>
                  <a:schemeClr val="dk1"/>
                </a:solidFill>
              </a:rPr>
              <a:t>For this activity, you can use annotate or the chat to collect responses from team members. The goal is to be sure the response is highlighted in a way that the entire team can see it. Review the slide and deliver the activity in a way that works best for you. </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50: </a:t>
            </a:r>
            <a:r>
              <a:rPr lang="en" sz="1200">
                <a:solidFill>
                  <a:schemeClr val="dk1"/>
                </a:solidFill>
              </a:rPr>
              <a:t>The notes for the closing are short, but be sure to take the time to think about how you can quickly close out the session with the team in a personal way. You can take notes during the session to find something to highlight, or use insights you gathered when planning the session. </a:t>
            </a:r>
            <a:endParaRPr sz="12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f9a18b8e29_0_480: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2f9a18b8e29_0_480: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Note to Facilitator: </a:t>
            </a:r>
            <a:r>
              <a:rPr b="1" i="1" lang="en" sz="1200">
                <a:solidFill>
                  <a:schemeClr val="dk1"/>
                </a:solidFill>
              </a:rPr>
              <a:t>This slide has a build. The cartoon will appear on the screen. When you are asked to click, the acronym on the flipchart will appear. </a:t>
            </a:r>
            <a:endParaRPr b="1" sz="1200"/>
          </a:p>
          <a:p>
            <a:pPr indent="0" lvl="0" marL="0" rtl="0" algn="l">
              <a:lnSpc>
                <a:spcPct val="100000"/>
              </a:lnSpc>
              <a:spcBef>
                <a:spcPts val="0"/>
              </a:spcBef>
              <a:spcAft>
                <a:spcPts val="0"/>
              </a:spcAft>
              <a:buClr>
                <a:schemeClr val="dk1"/>
              </a:buClr>
              <a:buSzPts val="1100"/>
              <a:buFont typeface="Arial"/>
              <a:buNone/>
            </a:pPr>
            <a:r>
              <a:t/>
            </a:r>
            <a:endParaRPr b="1" sz="1200"/>
          </a:p>
          <a:p>
            <a:pPr indent="0" lvl="0" marL="0" rtl="0" algn="l">
              <a:lnSpc>
                <a:spcPct val="100000"/>
              </a:lnSpc>
              <a:spcBef>
                <a:spcPts val="0"/>
              </a:spcBef>
              <a:spcAft>
                <a:spcPts val="0"/>
              </a:spcAft>
              <a:buClr>
                <a:schemeClr val="dk1"/>
              </a:buClr>
              <a:buSzPts val="1100"/>
              <a:buFont typeface="Arial"/>
              <a:buNone/>
            </a:pPr>
            <a:r>
              <a:rPr b="1" lang="en" sz="1200"/>
              <a:t>3 mins</a:t>
            </a:r>
            <a:br>
              <a:rPr lang="en" sz="1200"/>
            </a:br>
            <a:br>
              <a:rPr lang="en" sz="1200"/>
            </a:br>
            <a:r>
              <a:rPr b="1" lang="en" sz="1200"/>
              <a:t>SAY: </a:t>
            </a:r>
            <a:r>
              <a:rPr lang="en" sz="1200"/>
              <a:t>Virtual work as a team,</a:t>
            </a:r>
            <a:r>
              <a:rPr lang="en" sz="1200"/>
              <a:t> in a complex environment, is not just the new normal - it’s a challenge! We often use the acronym T.E.A.M to say, “Together everybody achieves more”. This is true, however … what is also true is …</a:t>
            </a:r>
            <a:endParaRPr sz="1200"/>
          </a:p>
          <a:p>
            <a:pPr indent="0" lvl="0" marL="0" rtl="0" algn="l">
              <a:lnSpc>
                <a:spcPct val="100000"/>
              </a:lnSpc>
              <a:spcBef>
                <a:spcPts val="0"/>
              </a:spcBef>
              <a:spcAft>
                <a:spcPts val="0"/>
              </a:spcAft>
              <a:buClr>
                <a:schemeClr val="dk1"/>
              </a:buClr>
              <a:buSzPts val="1100"/>
              <a:buFont typeface="Arial"/>
              <a:buNone/>
            </a:pPr>
            <a:r>
              <a:rPr lang="en" sz="1200"/>
              <a:t> </a:t>
            </a:r>
            <a:br>
              <a:rPr lang="en" sz="1200"/>
            </a:br>
            <a:r>
              <a:rPr b="1" lang="en" sz="1200"/>
              <a:t>DO: (</a:t>
            </a:r>
            <a:r>
              <a:rPr b="1" lang="en" sz="1200"/>
              <a:t>Click to reveal)</a:t>
            </a:r>
            <a:r>
              <a:rPr lang="en" sz="1200"/>
              <a:t> the acronym on the slide, “T.E.A.M.: Together everybody annoys me” and read it aloud. </a:t>
            </a:r>
            <a:endParaRPr sz="12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b="1" lang="en" sz="1200"/>
              <a:t>SAY: </a:t>
            </a:r>
            <a:r>
              <a:rPr lang="en" sz="1200"/>
              <a:t>Understanding Whole Brain</a:t>
            </a:r>
            <a:r>
              <a:rPr baseline="30000" lang="en" sz="1200"/>
              <a:t>®</a:t>
            </a:r>
            <a:r>
              <a:rPr lang="en" sz="1200"/>
              <a:t> Thinking gives you a model for how to better understand not just yourself, but others. When we use the Team Report, we can see how our </a:t>
            </a:r>
            <a:r>
              <a:rPr lang="en" sz="1200"/>
              <a:t>preferences</a:t>
            </a:r>
            <a:r>
              <a:rPr lang="en" sz="1200"/>
              <a:t> map across the quadrants, where our </a:t>
            </a:r>
            <a:r>
              <a:rPr lang="en" sz="1200"/>
              <a:t>strengths</a:t>
            </a:r>
            <a:r>
              <a:rPr lang="en" sz="1200"/>
              <a:t> show up and where there might be gaps. We can also see the indicators of how best to increase productivity and how to optimize the talent on the team.</a:t>
            </a:r>
            <a:br>
              <a:rPr lang="en" sz="1200"/>
            </a:br>
            <a:br>
              <a:rPr lang="en" sz="1200"/>
            </a:br>
            <a:r>
              <a:rPr lang="en" sz="1200"/>
              <a:t>Remember the stats we shared about team productivity and the application of Whole Brain</a:t>
            </a:r>
            <a:r>
              <a:rPr baseline="30000" lang="en" sz="1200"/>
              <a:t>®</a:t>
            </a:r>
            <a:r>
              <a:rPr lang="en" sz="1200"/>
              <a:t> Thinking: </a:t>
            </a:r>
            <a:br>
              <a:rPr lang="en" sz="1200"/>
            </a:br>
            <a:endParaRPr sz="1200"/>
          </a:p>
          <a:p>
            <a:pPr indent="-304800" lvl="0" marL="457200" rtl="0" algn="l">
              <a:lnSpc>
                <a:spcPct val="100000"/>
              </a:lnSpc>
              <a:spcBef>
                <a:spcPts val="0"/>
              </a:spcBef>
              <a:spcAft>
                <a:spcPts val="0"/>
              </a:spcAft>
              <a:buSzPts val="1200"/>
              <a:buChar char="•"/>
            </a:pPr>
            <a:r>
              <a:rPr lang="en" sz="1200"/>
              <a:t>Whole Brain</a:t>
            </a:r>
            <a:r>
              <a:rPr baseline="30000" lang="en" sz="1200"/>
              <a:t>®</a:t>
            </a:r>
            <a:r>
              <a:rPr lang="en" sz="1200"/>
              <a:t> Teams were 66% more efficient.</a:t>
            </a:r>
            <a:endParaRPr sz="1200"/>
          </a:p>
          <a:p>
            <a:pPr indent="-304800" lvl="0" marL="457200" rtl="0" algn="l">
              <a:lnSpc>
                <a:spcPct val="100000"/>
              </a:lnSpc>
              <a:spcBef>
                <a:spcPts val="0"/>
              </a:spcBef>
              <a:spcAft>
                <a:spcPts val="0"/>
              </a:spcAft>
              <a:buSzPts val="1200"/>
              <a:buChar char="•"/>
            </a:pPr>
            <a:r>
              <a:rPr lang="en" sz="1200"/>
              <a:t>70% or more of the Whole Brain</a:t>
            </a:r>
            <a:r>
              <a:rPr baseline="30000" lang="en" sz="1200"/>
              <a:t>®</a:t>
            </a:r>
            <a:r>
              <a:rPr lang="en" sz="1200"/>
              <a:t> Teams were successful.</a:t>
            </a:r>
            <a:br>
              <a:rPr lang="en" sz="1200"/>
            </a:br>
            <a:endParaRPr sz="1200"/>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TRANSITION:</a:t>
            </a:r>
            <a:r>
              <a:rPr i="0" lang="en" sz="1200">
                <a:solidFill>
                  <a:schemeClr val="dk1"/>
                </a:solidFill>
              </a:rPr>
              <a:t> </a:t>
            </a:r>
            <a:r>
              <a:rPr lang="en" sz="1200">
                <a:solidFill>
                  <a:schemeClr val="dk1"/>
                </a:solidFill>
              </a:rPr>
              <a:t>Now we are going to take a look at a few pages of your Team Report</a:t>
            </a:r>
            <a:r>
              <a:rPr i="0" lang="en" sz="1200">
                <a:solidFill>
                  <a:schemeClr val="dk1"/>
                </a:solidFill>
              </a:rPr>
              <a:t>. While we go through these report pages reflect on how your team operates and your role in it.  Think about what’s working well and what you as a team could start, stop or modify.  Also think about what you bring to the team.</a:t>
            </a:r>
            <a:endParaRPr sz="1200"/>
          </a:p>
        </p:txBody>
      </p:sp>
      <p:sp>
        <p:nvSpPr>
          <p:cNvPr id="628" name="Google Shape;628;g2f9a18b8e29_0_480: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f9a18b8e29_0_580: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g2f9a18b8e29_0_580: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5 mins</a:t>
            </a:r>
            <a:br>
              <a:rPr lang="en" sz="1200"/>
            </a:br>
            <a:br>
              <a:rPr lang="en" sz="1200"/>
            </a:br>
            <a:r>
              <a:rPr b="1" lang="en" sz="1200"/>
              <a:t>SAY:</a:t>
            </a:r>
            <a:r>
              <a:rPr lang="en" sz="1200"/>
              <a:t> The team composite is a summary of each person on your team.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a:t>
            </a:r>
            <a:r>
              <a:rPr lang="en" sz="1200"/>
              <a:t> What do you notice?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DO: </a:t>
            </a:r>
            <a:r>
              <a:rPr lang="en" sz="1200"/>
              <a:t>Share key points of the data that they may not have mentioned from your preparation, or use the </a:t>
            </a:r>
            <a:r>
              <a:rPr lang="en" sz="1200"/>
              <a:t>following</a:t>
            </a:r>
            <a:r>
              <a:rPr lang="en" sz="1200"/>
              <a:t> recommendations:</a:t>
            </a:r>
            <a:br>
              <a:rPr lang="en" sz="1200"/>
            </a:br>
            <a:endParaRPr sz="1200"/>
          </a:p>
          <a:p>
            <a:pPr indent="-304800" lvl="0" marL="457200" rtl="0" algn="l">
              <a:lnSpc>
                <a:spcPct val="100000"/>
              </a:lnSpc>
              <a:spcBef>
                <a:spcPts val="0"/>
              </a:spcBef>
              <a:spcAft>
                <a:spcPts val="0"/>
              </a:spcAft>
              <a:buSzPts val="1200"/>
              <a:buChar char="•"/>
            </a:pPr>
            <a:r>
              <a:rPr lang="en" sz="1200"/>
              <a:t>% upper and lower, right and left.</a:t>
            </a:r>
            <a:endParaRPr sz="1200"/>
          </a:p>
          <a:p>
            <a:pPr indent="-304800" lvl="0" marL="457200" rtl="0" algn="l">
              <a:lnSpc>
                <a:spcPct val="100000"/>
              </a:lnSpc>
              <a:spcBef>
                <a:spcPts val="0"/>
              </a:spcBef>
              <a:spcAft>
                <a:spcPts val="0"/>
              </a:spcAft>
              <a:buSzPts val="1200"/>
              <a:buChar char="•"/>
            </a:pPr>
            <a:r>
              <a:rPr lang="en" sz="1200"/>
              <a:t>High and Lows of individuals.</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a:t>
            </a:r>
            <a:r>
              <a:rPr lang="en" sz="1200"/>
              <a:t> How do you see this represented in your team?</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TRANSITION:</a:t>
            </a:r>
            <a:r>
              <a:rPr lang="en" sz="1200"/>
              <a:t> Let’s take a look at the average of your team. </a:t>
            </a:r>
            <a:endParaRPr sz="1200"/>
          </a:p>
        </p:txBody>
      </p:sp>
      <p:sp>
        <p:nvSpPr>
          <p:cNvPr id="636" name="Google Shape;636;g2f9a18b8e29_0_580: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f9a18b8e29_0_700: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2f9a18b8e29_0_700: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5 mins</a:t>
            </a:r>
            <a:br>
              <a:rPr lang="en" sz="1200"/>
            </a:br>
            <a:br>
              <a:rPr lang="en" sz="1200"/>
            </a:br>
            <a:r>
              <a:rPr b="1" lang="en" sz="1200"/>
              <a:t>SAY:</a:t>
            </a:r>
            <a:r>
              <a:rPr lang="en" sz="1200"/>
              <a:t> The team average is a summary of each person on your team.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a:t>
            </a:r>
            <a:r>
              <a:rPr lang="en" sz="1200"/>
              <a:t> What do you notice? </a:t>
            </a:r>
            <a:endParaRPr sz="1200"/>
          </a:p>
          <a:p>
            <a:pPr indent="0" lvl="0" marL="0" rtl="0" algn="l">
              <a:lnSpc>
                <a:spcPct val="100000"/>
              </a:lnSpc>
              <a:spcBef>
                <a:spcPts val="0"/>
              </a:spcBef>
              <a:spcAft>
                <a:spcPts val="0"/>
              </a:spcAft>
              <a:buSzPts val="1400"/>
              <a:buNone/>
            </a:pPr>
            <a:r>
              <a:t/>
            </a:r>
            <a:endParaRPr sz="1200"/>
          </a:p>
          <a:p>
            <a:pPr indent="0" lvl="0" marL="0" rtl="0" algn="l">
              <a:spcBef>
                <a:spcPts val="0"/>
              </a:spcBef>
              <a:spcAft>
                <a:spcPts val="0"/>
              </a:spcAft>
              <a:buNone/>
            </a:pPr>
            <a:r>
              <a:rPr b="1" lang="en" sz="1200">
                <a:solidFill>
                  <a:schemeClr val="dk1"/>
                </a:solidFill>
              </a:rPr>
              <a:t>DO: </a:t>
            </a:r>
            <a:r>
              <a:rPr lang="en" sz="1200">
                <a:solidFill>
                  <a:schemeClr val="dk1"/>
                </a:solidFill>
              </a:rPr>
              <a:t>Share key points of the data that they may not have mentioned from your preparation, or use the following recommendations:</a:t>
            </a:r>
            <a:br>
              <a:rPr lang="en" sz="1200">
                <a:solidFill>
                  <a:schemeClr val="dk1"/>
                </a:solidFill>
              </a:rPr>
            </a:br>
            <a:endParaRPr sz="1200"/>
          </a:p>
          <a:p>
            <a:pPr indent="-304800" lvl="0" marL="457200" rtl="0" algn="l">
              <a:lnSpc>
                <a:spcPct val="100000"/>
              </a:lnSpc>
              <a:spcBef>
                <a:spcPts val="0"/>
              </a:spcBef>
              <a:spcAft>
                <a:spcPts val="0"/>
              </a:spcAft>
              <a:buSzPts val="1200"/>
              <a:buChar char="•"/>
            </a:pPr>
            <a:r>
              <a:rPr lang="en" sz="1200"/>
              <a:t>Share what the preference code is as an average.</a:t>
            </a:r>
            <a:endParaRPr sz="1200"/>
          </a:p>
          <a:p>
            <a:pPr indent="-304800" lvl="0" marL="457200" rtl="0" algn="l">
              <a:lnSpc>
                <a:spcPct val="100000"/>
              </a:lnSpc>
              <a:spcBef>
                <a:spcPts val="0"/>
              </a:spcBef>
              <a:spcAft>
                <a:spcPts val="0"/>
              </a:spcAft>
              <a:buSzPts val="1200"/>
              <a:buChar char="•"/>
            </a:pPr>
            <a:r>
              <a:rPr lang="en" sz="1200"/>
              <a:t>Share other observations you might have.</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 </a:t>
            </a:r>
            <a:r>
              <a:rPr lang="en" sz="1200"/>
              <a:t>How do you see this represented in your team?</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TRANSITION:</a:t>
            </a:r>
            <a:r>
              <a:rPr lang="en" sz="1200"/>
              <a:t> Now let’s take a look at your Group Preference Map</a:t>
            </a:r>
            <a:endParaRPr sz="1200"/>
          </a:p>
        </p:txBody>
      </p:sp>
      <p:sp>
        <p:nvSpPr>
          <p:cNvPr id="741" name="Google Shape;741;g2f9a18b8e29_0_700: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f9a18b8e29_0_772: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2f9a18b8e29_0_772: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5 mins</a:t>
            </a:r>
            <a:endParaRPr b="1" sz="1200"/>
          </a:p>
          <a:p>
            <a:pPr indent="0" lvl="0" marL="0" rtl="0" algn="l">
              <a:lnSpc>
                <a:spcPct val="100000"/>
              </a:lnSpc>
              <a:spcBef>
                <a:spcPts val="0"/>
              </a:spcBef>
              <a:spcAft>
                <a:spcPts val="0"/>
              </a:spcAft>
              <a:buSzPts val="1400"/>
              <a:buNone/>
            </a:pPr>
            <a:r>
              <a:t/>
            </a:r>
            <a:endParaRPr b="1" sz="1200"/>
          </a:p>
          <a:p>
            <a:pPr indent="0" lvl="0" marL="0" rtl="0" algn="l">
              <a:lnSpc>
                <a:spcPct val="100000"/>
              </a:lnSpc>
              <a:spcBef>
                <a:spcPts val="0"/>
              </a:spcBef>
              <a:spcAft>
                <a:spcPts val="0"/>
              </a:spcAft>
              <a:buSzPts val="1400"/>
              <a:buNone/>
            </a:pPr>
            <a:r>
              <a:rPr b="1" lang="en" sz="1200"/>
              <a:t>SAY: </a:t>
            </a:r>
            <a:r>
              <a:rPr lang="en" sz="1200"/>
              <a:t>This representation shares the preferences as plotted on a Whole Brain</a:t>
            </a:r>
            <a:r>
              <a:rPr baseline="30000" lang="en" sz="1200"/>
              <a:t>®</a:t>
            </a:r>
            <a:r>
              <a:rPr lang="en" sz="1200"/>
              <a:t> map so that you can see the relationships, preferences and the Introversion/Extroversion scale.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 </a:t>
            </a:r>
            <a:r>
              <a:rPr lang="en" sz="1200"/>
              <a:t>What do you notice? Can you think of examples of what your team does and talks about that demonstrate what’s on this map?</a:t>
            </a:r>
            <a:endParaRPr sz="1200"/>
          </a:p>
          <a:p>
            <a:pPr indent="0" lvl="0" marL="0" rtl="0" algn="l">
              <a:lnSpc>
                <a:spcPct val="100000"/>
              </a:lnSpc>
              <a:spcBef>
                <a:spcPts val="0"/>
              </a:spcBef>
              <a:spcAft>
                <a:spcPts val="0"/>
              </a:spcAft>
              <a:buSzPts val="1400"/>
              <a:buNone/>
            </a:pPr>
            <a:r>
              <a:t/>
            </a:r>
            <a:endParaRPr sz="1200"/>
          </a:p>
          <a:p>
            <a:pPr indent="0" lvl="0" marL="0" rtl="0" algn="l">
              <a:spcBef>
                <a:spcPts val="0"/>
              </a:spcBef>
              <a:spcAft>
                <a:spcPts val="0"/>
              </a:spcAft>
              <a:buNone/>
            </a:pPr>
            <a:r>
              <a:rPr b="1" lang="en" sz="1200">
                <a:solidFill>
                  <a:schemeClr val="dk1"/>
                </a:solidFill>
              </a:rPr>
              <a:t>DO: </a:t>
            </a:r>
            <a:r>
              <a:rPr lang="en" sz="1200">
                <a:solidFill>
                  <a:schemeClr val="dk1"/>
                </a:solidFill>
              </a:rPr>
              <a:t>Share key points of the data that they may not have mentioned from your preparation and highlight the following:</a:t>
            </a:r>
            <a:br>
              <a:rPr lang="en" sz="1200">
                <a:solidFill>
                  <a:schemeClr val="dk1"/>
                </a:solidFill>
              </a:rPr>
            </a:br>
            <a:endParaRPr sz="1200"/>
          </a:p>
          <a:p>
            <a:pPr indent="-304800" lvl="0" marL="457200" rtl="0" algn="l">
              <a:lnSpc>
                <a:spcPct val="100000"/>
              </a:lnSpc>
              <a:spcBef>
                <a:spcPts val="0"/>
              </a:spcBef>
              <a:spcAft>
                <a:spcPts val="0"/>
              </a:spcAft>
              <a:buSzPts val="1200"/>
              <a:buChar char="•"/>
            </a:pPr>
            <a:r>
              <a:rPr lang="en" sz="1200"/>
              <a:t>Each circle is a member of the team.</a:t>
            </a:r>
            <a:endParaRPr sz="1200"/>
          </a:p>
          <a:p>
            <a:pPr indent="-304800" lvl="0" marL="457200" rtl="0" algn="l">
              <a:lnSpc>
                <a:spcPct val="100000"/>
              </a:lnSpc>
              <a:spcBef>
                <a:spcPts val="0"/>
              </a:spcBef>
              <a:spcAft>
                <a:spcPts val="0"/>
              </a:spcAft>
              <a:buSzPts val="1200"/>
              <a:buChar char="•"/>
            </a:pPr>
            <a:r>
              <a:rPr lang="en" sz="1200"/>
              <a:t>Darker circle is greater introversion as self reported.</a:t>
            </a:r>
            <a:endParaRPr sz="1200"/>
          </a:p>
          <a:p>
            <a:pPr indent="-304800" lvl="0" marL="457200" rtl="0" algn="l">
              <a:lnSpc>
                <a:spcPct val="100000"/>
              </a:lnSpc>
              <a:spcBef>
                <a:spcPts val="0"/>
              </a:spcBef>
              <a:spcAft>
                <a:spcPts val="0"/>
              </a:spcAft>
              <a:buSzPts val="1200"/>
              <a:buChar char="•"/>
            </a:pPr>
            <a:r>
              <a:rPr lang="en" sz="1200"/>
              <a:t>Lighter circle is greater extroversion as self reported.</a:t>
            </a:r>
            <a:endParaRPr sz="1200"/>
          </a:p>
          <a:p>
            <a:pPr indent="-304800" lvl="0" marL="457200" rtl="0" algn="l">
              <a:lnSpc>
                <a:spcPct val="100000"/>
              </a:lnSpc>
              <a:spcBef>
                <a:spcPts val="0"/>
              </a:spcBef>
              <a:spcAft>
                <a:spcPts val="0"/>
              </a:spcAft>
              <a:buSzPts val="1200"/>
              <a:buChar char="•"/>
            </a:pPr>
            <a:r>
              <a:rPr lang="en" sz="1200"/>
              <a:t>Circle with an X is where the average of the team falls.</a:t>
            </a:r>
            <a:endParaRPr sz="1200"/>
          </a:p>
          <a:p>
            <a:pPr indent="-88900" lvl="0" marL="165100" rtl="0" algn="l">
              <a:lnSpc>
                <a:spcPct val="100000"/>
              </a:lnSpc>
              <a:spcBef>
                <a:spcPts val="0"/>
              </a:spcBef>
              <a:spcAft>
                <a:spcPts val="0"/>
              </a:spcAft>
              <a:buClr>
                <a:schemeClr val="dk1"/>
              </a:buClr>
              <a:buSzPts val="1300"/>
              <a:buFont typeface="Arial"/>
              <a:buNone/>
            </a:pPr>
            <a:r>
              <a:t/>
            </a:r>
            <a:endParaRPr sz="1200"/>
          </a:p>
          <a:p>
            <a:pPr indent="0" lvl="0" marL="0" rtl="0" algn="l">
              <a:lnSpc>
                <a:spcPct val="100000"/>
              </a:lnSpc>
              <a:spcBef>
                <a:spcPts val="0"/>
              </a:spcBef>
              <a:spcAft>
                <a:spcPts val="0"/>
              </a:spcAft>
              <a:buClr>
                <a:schemeClr val="dk1"/>
              </a:buClr>
              <a:buSzPts val="1300"/>
              <a:buFont typeface="Arial"/>
              <a:buNone/>
            </a:pPr>
            <a:r>
              <a:rPr b="1" lang="en" sz="1200"/>
              <a:t>TRANSITION:</a:t>
            </a:r>
            <a:r>
              <a:rPr lang="en" sz="1200"/>
              <a:t> There are additional pages of data that are available for the team, and if you are interested we can find some time to take a closer look at the full report. </a:t>
            </a:r>
            <a:endParaRPr sz="1200"/>
          </a:p>
        </p:txBody>
      </p:sp>
      <p:sp>
        <p:nvSpPr>
          <p:cNvPr id="796" name="Google Shape;796;g2f9a18b8e29_0_772: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f9a18b8e29_0_497: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8" name="Google Shape;848;g2f9a18b8e29_0_497: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5 mins</a:t>
            </a:r>
            <a:br>
              <a:rPr lang="en" sz="1200"/>
            </a:br>
            <a:br>
              <a:rPr lang="en" sz="1200"/>
            </a:br>
            <a:r>
              <a:rPr b="1" lang="en" sz="1200"/>
              <a:t>SAY:</a:t>
            </a:r>
            <a:r>
              <a:rPr lang="en" sz="1200">
                <a:latin typeface="Arial"/>
                <a:ea typeface="Arial"/>
                <a:cs typeface="Arial"/>
                <a:sym typeface="Arial"/>
              </a:rPr>
              <a:t> Now that we have reviewed the team, we want to spend a few minutes and have each of you share something important that you bring to the </a:t>
            </a:r>
            <a:r>
              <a:rPr lang="en" sz="1200"/>
              <a:t>group</a:t>
            </a:r>
            <a:r>
              <a:rPr lang="en" sz="1200">
                <a:latin typeface="Arial"/>
                <a:ea typeface="Arial"/>
                <a:cs typeface="Arial"/>
                <a:sym typeface="Arial"/>
              </a:rPr>
              <a:t>. It can be based on your preference, or a skill you have learned, and </a:t>
            </a:r>
            <a:r>
              <a:rPr lang="en" sz="1200"/>
              <a:t>the goal of this </a:t>
            </a:r>
            <a:r>
              <a:rPr lang="en" sz="1200"/>
              <a:t>activity</a:t>
            </a:r>
            <a:r>
              <a:rPr lang="en" sz="1200"/>
              <a:t> is to highlight a</a:t>
            </a:r>
            <a:r>
              <a:rPr lang="en" sz="1200">
                <a:latin typeface="Arial"/>
                <a:ea typeface="Arial"/>
                <a:cs typeface="Arial"/>
                <a:sym typeface="Arial"/>
              </a:rPr>
              <a:t> value that could be optimized for </a:t>
            </a:r>
            <a:r>
              <a:rPr lang="en" sz="1200"/>
              <a:t>your</a:t>
            </a:r>
            <a:r>
              <a:rPr lang="en" sz="1200">
                <a:latin typeface="Arial"/>
                <a:ea typeface="Arial"/>
                <a:cs typeface="Arial"/>
                <a:sym typeface="Arial"/>
              </a:rPr>
              <a:t> overall success working with </a:t>
            </a:r>
            <a:r>
              <a:rPr lang="en" sz="1200"/>
              <a:t>s</a:t>
            </a:r>
            <a:r>
              <a:rPr lang="en" sz="1200">
                <a:latin typeface="Arial"/>
                <a:ea typeface="Arial"/>
                <a:cs typeface="Arial"/>
                <a:sym typeface="Arial"/>
              </a:rPr>
              <a:t>takeholders.  </a:t>
            </a:r>
            <a:endParaRPr sz="1200"/>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lang="en" sz="1200">
                <a:latin typeface="Arial"/>
                <a:ea typeface="Arial"/>
                <a:cs typeface="Arial"/>
                <a:sym typeface="Arial"/>
              </a:rPr>
              <a:t>I’ll call names and you can share your answers to “what do you bring”.</a:t>
            </a:r>
            <a:br>
              <a:rPr lang="en" sz="1200">
                <a:latin typeface="Arial"/>
                <a:ea typeface="Arial"/>
                <a:cs typeface="Arial"/>
                <a:sym typeface="Arial"/>
              </a:rPr>
            </a:br>
            <a:r>
              <a:rPr lang="en" sz="1200">
                <a:latin typeface="Arial"/>
                <a:ea typeface="Arial"/>
                <a:cs typeface="Arial"/>
                <a:sym typeface="Arial"/>
              </a:rPr>
              <a:t>  </a:t>
            </a:r>
            <a:br>
              <a:rPr lang="en" sz="1200"/>
            </a:br>
            <a:r>
              <a:rPr b="1" lang="en" sz="1200"/>
              <a:t>Note to Facilitator: </a:t>
            </a:r>
            <a:r>
              <a:rPr b="1" i="1" lang="en" sz="1200"/>
              <a:t>If you are in Zoom you can use annotate to have team members place </a:t>
            </a:r>
            <a:r>
              <a:rPr b="1" i="1" lang="en" sz="1200"/>
              <a:t>their initial by their response. Or you can have them respond in chat. If time is an issue, have the team post their responses in chat. </a:t>
            </a:r>
            <a:endParaRPr b="1" i="1" sz="1200"/>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b="1" lang="en" sz="1200"/>
              <a:t>SAY:</a:t>
            </a:r>
            <a:r>
              <a:rPr lang="en" sz="1200">
                <a:latin typeface="Arial"/>
                <a:ea typeface="Arial"/>
                <a:cs typeface="Arial"/>
                <a:sym typeface="Arial"/>
              </a:rPr>
              <a:t> Thanks for sharing. This is the beginning of your team</a:t>
            </a:r>
            <a:r>
              <a:rPr lang="en" sz="1200"/>
              <a:t>’</a:t>
            </a:r>
            <a:r>
              <a:rPr lang="en" sz="1200">
                <a:latin typeface="Arial"/>
                <a:ea typeface="Arial"/>
                <a:cs typeface="Arial"/>
                <a:sym typeface="Arial"/>
              </a:rPr>
              <a:t>s journey with </a:t>
            </a:r>
            <a:r>
              <a:rPr lang="en" sz="1200"/>
              <a:t>Whole Brain</a:t>
            </a:r>
            <a:r>
              <a:rPr baseline="30000" lang="en" sz="1200"/>
              <a:t>®</a:t>
            </a:r>
            <a:r>
              <a:rPr lang="en" sz="1200"/>
              <a:t> Thinking</a:t>
            </a:r>
            <a:r>
              <a:rPr lang="en" sz="1200">
                <a:latin typeface="Arial"/>
                <a:ea typeface="Arial"/>
                <a:cs typeface="Arial"/>
                <a:sym typeface="Arial"/>
              </a:rPr>
              <a:t> and knowing what you all bring, and the thinking preference you bring it from, is a great baseline.</a:t>
            </a:r>
            <a:endParaRPr sz="1200"/>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b="1" lang="en" sz="1200"/>
              <a:t>TRANSITION:</a:t>
            </a:r>
            <a:r>
              <a:rPr lang="en" sz="1200">
                <a:latin typeface="Arial"/>
                <a:ea typeface="Arial"/>
                <a:cs typeface="Arial"/>
                <a:sym typeface="Arial"/>
              </a:rPr>
              <a:t> Now that we have a lot of perspective on our team, let</a:t>
            </a:r>
            <a:r>
              <a:rPr lang="en" sz="1200"/>
              <a:t>’</a:t>
            </a:r>
            <a:r>
              <a:rPr lang="en" sz="1200">
                <a:latin typeface="Arial"/>
                <a:ea typeface="Arial"/>
                <a:cs typeface="Arial"/>
                <a:sym typeface="Arial"/>
              </a:rPr>
              <a:t>s look at what next steps we think we could take!</a:t>
            </a:r>
            <a:endParaRPr sz="1200"/>
          </a:p>
        </p:txBody>
      </p:sp>
      <p:sp>
        <p:nvSpPr>
          <p:cNvPr id="849" name="Google Shape;849;g2f9a18b8e29_0_497: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marR="0" rtl="0" algn="r">
              <a:lnSpc>
                <a:spcPct val="100000"/>
              </a:lnSpc>
              <a:spcBef>
                <a:spcPts val="0"/>
              </a:spcBef>
              <a:spcAft>
                <a:spcPts val="0"/>
              </a:spcAft>
              <a:buSzPts val="1300"/>
              <a:buNone/>
            </a:pPr>
            <a:fld id="{00000000-1234-1234-1234-123412341234}" type="slidenum">
              <a:rPr b="0" i="0" lang="en" sz="1300">
                <a:solidFill>
                  <a:schemeClr val="dk1"/>
                </a:solidFill>
                <a:latin typeface="Arial"/>
                <a:ea typeface="Arial"/>
                <a:cs typeface="Arial"/>
                <a:sym typeface="Arial"/>
              </a:rPr>
              <a:t>‹#›</a:t>
            </a:fld>
            <a:endParaRPr b="0" i="0" sz="1300">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f9a18b8e29_0_511: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l">
              <a:lnSpc>
                <a:spcPct val="100000"/>
              </a:lnSpc>
              <a:spcBef>
                <a:spcPts val="0"/>
              </a:spcBef>
              <a:spcAft>
                <a:spcPts val="0"/>
              </a:spcAft>
              <a:buSzPts val="1400"/>
              <a:buNone/>
            </a:pPr>
            <a:fld id="{00000000-1234-1234-1234-123412341234}" type="slidenum">
              <a:rPr lang="en" sz="1400"/>
              <a:t>‹#›</a:t>
            </a:fld>
            <a:endParaRPr sz="1400"/>
          </a:p>
        </p:txBody>
      </p:sp>
      <p:sp>
        <p:nvSpPr>
          <p:cNvPr id="860" name="Google Shape;860;g2f9a18b8e29_0_511:notes"/>
          <p:cNvSpPr/>
          <p:nvPr>
            <p:ph idx="2" type="sldImg"/>
          </p:nvPr>
        </p:nvSpPr>
        <p:spPr>
          <a:xfrm>
            <a:off x="421536" y="697187"/>
            <a:ext cx="6129900" cy="3486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1" name="Google Shape;861;g2f9a18b8e29_0_511: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15 mins</a:t>
            </a:r>
            <a:br>
              <a:rPr lang="en" sz="1200"/>
            </a:br>
            <a:br>
              <a:rPr lang="en" sz="1200"/>
            </a:br>
            <a:r>
              <a:rPr b="1" lang="en" sz="1200"/>
              <a:t>SAY: </a:t>
            </a:r>
            <a:r>
              <a:rPr lang="en" sz="1200"/>
              <a:t>Take a moment to review the Whole Brain</a:t>
            </a:r>
            <a:r>
              <a:rPr baseline="30000" lang="en" sz="1200"/>
              <a:t>®</a:t>
            </a:r>
            <a:r>
              <a:rPr lang="en" sz="1200"/>
              <a:t> characteristics of a high-performing team on this slide. </a:t>
            </a:r>
            <a:br>
              <a:rPr lang="en" sz="1200"/>
            </a:br>
            <a:br>
              <a:rPr lang="en" sz="1200"/>
            </a:br>
            <a:r>
              <a:rPr lang="en" sz="1200"/>
              <a:t>Thinking about what we covered today, and the team report data we reviewed, take a minute to think about:</a:t>
            </a:r>
            <a:endParaRPr sz="1200"/>
          </a:p>
          <a:p>
            <a:pPr indent="0" lvl="0" marL="0" rtl="0" algn="l">
              <a:lnSpc>
                <a:spcPct val="100000"/>
              </a:lnSpc>
              <a:spcBef>
                <a:spcPts val="0"/>
              </a:spcBef>
              <a:spcAft>
                <a:spcPts val="0"/>
              </a:spcAft>
              <a:buSzPts val="1400"/>
              <a:buNone/>
            </a:pPr>
            <a:r>
              <a:t/>
            </a:r>
            <a:endParaRPr sz="1200"/>
          </a:p>
          <a:p>
            <a:pPr indent="-304800" lvl="0" marL="457200" rtl="0" algn="l">
              <a:lnSpc>
                <a:spcPct val="100000"/>
              </a:lnSpc>
              <a:spcBef>
                <a:spcPts val="0"/>
              </a:spcBef>
              <a:spcAft>
                <a:spcPts val="0"/>
              </a:spcAft>
              <a:buSzPts val="1200"/>
              <a:buChar char="●"/>
            </a:pPr>
            <a:r>
              <a:rPr lang="en" sz="1200"/>
              <a:t>Where are the strengths on your team?</a:t>
            </a:r>
            <a:endParaRPr sz="1200"/>
          </a:p>
          <a:p>
            <a:pPr indent="-304800" lvl="0" marL="457200" rtl="0" algn="l">
              <a:lnSpc>
                <a:spcPct val="100000"/>
              </a:lnSpc>
              <a:spcBef>
                <a:spcPts val="0"/>
              </a:spcBef>
              <a:spcAft>
                <a:spcPts val="0"/>
              </a:spcAft>
              <a:buSzPts val="1200"/>
              <a:buChar char="●"/>
            </a:pPr>
            <a:r>
              <a:rPr lang="en" sz="1200"/>
              <a:t>Where might there be gaps?</a:t>
            </a:r>
            <a:endParaRPr sz="1200"/>
          </a:p>
          <a:p>
            <a:pPr indent="-304800" lvl="0" marL="457200" rtl="0" algn="l">
              <a:lnSpc>
                <a:spcPct val="100000"/>
              </a:lnSpc>
              <a:spcBef>
                <a:spcPts val="0"/>
              </a:spcBef>
              <a:spcAft>
                <a:spcPts val="0"/>
              </a:spcAft>
              <a:buSzPts val="1200"/>
              <a:buChar char="●"/>
            </a:pPr>
            <a:r>
              <a:rPr lang="en" sz="1200"/>
              <a:t>What’s 1 characteristics you could focus on to increase the effectiveness of your team?</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rPr b="1" lang="en" sz="1200"/>
              <a:t>ALLOW: </a:t>
            </a:r>
            <a:r>
              <a:rPr lang="en" sz="1200"/>
              <a:t>1-2 minutes for team members to consider the questions. </a:t>
            </a:r>
            <a:br>
              <a:rPr lang="en" sz="1200"/>
            </a:br>
            <a:br>
              <a:rPr lang="en" sz="1200"/>
            </a:br>
            <a:r>
              <a:rPr b="1" lang="en" sz="1200"/>
              <a:t>ASK: </a:t>
            </a:r>
            <a:r>
              <a:rPr lang="en" sz="1200">
                <a:solidFill>
                  <a:schemeClr val="dk1"/>
                </a:solidFill>
              </a:rPr>
              <a:t>Where are the strengths on your team?</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Encourage team members to share them verbally or in chat. Look for and discuss themes and which quadrants they fall into. </a:t>
            </a:r>
            <a:br>
              <a:rPr lang="en" sz="1200">
                <a:solidFill>
                  <a:schemeClr val="dk1"/>
                </a:solidFill>
              </a:rPr>
            </a:br>
            <a:br>
              <a:rPr lang="en" sz="1200">
                <a:solidFill>
                  <a:schemeClr val="dk1"/>
                </a:solidFill>
              </a:rPr>
            </a:br>
            <a:r>
              <a:rPr b="1" lang="en" sz="1200">
                <a:solidFill>
                  <a:schemeClr val="dk1"/>
                </a:solidFill>
              </a:rPr>
              <a:t>ALLOW: </a:t>
            </a:r>
            <a:r>
              <a:rPr lang="en" sz="1200">
                <a:solidFill>
                  <a:schemeClr val="dk1"/>
                </a:solidFill>
              </a:rPr>
              <a:t>3-4 minutes for the discussion. </a:t>
            </a:r>
            <a:br>
              <a:rPr lang="en" sz="1200">
                <a:solidFill>
                  <a:schemeClr val="dk1"/>
                </a:solidFill>
              </a:rPr>
            </a:br>
            <a:br>
              <a:rPr lang="en" sz="1200">
                <a:solidFill>
                  <a:schemeClr val="dk1"/>
                </a:solidFill>
              </a:rPr>
            </a:br>
            <a:r>
              <a:rPr b="1" lang="en" sz="1200">
                <a:solidFill>
                  <a:schemeClr val="dk1"/>
                </a:solidFill>
              </a:rPr>
              <a:t>ASK: </a:t>
            </a:r>
            <a:r>
              <a:rPr lang="en" sz="1200">
                <a:solidFill>
                  <a:schemeClr val="dk1"/>
                </a:solidFill>
              </a:rPr>
              <a:t>Where might there be gaps?</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Encourage team members to share them verbally or in chat. Look for and discuss themes and which quadrants they fall into. </a:t>
            </a:r>
            <a:br>
              <a:rPr lang="en" sz="1200">
                <a:solidFill>
                  <a:schemeClr val="dk1"/>
                </a:solidFill>
              </a:rPr>
            </a:br>
            <a:br>
              <a:rPr lang="en" sz="1200">
                <a:solidFill>
                  <a:schemeClr val="dk1"/>
                </a:solidFill>
              </a:rPr>
            </a:br>
            <a:r>
              <a:rPr b="1" lang="en" sz="1200">
                <a:solidFill>
                  <a:schemeClr val="dk1"/>
                </a:solidFill>
              </a:rPr>
              <a:t>ALLOW: </a:t>
            </a:r>
            <a:r>
              <a:rPr lang="en" sz="1200">
                <a:solidFill>
                  <a:schemeClr val="dk1"/>
                </a:solidFill>
              </a:rPr>
              <a:t>3-4 minutes for the discussion. </a:t>
            </a:r>
            <a:endParaRPr sz="1200">
              <a:solidFill>
                <a:schemeClr val="dk1"/>
              </a:solidFill>
            </a:endParaRPr>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rPr b="1" lang="en" sz="1200">
                <a:solidFill>
                  <a:schemeClr val="dk1"/>
                </a:solidFill>
              </a:rPr>
              <a:t>ASK: </a:t>
            </a:r>
            <a:r>
              <a:rPr lang="en" sz="1200">
                <a:solidFill>
                  <a:schemeClr val="dk1"/>
                </a:solidFill>
              </a:rPr>
              <a:t>What’s 1 characteristics you could focus on to increase the effectiveness of your team?</a:t>
            </a:r>
            <a:br>
              <a:rPr lang="en" sz="1200">
                <a:solidFill>
                  <a:schemeClr val="dk1"/>
                </a:solidFill>
              </a:rPr>
            </a:br>
            <a:br>
              <a:rPr lang="en" sz="1200">
                <a:solidFill>
                  <a:schemeClr val="dk1"/>
                </a:solidFill>
              </a:rPr>
            </a:br>
            <a:r>
              <a:rPr b="1" lang="en" sz="1200">
                <a:solidFill>
                  <a:schemeClr val="dk1"/>
                </a:solidFill>
              </a:rPr>
              <a:t>DO: </a:t>
            </a:r>
            <a:r>
              <a:rPr lang="en" sz="1200">
                <a:solidFill>
                  <a:schemeClr val="dk1"/>
                </a:solidFill>
              </a:rPr>
              <a:t>Encourage team members to share them verbally or in chat. Find agreement on the team around 1 characteristic, you can defer to the characteristic that is mentioned most and ask for agreement if needed. </a:t>
            </a:r>
            <a:br>
              <a:rPr lang="en" sz="1200">
                <a:solidFill>
                  <a:schemeClr val="dk1"/>
                </a:solidFill>
              </a:rPr>
            </a:br>
            <a:br>
              <a:rPr lang="en" sz="1200">
                <a:solidFill>
                  <a:schemeClr val="dk1"/>
                </a:solidFill>
              </a:rPr>
            </a:br>
            <a:r>
              <a:rPr b="1" lang="en" sz="1200">
                <a:solidFill>
                  <a:schemeClr val="dk1"/>
                </a:solidFill>
              </a:rPr>
              <a:t>ALLOW: </a:t>
            </a:r>
            <a:r>
              <a:rPr lang="en" sz="1200">
                <a:solidFill>
                  <a:schemeClr val="dk1"/>
                </a:solidFill>
              </a:rPr>
              <a:t>2-3 minutes for the discussion. </a:t>
            </a:r>
            <a:br>
              <a:rPr lang="en" sz="1200">
                <a:solidFill>
                  <a:schemeClr val="dk1"/>
                </a:solidFill>
              </a:rPr>
            </a:br>
            <a:br>
              <a:rPr lang="en" sz="1200"/>
            </a:br>
            <a:r>
              <a:rPr b="1" lang="en" sz="1200"/>
              <a:t>SAY: </a:t>
            </a:r>
            <a:r>
              <a:rPr lang="en" sz="1200"/>
              <a:t>Great work everyone, let’s take the characteristic you selected and talk about how you can work to address it. </a:t>
            </a:r>
            <a:endParaRPr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f9a18b8e29_0_544: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2f9a18b8e29_0_544: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solidFill>
                  <a:schemeClr val="dk1"/>
                </a:solidFill>
              </a:rPr>
              <a:t>Note to Facilitator: </a:t>
            </a:r>
            <a:r>
              <a:rPr b="1" i="1" lang="en" sz="1200">
                <a:solidFill>
                  <a:schemeClr val="dk1"/>
                </a:solidFill>
              </a:rPr>
              <a:t>This slide has a build. The slide will appear with the blue quadrant question on the slide. You will need to click to reveal the questions in the other quadrants.</a:t>
            </a:r>
            <a:br>
              <a:rPr b="1" lang="en" sz="1200"/>
            </a:br>
            <a:br>
              <a:rPr b="1" lang="en" sz="1200"/>
            </a:br>
            <a:r>
              <a:rPr b="1" lang="en" sz="1200"/>
              <a:t>10 minutes</a:t>
            </a:r>
            <a:br>
              <a:rPr lang="en" sz="1200"/>
            </a:br>
            <a:br>
              <a:rPr lang="en" sz="1200"/>
            </a:br>
            <a:r>
              <a:rPr b="1" lang="en" sz="1200"/>
              <a:t>SAY: </a:t>
            </a:r>
            <a:r>
              <a:rPr lang="en" sz="1200"/>
              <a:t>With that one characteristic in mind, let’s set an action plan. As a team, we will commit to improving the following </a:t>
            </a:r>
            <a:r>
              <a:rPr lang="en" sz="1200"/>
              <a:t>characteristic</a:t>
            </a:r>
            <a:r>
              <a:rPr lang="en" sz="1200"/>
              <a:t>: (add characteristic here)</a:t>
            </a:r>
            <a:endParaRPr sz="1200"/>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b="1" lang="en" sz="1200"/>
              <a:t>DO: (Click to reveal) </a:t>
            </a:r>
            <a:r>
              <a:rPr lang="en" sz="1200"/>
              <a:t>the question, “Why is it important right now?”</a:t>
            </a:r>
            <a:br>
              <a:rPr b="1" lang="en" sz="1200"/>
            </a:br>
            <a:br>
              <a:rPr b="1" lang="en" sz="1200"/>
            </a:br>
            <a:r>
              <a:rPr b="1" lang="en" sz="1200"/>
              <a:t>ASK: </a:t>
            </a:r>
            <a:r>
              <a:rPr lang="en" sz="1200"/>
              <a:t>Why is it important right now to address this characteristic?</a:t>
            </a:r>
            <a:br>
              <a:rPr lang="en" sz="1200"/>
            </a:br>
            <a:br>
              <a:rPr lang="en" sz="1200"/>
            </a:br>
            <a:r>
              <a:rPr b="1" lang="en" sz="1200"/>
              <a:t>ALLOW: </a:t>
            </a:r>
            <a:r>
              <a:rPr lang="en" sz="1200"/>
              <a:t>3 minutes of conversation.</a:t>
            </a:r>
            <a:endParaRPr sz="1200"/>
          </a:p>
          <a:p>
            <a:pPr indent="0" lvl="0" marL="0" rtl="0" algn="l">
              <a:lnSpc>
                <a:spcPct val="100000"/>
              </a:lnSpc>
              <a:spcBef>
                <a:spcPts val="0"/>
              </a:spcBef>
              <a:spcAft>
                <a:spcPts val="0"/>
              </a:spcAft>
              <a:buSzPts val="1400"/>
              <a:buNone/>
            </a:pPr>
            <a:br>
              <a:rPr lang="en" sz="1200"/>
            </a:br>
            <a:r>
              <a:rPr b="1" lang="en" sz="1200">
                <a:solidFill>
                  <a:schemeClr val="dk1"/>
                </a:solidFill>
              </a:rPr>
              <a:t>DO: (Click to reveal) </a:t>
            </a:r>
            <a:r>
              <a:rPr lang="en" sz="1200">
                <a:solidFill>
                  <a:schemeClr val="dk1"/>
                </a:solidFill>
              </a:rPr>
              <a:t>the question, “What can we stop, start, or modify to improve?”</a:t>
            </a:r>
            <a:br>
              <a:rPr lang="en" sz="1200"/>
            </a:br>
            <a:endParaRPr sz="1200"/>
          </a:p>
          <a:p>
            <a:pPr indent="0" lvl="0" marL="0" rtl="0" algn="l">
              <a:lnSpc>
                <a:spcPct val="100000"/>
              </a:lnSpc>
              <a:spcBef>
                <a:spcPts val="0"/>
              </a:spcBef>
              <a:spcAft>
                <a:spcPts val="0"/>
              </a:spcAft>
              <a:buSzPts val="1400"/>
              <a:buNone/>
            </a:pPr>
            <a:r>
              <a:rPr b="1" lang="en" sz="1200"/>
              <a:t>ASK: </a:t>
            </a:r>
            <a:r>
              <a:rPr lang="en" sz="1200"/>
              <a:t>What can we stop, start, or </a:t>
            </a:r>
            <a:r>
              <a:rPr lang="en" sz="1200"/>
              <a:t>modify</a:t>
            </a:r>
            <a:r>
              <a:rPr lang="en" sz="1200"/>
              <a:t> to improve?</a:t>
            </a:r>
            <a:br>
              <a:rPr lang="en" sz="1200"/>
            </a:br>
            <a:br>
              <a:rPr lang="en" sz="1200"/>
            </a:br>
            <a:r>
              <a:rPr b="1" lang="en" sz="1200"/>
              <a:t>ALLOW: </a:t>
            </a:r>
            <a:r>
              <a:rPr lang="en" sz="1200"/>
              <a:t>3-4 minutes of </a:t>
            </a:r>
            <a:r>
              <a:rPr lang="en" sz="1200"/>
              <a:t>conversation and encourage the team to take notes. </a:t>
            </a:r>
            <a:endParaRPr sz="1200"/>
          </a:p>
          <a:p>
            <a:pPr indent="0" lvl="0" marL="0" rtl="0" algn="l">
              <a:lnSpc>
                <a:spcPct val="100000"/>
              </a:lnSpc>
              <a:spcBef>
                <a:spcPts val="0"/>
              </a:spcBef>
              <a:spcAft>
                <a:spcPts val="0"/>
              </a:spcAft>
              <a:buSzPts val="1400"/>
              <a:buNone/>
            </a:pPr>
            <a:r>
              <a:t/>
            </a:r>
            <a:endParaRPr sz="1200"/>
          </a:p>
          <a:p>
            <a:pPr indent="0" lvl="0" marL="0" rtl="0" algn="l">
              <a:spcBef>
                <a:spcPts val="0"/>
              </a:spcBef>
              <a:spcAft>
                <a:spcPts val="0"/>
              </a:spcAft>
              <a:buClr>
                <a:schemeClr val="dk1"/>
              </a:buClr>
              <a:buSzPts val="1400"/>
              <a:buFont typeface="Arial"/>
              <a:buNone/>
            </a:pPr>
            <a:r>
              <a:rPr b="1" lang="en" sz="1200">
                <a:solidFill>
                  <a:schemeClr val="dk1"/>
                </a:solidFill>
              </a:rPr>
              <a:t>DO: (Click to reveal) </a:t>
            </a:r>
            <a:r>
              <a:rPr lang="en" sz="1200">
                <a:solidFill>
                  <a:schemeClr val="dk1"/>
                </a:solidFill>
              </a:rPr>
              <a:t>the question, “How will we leverage each other’s strengths?”</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 </a:t>
            </a:r>
            <a:r>
              <a:rPr lang="en" sz="1200"/>
              <a:t>How will we leverage each other’s strengths?</a:t>
            </a:r>
            <a:endParaRPr sz="1200"/>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b="1" lang="en" sz="1200">
                <a:solidFill>
                  <a:schemeClr val="dk1"/>
                </a:solidFill>
              </a:rPr>
              <a:t>ALLOW: </a:t>
            </a:r>
            <a:r>
              <a:rPr lang="en" sz="1200">
                <a:solidFill>
                  <a:schemeClr val="dk1"/>
                </a:solidFill>
              </a:rPr>
              <a:t>3 minutes of conversation and encourage them to add to their notes. </a:t>
            </a:r>
            <a:br>
              <a:rPr lang="en" sz="1200">
                <a:solidFill>
                  <a:schemeClr val="dk1"/>
                </a:solidFill>
              </a:rPr>
            </a:br>
            <a:endParaRPr sz="1200">
              <a:latin typeface="Arial"/>
              <a:ea typeface="Arial"/>
              <a:cs typeface="Arial"/>
              <a:sym typeface="Arial"/>
            </a:endParaRPr>
          </a:p>
          <a:p>
            <a:pPr indent="0" lvl="0" marL="0" rtl="0" algn="l">
              <a:lnSpc>
                <a:spcPct val="100000"/>
              </a:lnSpc>
              <a:spcBef>
                <a:spcPts val="0"/>
              </a:spcBef>
              <a:spcAft>
                <a:spcPts val="0"/>
              </a:spcAft>
              <a:buSzPts val="1400"/>
              <a:buNone/>
            </a:pPr>
            <a:r>
              <a:rPr b="1" lang="en" sz="1200"/>
              <a:t>TRANSITION:</a:t>
            </a:r>
            <a:r>
              <a:rPr lang="en" sz="1200">
                <a:latin typeface="Arial"/>
                <a:ea typeface="Arial"/>
                <a:cs typeface="Arial"/>
                <a:sym typeface="Arial"/>
              </a:rPr>
              <a:t> </a:t>
            </a:r>
            <a:r>
              <a:rPr lang="en" sz="1200"/>
              <a:t>Great work everyone! Be sure to keep this activity in mind and you continue to work together.</a:t>
            </a:r>
            <a:endParaRPr sz="1200"/>
          </a:p>
        </p:txBody>
      </p:sp>
      <p:sp>
        <p:nvSpPr>
          <p:cNvPr id="886" name="Google Shape;886;g2f9a18b8e29_0_544: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f9b4cb358f_0_1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f9b4cb358f_0_1142:notes"/>
          <p:cNvSpPr txBox="1"/>
          <p:nvPr>
            <p:ph idx="1" type="body"/>
          </p:nvPr>
        </p:nvSpPr>
        <p:spPr>
          <a:xfrm>
            <a:off x="685800" y="4400550"/>
            <a:ext cx="5486400" cy="3600300"/>
          </a:xfrm>
          <a:prstGeom prst="rect">
            <a:avLst/>
          </a:prstGeom>
          <a:noFill/>
          <a:ln>
            <a:noFill/>
          </a:ln>
        </p:spPr>
        <p:txBody>
          <a:bodyPr anchorCtr="0" anchor="t" bIns="91225" lIns="91225" spcFirstLastPara="1" rIns="91225" wrap="square" tIns="91225">
            <a:noAutofit/>
          </a:bodyPr>
          <a:lstStyle/>
          <a:p>
            <a:pPr indent="0" lvl="0" marL="0" rtl="0" algn="l">
              <a:lnSpc>
                <a:spcPct val="100000"/>
              </a:lnSpc>
              <a:spcBef>
                <a:spcPts val="0"/>
              </a:spcBef>
              <a:spcAft>
                <a:spcPts val="0"/>
              </a:spcAft>
              <a:buNone/>
            </a:pPr>
            <a:r>
              <a:t/>
            </a:r>
            <a:endParaRPr sz="1200"/>
          </a:p>
        </p:txBody>
      </p:sp>
      <p:sp>
        <p:nvSpPr>
          <p:cNvPr id="125" name="Google Shape;125;g2f9b4cb358f_0_1142:notes"/>
          <p:cNvSpPr txBox="1"/>
          <p:nvPr>
            <p:ph idx="12" type="sldNum"/>
          </p:nvPr>
        </p:nvSpPr>
        <p:spPr>
          <a:xfrm>
            <a:off x="3884613" y="8685213"/>
            <a:ext cx="2971800" cy="458700"/>
          </a:xfrm>
          <a:prstGeom prst="rect">
            <a:avLst/>
          </a:prstGeom>
          <a:noFill/>
          <a:ln>
            <a:noFill/>
          </a:ln>
        </p:spPr>
        <p:txBody>
          <a:bodyPr anchorCtr="0" anchor="b" bIns="45575" lIns="91225" spcFirstLastPara="1" rIns="91225" wrap="square" tIns="45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f9a18b8e29_0_553: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marR="0" rtl="0" algn="r">
              <a:lnSpc>
                <a:spcPct val="100000"/>
              </a:lnSpc>
              <a:spcBef>
                <a:spcPts val="0"/>
              </a:spcBef>
              <a:spcAft>
                <a:spcPts val="0"/>
              </a:spcAft>
              <a:buClr>
                <a:srgbClr val="000000"/>
              </a:buClr>
              <a:buSzPts val="1200"/>
              <a:buFont typeface="Proxima Nova"/>
              <a:buNone/>
            </a:pPr>
            <a:fld id="{00000000-1234-1234-1234-123412341234}" type="slidenum">
              <a:rPr b="0" i="0" lang="en" sz="1200">
                <a:solidFill>
                  <a:srgbClr val="000000"/>
                </a:solidFill>
                <a:latin typeface="Proxima Nova"/>
                <a:ea typeface="Proxima Nova"/>
                <a:cs typeface="Proxima Nova"/>
                <a:sym typeface="Proxima Nova"/>
              </a:rPr>
              <a:t>‹#›</a:t>
            </a:fld>
            <a:endParaRPr b="0" i="0" sz="1200">
              <a:solidFill>
                <a:srgbClr val="000000"/>
              </a:solidFill>
              <a:latin typeface="Proxima Nova"/>
              <a:ea typeface="Proxima Nova"/>
              <a:cs typeface="Proxima Nova"/>
              <a:sym typeface="Proxima Nova"/>
            </a:endParaRPr>
          </a:p>
        </p:txBody>
      </p:sp>
      <p:sp>
        <p:nvSpPr>
          <p:cNvPr id="897" name="Google Shape;897;g2f9a18b8e29_0_553:notes"/>
          <p:cNvSpPr/>
          <p:nvPr>
            <p:ph idx="2" type="sldImg"/>
          </p:nvPr>
        </p:nvSpPr>
        <p:spPr>
          <a:xfrm>
            <a:off x="393945" y="669300"/>
            <a:ext cx="5886300" cy="3348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8" name="Google Shape;898;g2f9a18b8e29_0_553:notes"/>
          <p:cNvSpPr txBox="1"/>
          <p:nvPr>
            <p:ph idx="1" type="body"/>
          </p:nvPr>
        </p:nvSpPr>
        <p:spPr>
          <a:xfrm>
            <a:off x="890590" y="4241998"/>
            <a:ext cx="4893000" cy="40206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1-2 min</a:t>
            </a:r>
            <a:br>
              <a:rPr lang="en" sz="1200">
                <a:latin typeface="Arial"/>
                <a:ea typeface="Arial"/>
                <a:cs typeface="Arial"/>
                <a:sym typeface="Arial"/>
              </a:rPr>
            </a:br>
            <a:endParaRPr sz="1200"/>
          </a:p>
          <a:p>
            <a:pPr indent="0" lvl="0" marL="0" marR="0" rtl="0" algn="l">
              <a:lnSpc>
                <a:spcPct val="100000"/>
              </a:lnSpc>
              <a:spcBef>
                <a:spcPts val="0"/>
              </a:spcBef>
              <a:spcAft>
                <a:spcPts val="0"/>
              </a:spcAft>
              <a:buClr>
                <a:schemeClr val="dk1"/>
              </a:buClr>
              <a:buSzPts val="1300"/>
              <a:buFont typeface="Arial"/>
              <a:buNone/>
            </a:pPr>
            <a:r>
              <a:rPr b="1" lang="en" sz="1200"/>
              <a:t>DO: </a:t>
            </a:r>
            <a:r>
              <a:rPr lang="en" sz="1200"/>
              <a:t>Share</a:t>
            </a:r>
            <a:r>
              <a:rPr lang="en" sz="1200"/>
              <a:t> the list of recommendations with the team.</a:t>
            </a:r>
            <a:endParaRPr sz="1200"/>
          </a:p>
          <a:p>
            <a:pPr indent="0" lvl="0" marL="0" marR="0" rtl="0" algn="l">
              <a:lnSpc>
                <a:spcPct val="100000"/>
              </a:lnSpc>
              <a:spcBef>
                <a:spcPts val="0"/>
              </a:spcBef>
              <a:spcAft>
                <a:spcPts val="0"/>
              </a:spcAft>
              <a:buClr>
                <a:schemeClr val="dk1"/>
              </a:buClr>
              <a:buSzPts val="1300"/>
              <a:buFont typeface="Arial"/>
              <a:buNone/>
            </a:pPr>
            <a:r>
              <a:t/>
            </a:r>
            <a:endParaRPr sz="1200"/>
          </a:p>
          <a:p>
            <a:pPr indent="0" lvl="0" marL="0" marR="0" rtl="0" algn="l">
              <a:lnSpc>
                <a:spcPct val="100000"/>
              </a:lnSpc>
              <a:spcBef>
                <a:spcPts val="0"/>
              </a:spcBef>
              <a:spcAft>
                <a:spcPts val="0"/>
              </a:spcAft>
              <a:buClr>
                <a:schemeClr val="dk1"/>
              </a:buClr>
              <a:buSzPts val="1300"/>
              <a:buFont typeface="Arial"/>
              <a:buNone/>
            </a:pPr>
            <a:r>
              <a:rPr b="1" lang="en" sz="1200"/>
              <a:t>DO: </a:t>
            </a:r>
            <a:r>
              <a:rPr lang="en" sz="1200"/>
              <a:t>Thank everyone for their hard work and close the session by reminding them of a notable insight, “a-ha” or discussion point from your time together. </a:t>
            </a:r>
            <a:endParaRPr sz="1200"/>
          </a:p>
          <a:p>
            <a:pPr indent="0" lvl="0" marL="0" marR="0" rtl="0" algn="l">
              <a:lnSpc>
                <a:spcPct val="100000"/>
              </a:lnSpc>
              <a:spcBef>
                <a:spcPts val="0"/>
              </a:spcBef>
              <a:spcAft>
                <a:spcPts val="0"/>
              </a:spcAft>
              <a:buClr>
                <a:schemeClr val="dk1"/>
              </a:buClr>
              <a:buSzPts val="1300"/>
              <a:buFont typeface="Arial"/>
              <a:buNone/>
            </a:pPr>
            <a:r>
              <a:t/>
            </a:r>
            <a:endParaRPr sz="1200"/>
          </a:p>
          <a:p>
            <a:pPr indent="0" lvl="0" marL="0" marR="0" rtl="0" algn="l">
              <a:lnSpc>
                <a:spcPct val="100000"/>
              </a:lnSpc>
              <a:spcBef>
                <a:spcPts val="0"/>
              </a:spcBef>
              <a:spcAft>
                <a:spcPts val="0"/>
              </a:spcAft>
              <a:buClr>
                <a:schemeClr val="dk1"/>
              </a:buClr>
              <a:buSzPts val="1300"/>
              <a:buFont typeface="Arial"/>
              <a:buNone/>
            </a:pPr>
            <a:r>
              <a:rPr b="1" lang="en" sz="1200"/>
              <a:t>SAY: </a:t>
            </a:r>
            <a:r>
              <a:rPr lang="en" sz="1200"/>
              <a:t>If there aren’t any questions, we will sign off for the day. </a:t>
            </a:r>
            <a:endParaRPr sz="1200">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f9b4cb358f_2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5" name="Google Shape;905;g2f9b4cb358f_2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sz="1200"/>
              <a:t>Note to Facilitator: </a:t>
            </a:r>
            <a:r>
              <a:rPr b="1" i="1" lang="en" sz="1200"/>
              <a:t>Feel free to add your name and contact information to this closing slide if you would like. You can also edit the slide to add a photo, or any other details that might relevant to your specific use case. </a:t>
            </a:r>
            <a:endParaRPr b="1" i="1"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f9b4cb358f_2_2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2f9b4cb358f_2_2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Note to Facilitator: </a:t>
            </a:r>
            <a:r>
              <a:rPr b="1" i="1" lang="en" sz="1200">
                <a:solidFill>
                  <a:schemeClr val="dk1"/>
                </a:solidFill>
              </a:rPr>
              <a:t>Be sure to review the items below before facilitating your team session (you can keep or delete this slide after your review):</a:t>
            </a:r>
            <a:br>
              <a:rPr b="1" i="1" lang="en" sz="1200">
                <a:solidFill>
                  <a:schemeClr val="dk1"/>
                </a:solidFill>
              </a:rPr>
            </a:br>
            <a:endParaRPr b="1" i="1"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53: </a:t>
            </a:r>
            <a:r>
              <a:rPr lang="en" sz="1200">
                <a:solidFill>
                  <a:schemeClr val="dk1"/>
                </a:solidFill>
              </a:rPr>
              <a:t>This </a:t>
            </a:r>
            <a:r>
              <a:rPr lang="en" sz="1200">
                <a:solidFill>
                  <a:schemeClr val="dk1"/>
                </a:solidFill>
              </a:rPr>
              <a:t>slide can be used at the end of a section if you are delivering this content in a modular fashion.</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54: </a:t>
            </a:r>
            <a:r>
              <a:rPr lang="en" sz="1200">
                <a:solidFill>
                  <a:schemeClr val="dk1"/>
                </a:solidFill>
              </a:rPr>
              <a:t>This slide outlines potential next steps you could take with a team if they are interested in learning more about Whole Brain</a:t>
            </a:r>
            <a:r>
              <a:rPr baseline="30000" lang="en" sz="1200">
                <a:solidFill>
                  <a:schemeClr val="dk1"/>
                </a:solidFill>
              </a:rPr>
              <a:t>®</a:t>
            </a:r>
            <a:r>
              <a:rPr lang="en" sz="1200">
                <a:solidFill>
                  <a:schemeClr val="dk1"/>
                </a:solidFill>
              </a:rPr>
              <a:t> Thinking or the HBDI</a:t>
            </a:r>
            <a:r>
              <a:rPr baseline="30000" lang="en" sz="1200">
                <a:solidFill>
                  <a:schemeClr val="dk1"/>
                </a:solidFill>
              </a:rPr>
              <a:t>®</a:t>
            </a:r>
            <a:r>
              <a:rPr lang="en" sz="1200">
                <a:solidFill>
                  <a:schemeClr val="dk1"/>
                </a:solidFill>
              </a:rPr>
              <a:t>.</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55: </a:t>
            </a:r>
            <a:r>
              <a:rPr lang="en" sz="1200">
                <a:solidFill>
                  <a:schemeClr val="dk1"/>
                </a:solidFill>
              </a:rPr>
              <a:t>Is the start of an appendix that has additional team report slides that you can swap or add depending on the time you have available to present to a team. </a:t>
            </a:r>
            <a:endParaRPr sz="1200">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309fd579f5c_1_2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Note to Facilitator: </a:t>
            </a:r>
            <a:r>
              <a:rPr b="1" i="1" lang="en" sz="1200">
                <a:solidFill>
                  <a:schemeClr val="dk1"/>
                </a:solidFill>
              </a:rPr>
              <a:t>If you are delivering this content in a modular fashion, you can add this slide to the end of the section you are stopping at. Feel free to update the slide as needed to clearly outline next steps. </a:t>
            </a:r>
            <a:endParaRPr b="1" i="1" sz="1200">
              <a:solidFill>
                <a:schemeClr val="dk1"/>
              </a:solidFill>
            </a:endParaRPr>
          </a:p>
          <a:p>
            <a:pPr indent="0" lvl="0" marL="0" rtl="0" algn="l">
              <a:lnSpc>
                <a:spcPct val="100000"/>
              </a:lnSpc>
              <a:spcBef>
                <a:spcPts val="0"/>
              </a:spcBef>
              <a:spcAft>
                <a:spcPts val="0"/>
              </a:spcAft>
              <a:buSzPts val="1400"/>
              <a:buNone/>
            </a:pPr>
            <a:r>
              <a:t/>
            </a:r>
            <a:endParaRPr sz="1200"/>
          </a:p>
        </p:txBody>
      </p:sp>
      <p:sp>
        <p:nvSpPr>
          <p:cNvPr id="916" name="Google Shape;916;g309fd579f5c_1_206: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f9a18b8e29_0_575: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2f9a18b8e29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Note to Facilitator: </a:t>
            </a:r>
            <a:r>
              <a:rPr b="1" i="1" lang="en" sz="1200"/>
              <a:t>This slide covers options for next steps if the team is looking to continue their application of Whole Brain</a:t>
            </a:r>
            <a:r>
              <a:rPr b="1" baseline="30000" i="1" lang="en" sz="1200"/>
              <a:t>®</a:t>
            </a:r>
            <a:r>
              <a:rPr b="1" i="1" lang="en" sz="1200"/>
              <a:t> Thinking. If you have </a:t>
            </a:r>
            <a:r>
              <a:rPr b="1" i="1" lang="en" sz="1200"/>
              <a:t>questions</a:t>
            </a:r>
            <a:r>
              <a:rPr b="1" i="1" lang="en" sz="1200"/>
              <a:t> about any of the items on this list you can visit the following resources:</a:t>
            </a:r>
            <a:endParaRPr b="1" i="1" sz="1200"/>
          </a:p>
          <a:p>
            <a:pPr indent="0" lvl="0" marL="0" rtl="0" algn="l">
              <a:spcBef>
                <a:spcPts val="0"/>
              </a:spcBef>
              <a:spcAft>
                <a:spcPts val="0"/>
              </a:spcAft>
              <a:buNone/>
            </a:pPr>
            <a:r>
              <a:t/>
            </a:r>
            <a:endParaRPr b="1" i="1" sz="1200"/>
          </a:p>
          <a:p>
            <a:pPr indent="-304800" lvl="0" marL="457200" rtl="0" algn="l">
              <a:spcBef>
                <a:spcPts val="0"/>
              </a:spcBef>
              <a:spcAft>
                <a:spcPts val="0"/>
              </a:spcAft>
              <a:buSzPts val="1200"/>
              <a:buChar char="●"/>
            </a:pPr>
            <a:r>
              <a:rPr b="1" i="1" lang="en" sz="1200"/>
              <a:t>Information on the Team Report: </a:t>
            </a:r>
            <a:r>
              <a:rPr b="1" i="1" lang="en" sz="1200" u="sng">
                <a:solidFill>
                  <a:schemeClr val="hlink"/>
                </a:solidFill>
                <a:hlinkClick r:id="rId2"/>
              </a:rPr>
              <a:t>https://herrmann.zendesk.com/hc/en-us/articles/360001658213-The-HBDI-Team-Report</a:t>
            </a:r>
            <a:br>
              <a:rPr b="1" i="1" lang="en" sz="1200"/>
            </a:br>
            <a:endParaRPr b="1" i="1" sz="1200"/>
          </a:p>
          <a:p>
            <a:pPr indent="-304800" lvl="0" marL="457200" rtl="0" algn="l">
              <a:spcBef>
                <a:spcPts val="0"/>
              </a:spcBef>
              <a:spcAft>
                <a:spcPts val="0"/>
              </a:spcAft>
              <a:buSzPts val="1200"/>
              <a:buChar char="●"/>
            </a:pPr>
            <a:r>
              <a:rPr b="1" i="1" lang="en" sz="1200"/>
              <a:t>Information on Sharing: </a:t>
            </a:r>
            <a:r>
              <a:rPr b="1" i="1" lang="en" sz="1200" u="sng">
                <a:solidFill>
                  <a:schemeClr val="hlink"/>
                </a:solidFill>
                <a:hlinkClick r:id="rId3"/>
              </a:rPr>
              <a:t>https://herrmann.zendesk.com/hc/en-us/articles/360053185314-Introducing-the-Herrmann-Platform-Thinker-Portal-HBDI-Sharing-Feature</a:t>
            </a:r>
            <a:br>
              <a:rPr b="1" i="1" lang="en" sz="1200"/>
            </a:br>
            <a:endParaRPr b="1" i="1" sz="1200"/>
          </a:p>
          <a:p>
            <a:pPr indent="-304800" lvl="0" marL="457200" rtl="0" algn="l">
              <a:spcBef>
                <a:spcPts val="0"/>
              </a:spcBef>
              <a:spcAft>
                <a:spcPts val="0"/>
              </a:spcAft>
              <a:buSzPts val="1200"/>
              <a:buChar char="●"/>
            </a:pPr>
            <a:r>
              <a:rPr b="1" i="1" lang="en" sz="1200"/>
              <a:t>Information on the Teams feature of the Thinker Portal: </a:t>
            </a:r>
            <a:r>
              <a:rPr b="1" i="1" lang="en" sz="1200" u="sng">
                <a:solidFill>
                  <a:schemeClr val="hlink"/>
                </a:solidFill>
                <a:hlinkClick r:id="rId4"/>
              </a:rPr>
              <a:t>https://herrmann.zendesk.com/hc/en-us/articles/360050089854-Teams-in-The-Herrmann-Platform-For-Practitioners</a:t>
            </a:r>
            <a:br>
              <a:rPr b="1" i="1" lang="en" sz="1200"/>
            </a:br>
            <a:endParaRPr b="1" i="1" sz="1200"/>
          </a:p>
          <a:p>
            <a:pPr indent="-304800" lvl="0" marL="457200" rtl="0" algn="l">
              <a:spcBef>
                <a:spcPts val="0"/>
              </a:spcBef>
              <a:spcAft>
                <a:spcPts val="0"/>
              </a:spcAft>
              <a:buSzPts val="1200"/>
              <a:buChar char="●"/>
            </a:pPr>
            <a:r>
              <a:rPr b="1" i="1" lang="en" sz="1200"/>
              <a:t>Information on the team accelerator tools: </a:t>
            </a:r>
            <a:r>
              <a:rPr b="1" i="1" lang="en" sz="1200" u="sng">
                <a:solidFill>
                  <a:schemeClr val="hlink"/>
                </a:solidFill>
                <a:hlinkClick r:id="rId5"/>
              </a:rPr>
              <a:t>https://herrmann.zendesk.com/hc/en-us/articles/21225089066643-Team-Accelerator-Tools-in-the-Herrmann-Thinker-Portal</a:t>
            </a:r>
            <a:br>
              <a:rPr b="1" i="1" lang="en" sz="1200"/>
            </a:br>
            <a:endParaRPr b="1" i="1" sz="1200"/>
          </a:p>
          <a:p>
            <a:pPr indent="-304800" lvl="0" marL="457200" rtl="0" algn="l">
              <a:spcBef>
                <a:spcPts val="0"/>
              </a:spcBef>
              <a:spcAft>
                <a:spcPts val="0"/>
              </a:spcAft>
              <a:buSzPts val="1200"/>
              <a:buChar char="●"/>
            </a:pPr>
            <a:r>
              <a:rPr b="1" i="1" lang="en" sz="1200"/>
              <a:t>Information on the Signals Reporting tab: </a:t>
            </a:r>
            <a:r>
              <a:rPr b="1" i="1" lang="en" sz="1200" u="sng">
                <a:solidFill>
                  <a:schemeClr val="hlink"/>
                </a:solidFill>
                <a:hlinkClick r:id="rId6"/>
              </a:rPr>
              <a:t>https://herrmann.zendesk.com/hc/en-us/articles/31126796200979-Understanding-the-Signals-Reporting-Tab-in-the-Herrmann-Platform</a:t>
            </a:r>
            <a:br>
              <a:rPr b="1" i="1" lang="en" sz="1200"/>
            </a:br>
            <a:endParaRPr b="1" i="1" sz="1200"/>
          </a:p>
          <a:p>
            <a:pPr indent="-304800" lvl="0" marL="457200" rtl="0" algn="l">
              <a:spcBef>
                <a:spcPts val="0"/>
              </a:spcBef>
              <a:spcAft>
                <a:spcPts val="0"/>
              </a:spcAft>
              <a:buSzPts val="1200"/>
              <a:buChar char="●"/>
            </a:pPr>
            <a:r>
              <a:rPr b="1" i="1" lang="en" sz="1200"/>
              <a:t>Information on the Team Effectiveness Dashboard: </a:t>
            </a:r>
            <a:r>
              <a:rPr b="1" i="1" lang="en" sz="1200" u="sng">
                <a:solidFill>
                  <a:schemeClr val="hlink"/>
                </a:solidFill>
                <a:hlinkClick r:id="rId7"/>
              </a:rPr>
              <a:t>https://herrmann.zendesk.com/hc/en-us/articles/360011767434-The-Herrmann-Team-Effectiveness-Dashboard-Assessment-and-Results-Intro-and-How-To-s</a:t>
            </a:r>
            <a:br>
              <a:rPr b="1" i="1" lang="en" sz="1200"/>
            </a:br>
            <a:endParaRPr b="1" i="1" sz="1200"/>
          </a:p>
        </p:txBody>
      </p:sp>
      <p:sp>
        <p:nvSpPr>
          <p:cNvPr id="926" name="Google Shape;926;g2f9a18b8e29_0_575:notes"/>
          <p:cNvSpPr txBox="1"/>
          <p:nvPr>
            <p:ph idx="12" type="sldNum"/>
          </p:nvPr>
        </p:nvSpPr>
        <p:spPr>
          <a:xfrm>
            <a:off x="3884613" y="8685213"/>
            <a:ext cx="2971800" cy="457200"/>
          </a:xfrm>
          <a:prstGeom prst="rect">
            <a:avLst/>
          </a:prstGeom>
          <a:noFill/>
          <a:ln>
            <a:noFill/>
          </a:ln>
        </p:spPr>
        <p:txBody>
          <a:bodyPr anchorCtr="0" anchor="ctr" bIns="88600" lIns="88600" spcFirstLastPara="1" rIns="88600" wrap="square" tIns="88600">
            <a:noAutofit/>
          </a:bodyPr>
          <a:lstStyle/>
          <a:p>
            <a:pPr indent="0" lvl="0" marL="0" rtl="0" algn="l">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f9b4cb358f_2_2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f9b4cb358f_2_2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Note to Facilitator: </a:t>
            </a:r>
            <a:r>
              <a:rPr b="1" i="1" lang="en" sz="1200">
                <a:solidFill>
                  <a:schemeClr val="dk1"/>
                </a:solidFill>
              </a:rPr>
              <a:t>Be sure to review the items below before facilitating your team session (you can keep or delete this slide after your review):</a:t>
            </a:r>
            <a:br>
              <a:rPr b="1" i="1" lang="en" sz="1200">
                <a:solidFill>
                  <a:schemeClr val="dk1"/>
                </a:solidFill>
              </a:rPr>
            </a:br>
            <a:endParaRPr b="1" i="1"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Slides 56-58: </a:t>
            </a:r>
            <a:r>
              <a:rPr lang="en" sz="1200">
                <a:solidFill>
                  <a:schemeClr val="dk1"/>
                </a:solidFill>
              </a:rPr>
              <a:t>Additional template slides for presenting data from the Team Report.</a:t>
            </a:r>
            <a:endParaRPr sz="1200">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f9a18b8e29_0_877: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g2f9a18b8e29_0_877: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5 mins</a:t>
            </a:r>
            <a:endParaRPr b="1"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SAY:</a:t>
            </a:r>
            <a:r>
              <a:rPr lang="en" sz="1200"/>
              <a:t> This is your team’s HBDI</a:t>
            </a:r>
            <a:r>
              <a:rPr baseline="30000" lang="en" sz="1200"/>
              <a:t>®</a:t>
            </a:r>
            <a:r>
              <a:rPr lang="en" sz="1200"/>
              <a:t> process flow. It shows where your thinking typically starts when working together, and what your thinking might overlook. It </a:t>
            </a:r>
            <a:r>
              <a:rPr lang="en" sz="1200"/>
              <a:t>also shows how your process flow shifts under pressure.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 sz="1200"/>
              <a:t>Typically this is an amplification of energy when under pressure.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 </a:t>
            </a:r>
            <a:r>
              <a:rPr lang="en" sz="1200"/>
              <a:t>What do you notice? How is this true for you? For your team? What are your observations?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DO: </a:t>
            </a:r>
            <a:r>
              <a:rPr lang="en" sz="1200"/>
              <a:t>Confirm, clarify and add your thoughts as the facilitator.</a:t>
            </a:r>
            <a:endParaRPr sz="1200"/>
          </a:p>
          <a:p>
            <a:pPr indent="0" lvl="0" marL="0" rtl="0" algn="l">
              <a:lnSpc>
                <a:spcPct val="100000"/>
              </a:lnSpc>
              <a:spcBef>
                <a:spcPts val="0"/>
              </a:spcBef>
              <a:spcAft>
                <a:spcPts val="0"/>
              </a:spcAft>
              <a:buSzPts val="1400"/>
              <a:buNone/>
            </a:pPr>
            <a:r>
              <a:t/>
            </a:r>
            <a:endParaRPr sz="1200"/>
          </a:p>
          <a:p>
            <a:pPr indent="0" lvl="0" marL="0" rtl="0" algn="l">
              <a:spcBef>
                <a:spcPts val="0"/>
              </a:spcBef>
              <a:spcAft>
                <a:spcPts val="0"/>
              </a:spcAft>
              <a:buSzPts val="1400"/>
              <a:buNone/>
            </a:pPr>
            <a:r>
              <a:rPr b="1" lang="en" sz="1200">
                <a:solidFill>
                  <a:schemeClr val="dk1"/>
                </a:solidFill>
              </a:rPr>
              <a:t>TRANSITION: </a:t>
            </a:r>
            <a:r>
              <a:rPr i="1" lang="en" sz="1200">
                <a:solidFill>
                  <a:schemeClr val="dk1"/>
                </a:solidFill>
              </a:rPr>
              <a:t>(Add your transition here).</a:t>
            </a:r>
            <a:endParaRPr sz="1200"/>
          </a:p>
        </p:txBody>
      </p:sp>
      <p:sp>
        <p:nvSpPr>
          <p:cNvPr id="940" name="Google Shape;940;g2f9a18b8e29_0_877: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f9a18b8e29_0_824: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0" name="Google Shape;1020;g2f9a18b8e29_0_824: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5 mins</a:t>
            </a:r>
            <a:br>
              <a:rPr b="1" lang="en" sz="1200"/>
            </a:br>
            <a:br>
              <a:rPr lang="en" sz="1200"/>
            </a:br>
            <a:r>
              <a:rPr b="1" lang="en" sz="1200"/>
              <a:t>SAY: </a:t>
            </a:r>
            <a:r>
              <a:rPr lang="en" sz="1200"/>
              <a:t>This is the Group Preference Map Under Pressure.</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 sz="1200"/>
              <a:t>Typically this is an amplification of energy when under pressure. And certainly the shift in our external world has many of us under pressure.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a:t>
            </a:r>
            <a:r>
              <a:rPr lang="en" sz="1200"/>
              <a:t> What do you notice? How is this true for you? For your team? What are your observations?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DO: </a:t>
            </a:r>
            <a:r>
              <a:rPr lang="en" sz="1200"/>
              <a:t>Confirm, clarify and add your thoughts as the facilitator.</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TRANSITION: </a:t>
            </a:r>
            <a:r>
              <a:rPr i="1" lang="en" sz="1200"/>
              <a:t>(Add your transition here).</a:t>
            </a:r>
            <a:endParaRPr sz="1200"/>
          </a:p>
        </p:txBody>
      </p:sp>
      <p:sp>
        <p:nvSpPr>
          <p:cNvPr id="1021" name="Google Shape;1021;g2f9a18b8e29_0_824: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f9a18b8e29_0_958:notes"/>
          <p:cNvSpPr/>
          <p:nvPr>
            <p:ph idx="2" type="sldImg"/>
          </p:nvPr>
        </p:nvSpPr>
        <p:spPr>
          <a:xfrm>
            <a:off x="413871" y="686343"/>
            <a:ext cx="6030000" cy="342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2f9a18b8e29_0_958:notes"/>
          <p:cNvSpPr txBox="1"/>
          <p:nvPr>
            <p:ph idx="1" type="body"/>
          </p:nvPr>
        </p:nvSpPr>
        <p:spPr>
          <a:xfrm>
            <a:off x="685800" y="4343400"/>
            <a:ext cx="5486400" cy="4114800"/>
          </a:xfrm>
          <a:prstGeom prst="rect">
            <a:avLst/>
          </a:prstGeom>
          <a:noFill/>
          <a:ln>
            <a:noFill/>
          </a:ln>
        </p:spPr>
        <p:txBody>
          <a:bodyPr anchorCtr="0" anchor="t" bIns="45600" lIns="91175" spcFirstLastPara="1" rIns="91175" wrap="square" tIns="45600">
            <a:noAutofit/>
          </a:bodyPr>
          <a:lstStyle/>
          <a:p>
            <a:pPr indent="0" lvl="0" marL="0" rtl="0" algn="l">
              <a:lnSpc>
                <a:spcPct val="100000"/>
              </a:lnSpc>
              <a:spcBef>
                <a:spcPts val="0"/>
              </a:spcBef>
              <a:spcAft>
                <a:spcPts val="0"/>
              </a:spcAft>
              <a:buSzPts val="1400"/>
              <a:buNone/>
            </a:pPr>
            <a:r>
              <a:rPr b="1" lang="en" sz="1200"/>
              <a:t>5 mins</a:t>
            </a:r>
            <a:endParaRPr b="1"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SAY:</a:t>
            </a:r>
            <a:r>
              <a:rPr lang="en" sz="1200"/>
              <a:t> This is the rank order of Work Elements. It represents what you each chose about your work. It’s helpful to look at the patterns here and see things like “problem solving” is very strong and “Administrative” is more average as a team.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ASK:</a:t>
            </a:r>
            <a:r>
              <a:rPr lang="en" sz="1200"/>
              <a:t> What do you notice?</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 sz="1200"/>
              <a:t>DO: </a:t>
            </a:r>
            <a:r>
              <a:rPr lang="en" sz="1200"/>
              <a:t>Confirm and clarify what you have heard. Add some of your own observations.</a:t>
            </a:r>
            <a:endParaRPr sz="1200"/>
          </a:p>
          <a:p>
            <a:pPr indent="0" lvl="0" marL="0" rtl="0" algn="l">
              <a:lnSpc>
                <a:spcPct val="100000"/>
              </a:lnSpc>
              <a:spcBef>
                <a:spcPts val="0"/>
              </a:spcBef>
              <a:spcAft>
                <a:spcPts val="0"/>
              </a:spcAft>
              <a:buSzPts val="1400"/>
              <a:buNone/>
            </a:pPr>
            <a:r>
              <a:t/>
            </a:r>
            <a:endParaRPr sz="1200"/>
          </a:p>
          <a:p>
            <a:pPr indent="0" lvl="0" marL="0" rtl="0" algn="l">
              <a:spcBef>
                <a:spcPts val="0"/>
              </a:spcBef>
              <a:spcAft>
                <a:spcPts val="0"/>
              </a:spcAft>
              <a:buSzPts val="1400"/>
              <a:buNone/>
            </a:pPr>
            <a:r>
              <a:rPr b="1" lang="en" sz="1200">
                <a:solidFill>
                  <a:schemeClr val="dk1"/>
                </a:solidFill>
              </a:rPr>
              <a:t>TRANSITION: </a:t>
            </a:r>
            <a:r>
              <a:rPr i="1" lang="en" sz="1200">
                <a:solidFill>
                  <a:schemeClr val="dk1"/>
                </a:solidFill>
              </a:rPr>
              <a:t>(Add your transition here).</a:t>
            </a:r>
            <a:endParaRPr sz="1200"/>
          </a:p>
        </p:txBody>
      </p:sp>
      <p:sp>
        <p:nvSpPr>
          <p:cNvPr id="1073" name="Google Shape;1073;g2f9a18b8e29_0_958:notes"/>
          <p:cNvSpPr txBox="1"/>
          <p:nvPr>
            <p:ph idx="12" type="sldNum"/>
          </p:nvPr>
        </p:nvSpPr>
        <p:spPr>
          <a:xfrm>
            <a:off x="3884613" y="8685213"/>
            <a:ext cx="2971800" cy="457200"/>
          </a:xfrm>
          <a:prstGeom prst="rect">
            <a:avLst/>
          </a:prstGeom>
          <a:noFill/>
          <a:ln>
            <a:noFill/>
          </a:ln>
        </p:spPr>
        <p:txBody>
          <a:bodyPr anchorCtr="0" anchor="b" bIns="45600" lIns="91175" spcFirstLastPara="1" rIns="91175"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f9b4cb358f_0_1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f9b4cb358f_0_1155:notes"/>
          <p:cNvSpPr txBox="1"/>
          <p:nvPr>
            <p:ph idx="1" type="body"/>
          </p:nvPr>
        </p:nvSpPr>
        <p:spPr>
          <a:xfrm>
            <a:off x="685800" y="4400550"/>
            <a:ext cx="5486400" cy="3600300"/>
          </a:xfrm>
          <a:prstGeom prst="rect">
            <a:avLst/>
          </a:prstGeom>
          <a:noFill/>
          <a:ln>
            <a:noFill/>
          </a:ln>
        </p:spPr>
        <p:txBody>
          <a:bodyPr anchorCtr="0" anchor="t" bIns="91225" lIns="91225" spcFirstLastPara="1" rIns="91225" wrap="square" tIns="91225">
            <a:noAutofit/>
          </a:bodyPr>
          <a:lstStyle/>
          <a:p>
            <a:pPr indent="0" lvl="0" marL="0" rtl="0" algn="l">
              <a:lnSpc>
                <a:spcPct val="100000"/>
              </a:lnSpc>
              <a:spcBef>
                <a:spcPts val="0"/>
              </a:spcBef>
              <a:spcAft>
                <a:spcPts val="0"/>
              </a:spcAft>
              <a:buNone/>
            </a:pPr>
            <a:r>
              <a:t/>
            </a:r>
            <a:endParaRPr sz="1200"/>
          </a:p>
        </p:txBody>
      </p:sp>
      <p:sp>
        <p:nvSpPr>
          <p:cNvPr id="133" name="Google Shape;133;g2f9b4cb358f_0_1155:notes"/>
          <p:cNvSpPr txBox="1"/>
          <p:nvPr>
            <p:ph idx="12" type="sldNum"/>
          </p:nvPr>
        </p:nvSpPr>
        <p:spPr>
          <a:xfrm>
            <a:off x="3884613" y="8685213"/>
            <a:ext cx="2971800" cy="458700"/>
          </a:xfrm>
          <a:prstGeom prst="rect">
            <a:avLst/>
          </a:prstGeom>
          <a:noFill/>
          <a:ln>
            <a:noFill/>
          </a:ln>
        </p:spPr>
        <p:txBody>
          <a:bodyPr anchorCtr="0" anchor="b" bIns="45575" lIns="91225" spcFirstLastPara="1" rIns="91225" wrap="square" tIns="45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f9b4cb358f_0_16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2f9b4cb358f_0_1679:notes"/>
          <p:cNvSpPr txBox="1"/>
          <p:nvPr>
            <p:ph idx="1" type="body"/>
          </p:nvPr>
        </p:nvSpPr>
        <p:spPr>
          <a:xfrm>
            <a:off x="685800" y="4400550"/>
            <a:ext cx="5486400" cy="3600300"/>
          </a:xfrm>
          <a:prstGeom prst="rect">
            <a:avLst/>
          </a:prstGeom>
          <a:noFill/>
          <a:ln>
            <a:noFill/>
          </a:ln>
        </p:spPr>
        <p:txBody>
          <a:bodyPr anchorCtr="0" anchor="t" bIns="91225" lIns="91225" spcFirstLastPara="1" rIns="91225" wrap="square" tIns="91225">
            <a:noAutofit/>
          </a:bodyPr>
          <a:lstStyle/>
          <a:p>
            <a:pPr indent="0" lvl="0" marL="0" rtl="0" algn="l">
              <a:lnSpc>
                <a:spcPct val="100000"/>
              </a:lnSpc>
              <a:spcBef>
                <a:spcPts val="0"/>
              </a:spcBef>
              <a:spcAft>
                <a:spcPts val="0"/>
              </a:spcAft>
              <a:buNone/>
            </a:pPr>
            <a:r>
              <a:t/>
            </a:r>
            <a:endParaRPr sz="1200"/>
          </a:p>
        </p:txBody>
      </p:sp>
      <p:sp>
        <p:nvSpPr>
          <p:cNvPr id="141" name="Google Shape;141;g2f9b4cb358f_0_1679:notes"/>
          <p:cNvSpPr txBox="1"/>
          <p:nvPr>
            <p:ph idx="12" type="sldNum"/>
          </p:nvPr>
        </p:nvSpPr>
        <p:spPr>
          <a:xfrm>
            <a:off x="3884613" y="8685213"/>
            <a:ext cx="2971800" cy="458700"/>
          </a:xfrm>
          <a:prstGeom prst="rect">
            <a:avLst/>
          </a:prstGeom>
          <a:noFill/>
          <a:ln>
            <a:noFill/>
          </a:ln>
        </p:spPr>
        <p:txBody>
          <a:bodyPr anchorCtr="0" anchor="b" bIns="45575" lIns="91225" spcFirstLastPara="1" rIns="91225" wrap="square" tIns="45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f9a18b8e29_0_1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f9a18b8e29_0_1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Note to Facilitator: </a:t>
            </a:r>
            <a:r>
              <a:rPr b="1" i="1" lang="en" sz="1200">
                <a:solidFill>
                  <a:schemeClr val="dk1"/>
                </a:solidFill>
              </a:rPr>
              <a:t>Be sure to review the items below before facilitating your team session (you can keep or delete this slide after your review):</a:t>
            </a:r>
            <a:br>
              <a:rPr b="1" i="1" lang="en" sz="1200">
                <a:solidFill>
                  <a:schemeClr val="dk1"/>
                </a:solidFill>
              </a:rPr>
            </a:br>
            <a:endParaRPr b="1" i="1"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10: </a:t>
            </a:r>
            <a:r>
              <a:rPr lang="en" sz="1200">
                <a:solidFill>
                  <a:schemeClr val="dk1"/>
                </a:solidFill>
              </a:rPr>
              <a:t>Update agenda to reflect how much content you will be delivering (ex. If you are taking a modular approach, delete </a:t>
            </a:r>
            <a:r>
              <a:rPr lang="en" sz="1200">
                <a:solidFill>
                  <a:schemeClr val="dk1"/>
                </a:solidFill>
              </a:rPr>
              <a:t>what</a:t>
            </a:r>
            <a:r>
              <a:rPr lang="en" sz="1200">
                <a:solidFill>
                  <a:schemeClr val="dk1"/>
                </a:solidFill>
              </a:rPr>
              <a:t> you won’t be covering). You can simply edit the </a:t>
            </a:r>
            <a:r>
              <a:rPr lang="en" sz="1200">
                <a:solidFill>
                  <a:schemeClr val="dk1"/>
                </a:solidFill>
              </a:rPr>
              <a:t>text</a:t>
            </a:r>
            <a:r>
              <a:rPr lang="en" sz="1200">
                <a:solidFill>
                  <a:schemeClr val="dk1"/>
                </a:solidFill>
              </a:rPr>
              <a:t> in the green box. </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11: </a:t>
            </a:r>
            <a:r>
              <a:rPr lang="en" sz="1200">
                <a:solidFill>
                  <a:schemeClr val="dk1"/>
                </a:solidFill>
              </a:rPr>
              <a:t>You can use the ground rules provided here, or create your own. </a:t>
            </a:r>
            <a:br>
              <a:rPr lang="en" sz="1200">
                <a:solidFill>
                  <a:schemeClr val="dk1"/>
                </a:solidFill>
              </a:rPr>
            </a:br>
            <a:endParaRPr b="1"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12: </a:t>
            </a:r>
            <a:r>
              <a:rPr lang="en" sz="1200">
                <a:solidFill>
                  <a:schemeClr val="dk1"/>
                </a:solidFill>
              </a:rPr>
              <a:t>This activity is from the team accelerator tools. If you want to use a Whole Brain</a:t>
            </a:r>
            <a:r>
              <a:rPr baseline="30000" lang="en" sz="1200">
                <a:solidFill>
                  <a:schemeClr val="dk1"/>
                </a:solidFill>
              </a:rPr>
              <a:t>®</a:t>
            </a:r>
            <a:r>
              <a:rPr lang="en" sz="1200">
                <a:solidFill>
                  <a:schemeClr val="dk1"/>
                </a:solidFill>
              </a:rPr>
              <a:t> icebreaker of your own, feel free to substitute. </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Slide 12: </a:t>
            </a:r>
            <a:r>
              <a:rPr lang="en" sz="1200">
                <a:solidFill>
                  <a:schemeClr val="dk1"/>
                </a:solidFill>
              </a:rPr>
              <a:t>If you are using the “Who are you on vacation activity?” and breakout rooms, be sure to have breakout rooms ready (random assignments work just fine) and have a screenshot of the slide ready to share with team members before sending them to breakout rooms. </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75ace72aa_1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70C0"/>
              </a:buClr>
              <a:buSzPts val="1600"/>
              <a:buFont typeface="Proxima Nova"/>
              <a:buNone/>
            </a:pPr>
            <a:r>
              <a:rPr b="1" lang="en" sz="1200">
                <a:solidFill>
                  <a:schemeClr val="dk1"/>
                </a:solidFill>
              </a:rPr>
              <a:t>4 mins </a:t>
            </a:r>
            <a:r>
              <a:rPr i="1" lang="en" sz="1200">
                <a:solidFill>
                  <a:schemeClr val="dk1"/>
                </a:solidFill>
              </a:rPr>
              <a:t>(this time includes a few minutes for team members to arrive)</a:t>
            </a:r>
            <a:br>
              <a:rPr b="1" i="1" lang="en" sz="1200">
                <a:solidFill>
                  <a:schemeClr val="dk1"/>
                </a:solidFill>
              </a:rPr>
            </a:br>
            <a:br>
              <a:rPr b="1" i="1" lang="en" sz="1200">
                <a:solidFill>
                  <a:schemeClr val="dk1"/>
                </a:solidFill>
              </a:rPr>
            </a:br>
            <a:r>
              <a:rPr b="1" lang="en" sz="1200">
                <a:solidFill>
                  <a:schemeClr val="dk1"/>
                </a:solidFill>
              </a:rPr>
              <a:t>DO: </a:t>
            </a:r>
            <a:r>
              <a:rPr lang="en" sz="1200">
                <a:solidFill>
                  <a:schemeClr val="dk1"/>
                </a:solidFill>
              </a:rPr>
              <a:t>Be sure to …</a:t>
            </a:r>
            <a:br>
              <a:rPr lang="en" sz="1200">
                <a:solidFill>
                  <a:schemeClr val="dk1"/>
                </a:solidFill>
              </a:rPr>
            </a:br>
            <a:endParaRPr sz="1200">
              <a:solidFill>
                <a:schemeClr val="dk1"/>
              </a:solidFill>
            </a:endParaRPr>
          </a:p>
          <a:p>
            <a:pPr indent="-304800" lvl="0" marL="444500" rtl="0" algn="l">
              <a:spcBef>
                <a:spcPts val="0"/>
              </a:spcBef>
              <a:spcAft>
                <a:spcPts val="0"/>
              </a:spcAft>
              <a:buClr>
                <a:schemeClr val="dk1"/>
              </a:buClr>
              <a:buSzPts val="1200"/>
              <a:buChar char="●"/>
            </a:pPr>
            <a:r>
              <a:rPr lang="en" sz="1200">
                <a:solidFill>
                  <a:schemeClr val="dk1"/>
                </a:solidFill>
              </a:rPr>
              <a:t>Welcome team members as they arrive. </a:t>
            </a:r>
            <a:endParaRPr sz="1200">
              <a:solidFill>
                <a:schemeClr val="dk1"/>
              </a:solidFill>
            </a:endParaRPr>
          </a:p>
          <a:p>
            <a:pPr indent="-304800" lvl="0" marL="444500" rtl="0" algn="l">
              <a:spcBef>
                <a:spcPts val="0"/>
              </a:spcBef>
              <a:spcAft>
                <a:spcPts val="0"/>
              </a:spcAft>
              <a:buClr>
                <a:schemeClr val="dk1"/>
              </a:buClr>
              <a:buSzPts val="1200"/>
              <a:buChar char="●"/>
            </a:pPr>
            <a:r>
              <a:rPr lang="en" sz="1200">
                <a:solidFill>
                  <a:schemeClr val="dk1"/>
                </a:solidFill>
              </a:rPr>
              <a:t>Engage with team members while you wait. </a:t>
            </a:r>
            <a:endParaRPr sz="1200">
              <a:solidFill>
                <a:schemeClr val="dk1"/>
              </a:solidFill>
            </a:endParaRPr>
          </a:p>
          <a:p>
            <a:pPr indent="-304800" lvl="0" marL="444500" rtl="0" algn="l">
              <a:spcBef>
                <a:spcPts val="0"/>
              </a:spcBef>
              <a:spcAft>
                <a:spcPts val="0"/>
              </a:spcAft>
              <a:buClr>
                <a:schemeClr val="dk1"/>
              </a:buClr>
              <a:buSzPts val="1200"/>
              <a:buChar char="●"/>
            </a:pPr>
            <a:r>
              <a:rPr lang="en" sz="1200">
                <a:solidFill>
                  <a:schemeClr val="dk1"/>
                </a:solidFill>
              </a:rPr>
              <a:t>Start the session no later than 5 minutes after your scheduled time. </a:t>
            </a:r>
            <a:endParaRPr sz="1200">
              <a:solidFill>
                <a:schemeClr val="dk1"/>
              </a:solidFill>
            </a:endParaRPr>
          </a:p>
          <a:p>
            <a:pPr indent="0" lvl="0" marL="0" rtl="0" algn="l">
              <a:spcBef>
                <a:spcPts val="0"/>
              </a:spcBef>
              <a:spcAft>
                <a:spcPts val="0"/>
              </a:spcAft>
              <a:buNone/>
            </a:pPr>
            <a:br>
              <a:rPr lang="en" sz="1200">
                <a:solidFill>
                  <a:schemeClr val="dk1"/>
                </a:solidFill>
              </a:rPr>
            </a:br>
            <a:r>
              <a:rPr b="1" lang="en" sz="1200">
                <a:solidFill>
                  <a:schemeClr val="dk1"/>
                </a:solidFill>
              </a:rPr>
              <a:t>DO: </a:t>
            </a:r>
            <a:r>
              <a:rPr lang="en" sz="1200">
                <a:solidFill>
                  <a:schemeClr val="dk1"/>
                </a:solidFill>
              </a:rPr>
              <a:t>Craft a short script below</a:t>
            </a:r>
            <a:r>
              <a:rPr b="1" lang="en" sz="1200">
                <a:solidFill>
                  <a:schemeClr val="dk1"/>
                </a:solidFill>
              </a:rPr>
              <a:t> </a:t>
            </a:r>
            <a:r>
              <a:rPr lang="en" sz="1200">
                <a:solidFill>
                  <a:schemeClr val="dk1"/>
                </a:solidFill>
              </a:rPr>
              <a:t>that quickly welcomes the entire team to the session, introduces yourself to the group and summarizes your agenda for the day. The agenda summary might look like:</a:t>
            </a:r>
            <a:br>
              <a:rPr lang="en" sz="1200">
                <a:solidFill>
                  <a:schemeClr val="dk1"/>
                </a:solidFill>
              </a:rPr>
            </a:br>
            <a:br>
              <a:rPr lang="en" sz="1200">
                <a:solidFill>
                  <a:schemeClr val="dk1"/>
                </a:solidFill>
              </a:rPr>
            </a:br>
            <a:r>
              <a:rPr lang="en" sz="1200">
                <a:solidFill>
                  <a:schemeClr val="dk1"/>
                </a:solidFill>
              </a:rPr>
              <a:t>“(Facilitator introduction) …I am excited to be here today so we can start exploring Whole Brain</a:t>
            </a:r>
            <a:r>
              <a:rPr baseline="30000" lang="en" sz="1200">
                <a:solidFill>
                  <a:schemeClr val="dk1"/>
                </a:solidFill>
              </a:rPr>
              <a:t>®</a:t>
            </a:r>
            <a:r>
              <a:rPr lang="en" sz="1200">
                <a:solidFill>
                  <a:schemeClr val="dk1"/>
                </a:solidFill>
              </a:rPr>
              <a:t> Thinking and your HBDI</a:t>
            </a:r>
            <a:r>
              <a:rPr baseline="30000" lang="en" sz="1200">
                <a:solidFill>
                  <a:schemeClr val="dk1"/>
                </a:solidFill>
              </a:rPr>
              <a:t>®</a:t>
            </a:r>
            <a:r>
              <a:rPr lang="en" sz="1200">
                <a:solidFill>
                  <a:schemeClr val="dk1"/>
                </a:solidFill>
              </a:rPr>
              <a:t> profiles! Today we will spend some time exploring your individual and team reports, all in an effort to start understanding and embracing your thinking preferences so you can unlock your collective brilliance.” </a:t>
            </a:r>
            <a:endParaRPr sz="1200">
              <a:solidFill>
                <a:schemeClr val="dk1"/>
              </a:solidFill>
            </a:endParaRPr>
          </a:p>
          <a:p>
            <a:pPr indent="0" lvl="0" marL="0" rtl="0" algn="l">
              <a:spcBef>
                <a:spcPts val="0"/>
              </a:spcBef>
              <a:spcAft>
                <a:spcPts val="0"/>
              </a:spcAft>
              <a:buNone/>
            </a:pPr>
            <a:br>
              <a:rPr lang="en" sz="1200">
                <a:solidFill>
                  <a:schemeClr val="dk1"/>
                </a:solidFill>
              </a:rPr>
            </a:br>
            <a:r>
              <a:rPr b="1" lang="en" sz="1200">
                <a:solidFill>
                  <a:schemeClr val="dk1"/>
                </a:solidFill>
              </a:rPr>
              <a:t>TRANSITION: </a:t>
            </a:r>
            <a:r>
              <a:rPr lang="en" sz="1200">
                <a:solidFill>
                  <a:schemeClr val="dk1"/>
                </a:solidFill>
              </a:rPr>
              <a:t>Let’s take a look at our agenda and ground rules for the day. </a:t>
            </a:r>
            <a:endParaRPr/>
          </a:p>
        </p:txBody>
      </p:sp>
      <p:sp>
        <p:nvSpPr>
          <p:cNvPr id="159" name="Google Shape;159;g2675ace72aa_1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2.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9" name="Shape 9"/>
        <p:cNvGrpSpPr/>
        <p:nvPr/>
      </p:nvGrpSpPr>
      <p:grpSpPr>
        <a:xfrm>
          <a:off x="0" y="0"/>
          <a:ext cx="0" cy="0"/>
          <a:chOff x="0" y="0"/>
          <a:chExt cx="0" cy="0"/>
        </a:xfrm>
      </p:grpSpPr>
      <p:sp>
        <p:nvSpPr>
          <p:cNvPr id="10" name="Google Shape;10;p2"/>
          <p:cNvSpPr txBox="1"/>
          <p:nvPr/>
        </p:nvSpPr>
        <p:spPr>
          <a:xfrm>
            <a:off x="569913" y="4559576"/>
            <a:ext cx="1560900" cy="15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chemeClr val="dk1"/>
                </a:solidFill>
              </a:rPr>
              <a:t>© 202</a:t>
            </a:r>
            <a:r>
              <a:rPr lang="en" sz="900">
                <a:solidFill>
                  <a:schemeClr val="dk1"/>
                </a:solidFill>
              </a:rPr>
              <a:t>4</a:t>
            </a:r>
            <a:r>
              <a:rPr i="0" lang="en" sz="900" u="none" cap="none" strike="noStrike">
                <a:solidFill>
                  <a:schemeClr val="dk1"/>
                </a:solidFill>
              </a:rPr>
              <a:t> Herrmann Global, LLC</a:t>
            </a:r>
            <a:endParaRPr i="0" sz="900" u="none" cap="none" strike="noStrike">
              <a:solidFill>
                <a:schemeClr val="dk1"/>
              </a:solidFill>
            </a:endParaRPr>
          </a:p>
        </p:txBody>
      </p:sp>
      <p:sp>
        <p:nvSpPr>
          <p:cNvPr id="11" name="Google Shape;11;p2"/>
          <p:cNvSpPr txBox="1"/>
          <p:nvPr>
            <p:ph type="title"/>
          </p:nvPr>
        </p:nvSpPr>
        <p:spPr>
          <a:xfrm>
            <a:off x="569913" y="1922403"/>
            <a:ext cx="3348000" cy="962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800"/>
              <a:buFont typeface="Arial"/>
              <a:buNone/>
              <a:defRPr b="1">
                <a:solidFill>
                  <a:schemeClr val="dk1"/>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12" name="Google Shape;12;p2"/>
          <p:cNvPicPr preferRelativeResize="0"/>
          <p:nvPr/>
        </p:nvPicPr>
        <p:blipFill rotWithShape="1">
          <a:blip r:embed="rId2">
            <a:alphaModFix/>
          </a:blip>
          <a:srcRect b="0" l="0" r="0" t="0"/>
          <a:stretch/>
        </p:blipFill>
        <p:spPr>
          <a:xfrm>
            <a:off x="569913" y="507092"/>
            <a:ext cx="1726714" cy="479880"/>
          </a:xfrm>
          <a:prstGeom prst="rect">
            <a:avLst/>
          </a:prstGeom>
          <a:noFill/>
          <a:ln>
            <a:noFill/>
          </a:ln>
        </p:spPr>
      </p:pic>
      <p:sp>
        <p:nvSpPr>
          <p:cNvPr id="13" name="Google Shape;13;p2"/>
          <p:cNvSpPr txBox="1"/>
          <p:nvPr>
            <p:ph idx="1" type="subTitle"/>
          </p:nvPr>
        </p:nvSpPr>
        <p:spPr>
          <a:xfrm>
            <a:off x="569925" y="2884450"/>
            <a:ext cx="3237900" cy="1079400"/>
          </a:xfrm>
          <a:prstGeom prst="rect">
            <a:avLst/>
          </a:prstGeom>
        </p:spPr>
        <p:txBody>
          <a:bodyPr anchorCtr="0" anchor="t" bIns="0" lIns="0" spcFirstLastPara="1" rIns="0" wrap="square" tIns="0">
            <a:normAutofit/>
          </a:bodyPr>
          <a:lstStyle>
            <a:lvl1pPr lvl="0" rtl="0">
              <a:spcBef>
                <a:spcPts val="0"/>
              </a:spcBef>
              <a:spcAft>
                <a:spcPts val="0"/>
              </a:spcAft>
              <a:buSzPts val="2000"/>
              <a:buFont typeface="Arial"/>
              <a:buNone/>
              <a:defRPr sz="2000">
                <a:latin typeface="Arial"/>
                <a:ea typeface="Arial"/>
                <a:cs typeface="Arial"/>
                <a:sym typeface="Aria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4" name="Google Shape;14;p2"/>
          <p:cNvSpPr txBox="1"/>
          <p:nvPr>
            <p:ph idx="12" type="sldNum"/>
          </p:nvPr>
        </p:nvSpPr>
        <p:spPr>
          <a:xfrm>
            <a:off x="7556150" y="4829000"/>
            <a:ext cx="1276200" cy="153600"/>
          </a:xfrm>
          <a:prstGeom prst="rect">
            <a:avLst/>
          </a:prstGeom>
          <a:noFill/>
          <a:ln>
            <a:noFill/>
          </a:ln>
        </p:spPr>
        <p:txBody>
          <a:bodyPr anchorCtr="0" anchor="ctr" bIns="0" lIns="91425"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t/>
            </a:r>
            <a:endParaRPr/>
          </a:p>
        </p:txBody>
      </p:sp>
      <p:sp>
        <p:nvSpPr>
          <p:cNvPr id="15" name="Google Shape;15;p2"/>
          <p:cNvSpPr/>
          <p:nvPr>
            <p:ph idx="2" type="pic"/>
          </p:nvPr>
        </p:nvSpPr>
        <p:spPr>
          <a:xfrm>
            <a:off x="4572000" y="-6650"/>
            <a:ext cx="4593000" cy="5143500"/>
          </a:xfrm>
          <a:prstGeom prst="rect">
            <a:avLst/>
          </a:prstGeom>
          <a:noFill/>
          <a:ln>
            <a:noFill/>
          </a:ln>
        </p:spPr>
      </p:sp>
    </p:spTree>
  </p:cSld>
  <p:clrMapOvr>
    <a:masterClrMapping/>
  </p:clrMapOvr>
  <p:extLst>
    <p:ext uri="{DCECCB84-F9BA-43D5-87BE-67443E8EF086}">
      <p15:sldGuideLst>
        <p15:guide id="1" pos="359">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adrants 1">
  <p:cSld name="Title &amp; quadrants_4">
    <p:spTree>
      <p:nvGrpSpPr>
        <p:cNvPr id="60" name="Shape 60"/>
        <p:cNvGrpSpPr/>
        <p:nvPr/>
      </p:nvGrpSpPr>
      <p:grpSpPr>
        <a:xfrm>
          <a:off x="0" y="0"/>
          <a:ext cx="0" cy="0"/>
          <a:chOff x="0" y="0"/>
          <a:chExt cx="0" cy="0"/>
        </a:xfrm>
      </p:grpSpPr>
      <p:sp>
        <p:nvSpPr>
          <p:cNvPr id="61" name="Google Shape;61;p11"/>
          <p:cNvSpPr/>
          <p:nvPr/>
        </p:nvSpPr>
        <p:spPr>
          <a:xfrm flipH="1">
            <a:off x="4581009" y="2761488"/>
            <a:ext cx="4242900" cy="1866900"/>
          </a:xfrm>
          <a:prstGeom prst="snip1Rect">
            <a:avLst>
              <a:gd fmla="val 0" name="adj"/>
            </a:avLst>
          </a:prstGeom>
          <a:solidFill>
            <a:srgbClr val="FBD6DA"/>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62" name="Google Shape;62;p11"/>
          <p:cNvSpPr/>
          <p:nvPr/>
        </p:nvSpPr>
        <p:spPr>
          <a:xfrm>
            <a:off x="311694" y="2761488"/>
            <a:ext cx="4242900" cy="1866900"/>
          </a:xfrm>
          <a:prstGeom prst="snip1Rect">
            <a:avLst>
              <a:gd fmla="val 0" name="adj"/>
            </a:avLst>
          </a:prstGeom>
          <a:solidFill>
            <a:srgbClr val="DEF2E5"/>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63" name="Google Shape;63;p11"/>
          <p:cNvSpPr/>
          <p:nvPr/>
        </p:nvSpPr>
        <p:spPr>
          <a:xfrm flipH="1" rot="10800000">
            <a:off x="311694" y="872112"/>
            <a:ext cx="4242900" cy="1866900"/>
          </a:xfrm>
          <a:prstGeom prst="snip1Rect">
            <a:avLst>
              <a:gd fmla="val 0" name="adj"/>
            </a:avLst>
          </a:prstGeom>
          <a:solidFill>
            <a:srgbClr val="D3F2FC"/>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64" name="Google Shape;64;p11"/>
          <p:cNvSpPr/>
          <p:nvPr/>
        </p:nvSpPr>
        <p:spPr>
          <a:xfrm rot="10800000">
            <a:off x="4581009" y="872112"/>
            <a:ext cx="4242900" cy="1866900"/>
          </a:xfrm>
          <a:prstGeom prst="snip1Rect">
            <a:avLst>
              <a:gd fmla="val 0" name="adj"/>
            </a:avLst>
          </a:prstGeom>
          <a:solidFill>
            <a:srgbClr val="FEF6D8"/>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65" name="Google Shape;65;p11"/>
          <p:cNvSpPr txBox="1"/>
          <p:nvPr>
            <p:ph type="title"/>
          </p:nvPr>
        </p:nvSpPr>
        <p:spPr>
          <a:xfrm>
            <a:off x="311699" y="309889"/>
            <a:ext cx="7867200" cy="356100"/>
          </a:xfrm>
          <a:prstGeom prst="rect">
            <a:avLst/>
          </a:prstGeom>
          <a:noFill/>
          <a:ln>
            <a:noFill/>
          </a:ln>
        </p:spPr>
        <p:txBody>
          <a:bodyPr anchorCtr="0" anchor="t" bIns="0" lIns="0" spcFirstLastPara="1" rIns="91425" wrap="square" tIns="0">
            <a:noAutofit/>
          </a:bodyPr>
          <a:lstStyle>
            <a:lvl1pPr lvl="0" algn="l">
              <a:lnSpc>
                <a:spcPct val="100000"/>
              </a:lnSpc>
              <a:spcBef>
                <a:spcPts val="0"/>
              </a:spcBef>
              <a:spcAft>
                <a:spcPts val="0"/>
              </a:spcAft>
              <a:buSzPts val="2000"/>
              <a:buNone/>
              <a:defRPr b="1" sz="1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6" name="Google Shape;66;p11"/>
          <p:cNvPicPr preferRelativeResize="0"/>
          <p:nvPr/>
        </p:nvPicPr>
        <p:blipFill rotWithShape="1">
          <a:blip r:embed="rId2">
            <a:alphaModFix/>
          </a:blip>
          <a:srcRect b="0" l="0" r="0" t="0"/>
          <a:stretch/>
        </p:blipFill>
        <p:spPr>
          <a:xfrm>
            <a:off x="8476214" y="309889"/>
            <a:ext cx="356086" cy="356086"/>
          </a:xfrm>
          <a:prstGeom prst="rect">
            <a:avLst/>
          </a:prstGeom>
          <a:noFill/>
          <a:ln>
            <a:noFill/>
          </a:ln>
        </p:spPr>
      </p:pic>
      <p:sp>
        <p:nvSpPr>
          <p:cNvPr id="67" name="Google Shape;67;p11"/>
          <p:cNvSpPr txBox="1"/>
          <p:nvPr/>
        </p:nvSpPr>
        <p:spPr>
          <a:xfrm>
            <a:off x="311699" y="4828989"/>
            <a:ext cx="1560900" cy="15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chemeClr val="dk1"/>
                </a:solidFill>
              </a:rPr>
              <a:t>© 202</a:t>
            </a:r>
            <a:r>
              <a:rPr lang="en" sz="900">
                <a:solidFill>
                  <a:schemeClr val="dk1"/>
                </a:solidFill>
              </a:rPr>
              <a:t>4</a:t>
            </a:r>
            <a:r>
              <a:rPr i="0" lang="en" sz="900" u="none" cap="none" strike="noStrike">
                <a:solidFill>
                  <a:schemeClr val="dk1"/>
                </a:solidFill>
              </a:rPr>
              <a:t> Herrmann Global, LLC</a:t>
            </a:r>
            <a:endParaRPr i="0" sz="900" u="none" cap="none" strike="noStrike">
              <a:solidFill>
                <a:schemeClr val="dk1"/>
              </a:solidFill>
            </a:endParaRPr>
          </a:p>
        </p:txBody>
      </p:sp>
      <p:pic>
        <p:nvPicPr>
          <p:cNvPr id="68" name="Google Shape;68;p11"/>
          <p:cNvPicPr preferRelativeResize="0"/>
          <p:nvPr/>
        </p:nvPicPr>
        <p:blipFill>
          <a:blip r:embed="rId3">
            <a:alphaModFix/>
          </a:blip>
          <a:stretch>
            <a:fillRect/>
          </a:stretch>
        </p:blipFill>
        <p:spPr>
          <a:xfrm>
            <a:off x="4585205" y="1819938"/>
            <a:ext cx="914905" cy="919050"/>
          </a:xfrm>
          <a:prstGeom prst="rect">
            <a:avLst/>
          </a:prstGeom>
          <a:noFill/>
          <a:ln>
            <a:noFill/>
          </a:ln>
        </p:spPr>
      </p:pic>
      <p:pic>
        <p:nvPicPr>
          <p:cNvPr id="69" name="Google Shape;69;p11"/>
          <p:cNvPicPr preferRelativeResize="0"/>
          <p:nvPr/>
        </p:nvPicPr>
        <p:blipFill>
          <a:blip r:embed="rId4">
            <a:alphaModFix/>
          </a:blip>
          <a:stretch>
            <a:fillRect/>
          </a:stretch>
        </p:blipFill>
        <p:spPr>
          <a:xfrm>
            <a:off x="3639706" y="1819947"/>
            <a:ext cx="914900" cy="919059"/>
          </a:xfrm>
          <a:prstGeom prst="rect">
            <a:avLst/>
          </a:prstGeom>
          <a:noFill/>
          <a:ln>
            <a:noFill/>
          </a:ln>
        </p:spPr>
      </p:pic>
      <p:pic>
        <p:nvPicPr>
          <p:cNvPr id="70" name="Google Shape;70;p11"/>
          <p:cNvPicPr preferRelativeResize="0"/>
          <p:nvPr/>
        </p:nvPicPr>
        <p:blipFill>
          <a:blip r:embed="rId5">
            <a:alphaModFix/>
          </a:blip>
          <a:stretch>
            <a:fillRect/>
          </a:stretch>
        </p:blipFill>
        <p:spPr>
          <a:xfrm>
            <a:off x="4585201" y="2761501"/>
            <a:ext cx="914900" cy="910730"/>
          </a:xfrm>
          <a:prstGeom prst="rect">
            <a:avLst/>
          </a:prstGeom>
          <a:noFill/>
          <a:ln>
            <a:noFill/>
          </a:ln>
        </p:spPr>
      </p:pic>
      <p:pic>
        <p:nvPicPr>
          <p:cNvPr id="71" name="Google Shape;71;p11"/>
          <p:cNvPicPr preferRelativeResize="0"/>
          <p:nvPr/>
        </p:nvPicPr>
        <p:blipFill>
          <a:blip r:embed="rId6">
            <a:alphaModFix/>
          </a:blip>
          <a:stretch>
            <a:fillRect/>
          </a:stretch>
        </p:blipFill>
        <p:spPr>
          <a:xfrm>
            <a:off x="3639699" y="2761475"/>
            <a:ext cx="914900" cy="910757"/>
          </a:xfrm>
          <a:prstGeom prst="rect">
            <a:avLst/>
          </a:prstGeom>
          <a:noFill/>
          <a:ln>
            <a:noFill/>
          </a:ln>
        </p:spPr>
      </p:pic>
      <p:sp>
        <p:nvSpPr>
          <p:cNvPr id="72" name="Google Shape;72;p11"/>
          <p:cNvSpPr txBox="1"/>
          <p:nvPr/>
        </p:nvSpPr>
        <p:spPr>
          <a:xfrm>
            <a:off x="3988488" y="2278925"/>
            <a:ext cx="419700" cy="15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t>A</a:t>
            </a:r>
            <a:endParaRPr b="1" sz="2400"/>
          </a:p>
        </p:txBody>
      </p:sp>
      <p:sp>
        <p:nvSpPr>
          <p:cNvPr id="73" name="Google Shape;73;p11"/>
          <p:cNvSpPr txBox="1"/>
          <p:nvPr/>
        </p:nvSpPr>
        <p:spPr>
          <a:xfrm>
            <a:off x="4728544" y="2278900"/>
            <a:ext cx="419700" cy="15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t>D</a:t>
            </a:r>
            <a:endParaRPr b="1" sz="2400"/>
          </a:p>
        </p:txBody>
      </p:sp>
      <p:sp>
        <p:nvSpPr>
          <p:cNvPr id="74" name="Google Shape;74;p11"/>
          <p:cNvSpPr txBox="1"/>
          <p:nvPr/>
        </p:nvSpPr>
        <p:spPr>
          <a:xfrm>
            <a:off x="3988463" y="3050975"/>
            <a:ext cx="419700" cy="15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t>B</a:t>
            </a:r>
            <a:endParaRPr b="1" sz="2400"/>
          </a:p>
        </p:txBody>
      </p:sp>
      <p:sp>
        <p:nvSpPr>
          <p:cNvPr id="75" name="Google Shape;75;p11"/>
          <p:cNvSpPr txBox="1"/>
          <p:nvPr/>
        </p:nvSpPr>
        <p:spPr>
          <a:xfrm>
            <a:off x="4728531" y="3051000"/>
            <a:ext cx="419700" cy="15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t>C</a:t>
            </a:r>
            <a:endParaRPr b="1" sz="2400"/>
          </a:p>
        </p:txBody>
      </p:sp>
      <p:sp>
        <p:nvSpPr>
          <p:cNvPr id="76" name="Google Shape;76;p11"/>
          <p:cNvSpPr txBox="1"/>
          <p:nvPr>
            <p:ph idx="1" type="subTitle"/>
          </p:nvPr>
        </p:nvSpPr>
        <p:spPr>
          <a:xfrm>
            <a:off x="644905" y="1206551"/>
            <a:ext cx="2588400" cy="1346700"/>
          </a:xfrm>
          <a:prstGeom prst="rect">
            <a:avLst/>
          </a:prstGeom>
        </p:spPr>
        <p:txBody>
          <a:bodyPr anchorCtr="0" anchor="t" bIns="0" lIns="0" spcFirstLastPara="1" rIns="0" wrap="square" tIns="0">
            <a:normAutofit/>
          </a:bodyPr>
          <a:lstStyle>
            <a:lvl1pPr lvl="0">
              <a:spcBef>
                <a:spcPts val="0"/>
              </a:spcBef>
              <a:spcAft>
                <a:spcPts val="0"/>
              </a:spcAft>
              <a:buSzPts val="1600"/>
              <a:buNone/>
              <a:defRPr b="1"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
          <p:cNvSpPr txBox="1"/>
          <p:nvPr>
            <p:ph idx="2" type="subTitle"/>
          </p:nvPr>
        </p:nvSpPr>
        <p:spPr>
          <a:xfrm>
            <a:off x="5892021" y="1206551"/>
            <a:ext cx="2588400" cy="1346700"/>
          </a:xfrm>
          <a:prstGeom prst="rect">
            <a:avLst/>
          </a:prstGeom>
        </p:spPr>
        <p:txBody>
          <a:bodyPr anchorCtr="0" anchor="t" bIns="0" lIns="0" spcFirstLastPara="1" rIns="0" wrap="square" tIns="0">
            <a:normAutofit/>
          </a:bodyPr>
          <a:lstStyle>
            <a:lvl1pPr lvl="0" algn="r">
              <a:spcBef>
                <a:spcPts val="0"/>
              </a:spcBef>
              <a:spcAft>
                <a:spcPts val="0"/>
              </a:spcAft>
              <a:buSzPts val="1600"/>
              <a:buNone/>
              <a:defRPr b="1"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1"/>
          <p:cNvSpPr txBox="1"/>
          <p:nvPr>
            <p:ph idx="3" type="subTitle"/>
          </p:nvPr>
        </p:nvSpPr>
        <p:spPr>
          <a:xfrm>
            <a:off x="5892021" y="3085923"/>
            <a:ext cx="2588400" cy="1346700"/>
          </a:xfrm>
          <a:prstGeom prst="rect">
            <a:avLst/>
          </a:prstGeom>
        </p:spPr>
        <p:txBody>
          <a:bodyPr anchorCtr="0" anchor="t" bIns="0" lIns="0" spcFirstLastPara="1" rIns="0" wrap="square" tIns="0">
            <a:normAutofit/>
          </a:bodyPr>
          <a:lstStyle>
            <a:lvl1pPr lvl="0" algn="r">
              <a:spcBef>
                <a:spcPts val="0"/>
              </a:spcBef>
              <a:spcAft>
                <a:spcPts val="0"/>
              </a:spcAft>
              <a:buSzPts val="1600"/>
              <a:buNone/>
              <a:defRPr b="1" sz="16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p:txBody>
      </p:sp>
      <p:sp>
        <p:nvSpPr>
          <p:cNvPr id="79" name="Google Shape;79;p11"/>
          <p:cNvSpPr txBox="1"/>
          <p:nvPr>
            <p:ph idx="4" type="subTitle"/>
          </p:nvPr>
        </p:nvSpPr>
        <p:spPr>
          <a:xfrm>
            <a:off x="644905" y="3086397"/>
            <a:ext cx="2588400" cy="1346700"/>
          </a:xfrm>
          <a:prstGeom prst="rect">
            <a:avLst/>
          </a:prstGeom>
        </p:spPr>
        <p:txBody>
          <a:bodyPr anchorCtr="0" anchor="t" bIns="0" lIns="0" spcFirstLastPara="1" rIns="0" wrap="square" tIns="0">
            <a:normAutofit/>
          </a:bodyPr>
          <a:lstStyle>
            <a:lvl1pPr lvl="0">
              <a:spcBef>
                <a:spcPts val="0"/>
              </a:spcBef>
              <a:spcAft>
                <a:spcPts val="0"/>
              </a:spcAft>
              <a:buSzPts val="1600"/>
              <a:buNone/>
              <a:defRPr b="1"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1"/>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196">
          <p15:clr>
            <a:srgbClr val="E46962"/>
          </p15:clr>
        </p15:guide>
        <p15:guide id="2" pos="5558">
          <p15:clr>
            <a:srgbClr val="E46962"/>
          </p15:clr>
        </p15:guide>
        <p15:guide id="3" pos="292">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adrants 1 1">
  <p:cSld name="Title &amp; quadrants_4_1">
    <p:spTree>
      <p:nvGrpSpPr>
        <p:cNvPr id="81" name="Shape 81"/>
        <p:cNvGrpSpPr/>
        <p:nvPr/>
      </p:nvGrpSpPr>
      <p:grpSpPr>
        <a:xfrm>
          <a:off x="0" y="0"/>
          <a:ext cx="0" cy="0"/>
          <a:chOff x="0" y="0"/>
          <a:chExt cx="0" cy="0"/>
        </a:xfrm>
      </p:grpSpPr>
      <p:sp>
        <p:nvSpPr>
          <p:cNvPr id="82" name="Google Shape;82;p12"/>
          <p:cNvSpPr txBox="1"/>
          <p:nvPr>
            <p:ph type="title"/>
          </p:nvPr>
        </p:nvSpPr>
        <p:spPr>
          <a:xfrm>
            <a:off x="311699" y="309889"/>
            <a:ext cx="7867200" cy="356100"/>
          </a:xfrm>
          <a:prstGeom prst="rect">
            <a:avLst/>
          </a:prstGeom>
          <a:noFill/>
          <a:ln>
            <a:noFill/>
          </a:ln>
        </p:spPr>
        <p:txBody>
          <a:bodyPr anchorCtr="0" anchor="t" bIns="0" lIns="0" spcFirstLastPara="1" rIns="91425" wrap="square" tIns="0">
            <a:noAutofit/>
          </a:bodyPr>
          <a:lstStyle>
            <a:lvl1pPr lvl="0" algn="l">
              <a:lnSpc>
                <a:spcPct val="100000"/>
              </a:lnSpc>
              <a:spcBef>
                <a:spcPts val="0"/>
              </a:spcBef>
              <a:spcAft>
                <a:spcPts val="0"/>
              </a:spcAft>
              <a:buSzPts val="2000"/>
              <a:buNone/>
              <a:defRPr b="1" sz="1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3" name="Google Shape;83;p12"/>
          <p:cNvPicPr preferRelativeResize="0"/>
          <p:nvPr/>
        </p:nvPicPr>
        <p:blipFill rotWithShape="1">
          <a:blip r:embed="rId2">
            <a:alphaModFix/>
          </a:blip>
          <a:srcRect b="0" l="0" r="0" t="0"/>
          <a:stretch/>
        </p:blipFill>
        <p:spPr>
          <a:xfrm>
            <a:off x="8476214" y="309889"/>
            <a:ext cx="356086" cy="356086"/>
          </a:xfrm>
          <a:prstGeom prst="rect">
            <a:avLst/>
          </a:prstGeom>
          <a:noFill/>
          <a:ln>
            <a:noFill/>
          </a:ln>
        </p:spPr>
      </p:pic>
      <p:sp>
        <p:nvSpPr>
          <p:cNvPr id="84" name="Google Shape;84;p12"/>
          <p:cNvSpPr txBox="1"/>
          <p:nvPr/>
        </p:nvSpPr>
        <p:spPr>
          <a:xfrm>
            <a:off x="311699" y="4828989"/>
            <a:ext cx="1560900" cy="15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chemeClr val="dk1"/>
                </a:solidFill>
              </a:rPr>
              <a:t>© 202</a:t>
            </a:r>
            <a:r>
              <a:rPr lang="en" sz="900">
                <a:solidFill>
                  <a:schemeClr val="dk1"/>
                </a:solidFill>
              </a:rPr>
              <a:t>4</a:t>
            </a:r>
            <a:r>
              <a:rPr i="0" lang="en" sz="900" u="none" cap="none" strike="noStrike">
                <a:solidFill>
                  <a:schemeClr val="dk1"/>
                </a:solidFill>
              </a:rPr>
              <a:t> Herrmann Global, LLC</a:t>
            </a:r>
            <a:endParaRPr i="0" sz="900" u="none" cap="none" strike="noStrike">
              <a:solidFill>
                <a:schemeClr val="dk1"/>
              </a:solidFill>
            </a:endParaRPr>
          </a:p>
        </p:txBody>
      </p:sp>
      <p:pic>
        <p:nvPicPr>
          <p:cNvPr id="85" name="Google Shape;85;p12"/>
          <p:cNvPicPr preferRelativeResize="0"/>
          <p:nvPr/>
        </p:nvPicPr>
        <p:blipFill>
          <a:blip r:embed="rId3">
            <a:alphaModFix/>
          </a:blip>
          <a:stretch>
            <a:fillRect/>
          </a:stretch>
        </p:blipFill>
        <p:spPr>
          <a:xfrm>
            <a:off x="4606067" y="628650"/>
            <a:ext cx="2037058" cy="2046272"/>
          </a:xfrm>
          <a:prstGeom prst="rect">
            <a:avLst/>
          </a:prstGeom>
          <a:noFill/>
          <a:ln>
            <a:noFill/>
          </a:ln>
        </p:spPr>
      </p:pic>
      <p:pic>
        <p:nvPicPr>
          <p:cNvPr id="86" name="Google Shape;86;p12"/>
          <p:cNvPicPr preferRelativeResize="0"/>
          <p:nvPr/>
        </p:nvPicPr>
        <p:blipFill>
          <a:blip r:embed="rId4">
            <a:alphaModFix/>
          </a:blip>
          <a:stretch>
            <a:fillRect/>
          </a:stretch>
        </p:blipFill>
        <p:spPr>
          <a:xfrm>
            <a:off x="2500891" y="628671"/>
            <a:ext cx="2037047" cy="2046292"/>
          </a:xfrm>
          <a:prstGeom prst="rect">
            <a:avLst/>
          </a:prstGeom>
          <a:noFill/>
          <a:ln>
            <a:noFill/>
          </a:ln>
        </p:spPr>
      </p:pic>
      <p:pic>
        <p:nvPicPr>
          <p:cNvPr id="87" name="Google Shape;87;p12"/>
          <p:cNvPicPr preferRelativeResize="0"/>
          <p:nvPr/>
        </p:nvPicPr>
        <p:blipFill>
          <a:blip r:embed="rId5">
            <a:alphaModFix/>
          </a:blip>
          <a:stretch>
            <a:fillRect/>
          </a:stretch>
        </p:blipFill>
        <p:spPr>
          <a:xfrm>
            <a:off x="4606058" y="2725049"/>
            <a:ext cx="2037047" cy="2027748"/>
          </a:xfrm>
          <a:prstGeom prst="rect">
            <a:avLst/>
          </a:prstGeom>
          <a:noFill/>
          <a:ln>
            <a:noFill/>
          </a:ln>
        </p:spPr>
      </p:pic>
      <p:pic>
        <p:nvPicPr>
          <p:cNvPr id="88" name="Google Shape;88;p12"/>
          <p:cNvPicPr preferRelativeResize="0"/>
          <p:nvPr/>
        </p:nvPicPr>
        <p:blipFill>
          <a:blip r:embed="rId6">
            <a:alphaModFix/>
          </a:blip>
          <a:stretch>
            <a:fillRect/>
          </a:stretch>
        </p:blipFill>
        <p:spPr>
          <a:xfrm>
            <a:off x="2500875" y="2724992"/>
            <a:ext cx="2037047" cy="2027808"/>
          </a:xfrm>
          <a:prstGeom prst="rect">
            <a:avLst/>
          </a:prstGeom>
          <a:noFill/>
          <a:ln>
            <a:noFill/>
          </a:ln>
        </p:spPr>
      </p:pic>
      <p:sp>
        <p:nvSpPr>
          <p:cNvPr id="89" name="Google Shape;89;p12"/>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196">
          <p15:clr>
            <a:srgbClr val="E46962"/>
          </p15:clr>
        </p15:guide>
        <p15:guide id="2" pos="5558">
          <p15:clr>
            <a:srgbClr val="E46962"/>
          </p15:clr>
        </p15:guide>
        <p15:guide id="3" pos="292">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9b5cf54565876eec">
  <p:cSld name="BLANK_9b5cf54565876eec">
    <p:spTree>
      <p:nvGrpSpPr>
        <p:cNvPr id="90" name="Shape 9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6" name="Shape 16"/>
        <p:cNvGrpSpPr/>
        <p:nvPr/>
      </p:nvGrpSpPr>
      <p:grpSpPr>
        <a:xfrm>
          <a:off x="0" y="0"/>
          <a:ext cx="0" cy="0"/>
          <a:chOff x="0" y="0"/>
          <a:chExt cx="0" cy="0"/>
        </a:xfrm>
      </p:grpSpPr>
      <p:sp>
        <p:nvSpPr>
          <p:cNvPr id="17" name="Google Shape;17;p3"/>
          <p:cNvSpPr txBox="1"/>
          <p:nvPr>
            <p:ph type="title"/>
          </p:nvPr>
        </p:nvSpPr>
        <p:spPr>
          <a:xfrm>
            <a:off x="298712" y="179574"/>
            <a:ext cx="7886700" cy="993900"/>
          </a:xfrm>
          <a:prstGeom prst="rect">
            <a:avLst/>
          </a:prstGeom>
        </p:spPr>
        <p:txBody>
          <a:bodyPr anchorCtr="0" anchor="t" bIns="45700" lIns="91425" spcFirstLastPara="1" rIns="91425" wrap="square" tIns="45700">
            <a:norm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 name="Google Shape;18;p3"/>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lvl1pPr lvl="0">
              <a:buClr>
                <a:srgbClr val="000000"/>
              </a:buClr>
              <a:buSzPts val="900"/>
              <a:buFont typeface="Arial"/>
              <a:buNone/>
              <a:defRPr/>
            </a:lvl1pPr>
            <a:lvl2pPr lvl="1">
              <a:buClr>
                <a:srgbClr val="000000"/>
              </a:buClr>
              <a:buSzPts val="900"/>
              <a:buFont typeface="Arial"/>
              <a:buNone/>
              <a:defRPr/>
            </a:lvl2pPr>
            <a:lvl3pPr lvl="2">
              <a:buClr>
                <a:srgbClr val="000000"/>
              </a:buClr>
              <a:buSzPts val="900"/>
              <a:buFont typeface="Arial"/>
              <a:buNone/>
              <a:defRPr/>
            </a:lvl3pPr>
            <a:lvl4pPr lvl="3">
              <a:buClr>
                <a:srgbClr val="000000"/>
              </a:buClr>
              <a:buSzPts val="900"/>
              <a:buFont typeface="Arial"/>
              <a:buNone/>
              <a:defRPr/>
            </a:lvl4pPr>
            <a:lvl5pPr lvl="4">
              <a:buClr>
                <a:srgbClr val="000000"/>
              </a:buClr>
              <a:buSzPts val="900"/>
              <a:buFont typeface="Arial"/>
              <a:buNone/>
              <a:defRPr/>
            </a:lvl5pPr>
            <a:lvl6pPr lvl="5">
              <a:buClr>
                <a:srgbClr val="000000"/>
              </a:buClr>
              <a:buSzPts val="900"/>
              <a:buFont typeface="Arial"/>
              <a:buNone/>
              <a:defRPr/>
            </a:lvl6pPr>
            <a:lvl7pPr lvl="6">
              <a:buClr>
                <a:srgbClr val="000000"/>
              </a:buClr>
              <a:buSzPts val="900"/>
              <a:buFont typeface="Arial"/>
              <a:buNone/>
              <a:defRPr/>
            </a:lvl7pPr>
            <a:lvl8pPr lvl="7">
              <a:buClr>
                <a:srgbClr val="000000"/>
              </a:buClr>
              <a:buSzPts val="900"/>
              <a:buFont typeface="Arial"/>
              <a:buNone/>
              <a:defRPr/>
            </a:lvl8pPr>
            <a:lvl9pPr lvl="8">
              <a:buClr>
                <a:srgbClr val="000000"/>
              </a:buClr>
              <a:buSzPts val="900"/>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txBox="1"/>
          <p:nvPr/>
        </p:nvSpPr>
        <p:spPr>
          <a:xfrm>
            <a:off x="311699" y="4828989"/>
            <a:ext cx="1560900" cy="15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chemeClr val="dk1"/>
                </a:solidFill>
              </a:rPr>
              <a:t>© 202</a:t>
            </a:r>
            <a:r>
              <a:rPr lang="en" sz="900">
                <a:solidFill>
                  <a:schemeClr val="dk1"/>
                </a:solidFill>
              </a:rPr>
              <a:t>4</a:t>
            </a:r>
            <a:r>
              <a:rPr i="0" lang="en" sz="900" u="none" cap="none" strike="noStrike">
                <a:solidFill>
                  <a:schemeClr val="dk1"/>
                </a:solidFill>
              </a:rPr>
              <a:t> Herrmann Global, LLC</a:t>
            </a:r>
            <a:endParaRPr i="0" sz="900" u="none" cap="none" strike="noStrike">
              <a:solidFill>
                <a:schemeClr val="dk1"/>
              </a:solidFill>
            </a:endParaRPr>
          </a:p>
        </p:txBody>
      </p:sp>
      <p:pic>
        <p:nvPicPr>
          <p:cNvPr id="20" name="Google Shape;20;p3"/>
          <p:cNvPicPr preferRelativeResize="0"/>
          <p:nvPr/>
        </p:nvPicPr>
        <p:blipFill rotWithShape="1">
          <a:blip r:embed="rId2">
            <a:alphaModFix/>
          </a:blip>
          <a:srcRect b="0" l="0" r="0" t="0"/>
          <a:stretch/>
        </p:blipFill>
        <p:spPr>
          <a:xfrm>
            <a:off x="8476214" y="309889"/>
            <a:ext cx="356086" cy="35608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21" name="Shape 21"/>
        <p:cNvGrpSpPr/>
        <p:nvPr/>
      </p:nvGrpSpPr>
      <p:grpSpPr>
        <a:xfrm>
          <a:off x="0" y="0"/>
          <a:ext cx="0" cy="0"/>
          <a:chOff x="0" y="0"/>
          <a:chExt cx="0" cy="0"/>
        </a:xfrm>
      </p:grpSpPr>
      <p:sp>
        <p:nvSpPr>
          <p:cNvPr id="22" name="Google Shape;22;p4"/>
          <p:cNvSpPr/>
          <p:nvPr/>
        </p:nvSpPr>
        <p:spPr>
          <a:xfrm flipH="1" rot="10800000">
            <a:off x="6007650" y="903075"/>
            <a:ext cx="2774400" cy="954300"/>
          </a:xfrm>
          <a:prstGeom prst="snip1Rect">
            <a:avLst>
              <a:gd fmla="val 0" name="adj"/>
            </a:avLst>
          </a:prstGeom>
          <a:solidFill>
            <a:srgbClr val="FEF6D8"/>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23" name="Google Shape;23;p4"/>
          <p:cNvSpPr txBox="1"/>
          <p:nvPr>
            <p:ph type="title"/>
          </p:nvPr>
        </p:nvSpPr>
        <p:spPr>
          <a:xfrm>
            <a:off x="311699" y="309889"/>
            <a:ext cx="7867200" cy="356100"/>
          </a:xfrm>
          <a:prstGeom prst="rect">
            <a:avLst/>
          </a:prstGeom>
          <a:noFill/>
          <a:ln>
            <a:noFill/>
          </a:ln>
        </p:spPr>
        <p:txBody>
          <a:bodyPr anchorCtr="0" anchor="t" bIns="0" lIns="0" spcFirstLastPara="1" rIns="91425" wrap="square" tIns="0">
            <a:noAutofit/>
          </a:bodyPr>
          <a:lstStyle>
            <a:lvl1pPr lvl="0" rtl="0" algn="l">
              <a:lnSpc>
                <a:spcPct val="100000"/>
              </a:lnSpc>
              <a:spcBef>
                <a:spcPts val="0"/>
              </a:spcBef>
              <a:spcAft>
                <a:spcPts val="0"/>
              </a:spcAft>
              <a:buSzPts val="2800"/>
              <a:buNone/>
              <a:defRPr b="1"/>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24" name="Google Shape;24;p4"/>
          <p:cNvPicPr preferRelativeResize="0"/>
          <p:nvPr/>
        </p:nvPicPr>
        <p:blipFill rotWithShape="1">
          <a:blip r:embed="rId2">
            <a:alphaModFix/>
          </a:blip>
          <a:srcRect b="0" l="0" r="0" t="0"/>
          <a:stretch/>
        </p:blipFill>
        <p:spPr>
          <a:xfrm>
            <a:off x="8476214" y="309889"/>
            <a:ext cx="356086" cy="356086"/>
          </a:xfrm>
          <a:prstGeom prst="rect">
            <a:avLst/>
          </a:prstGeom>
          <a:noFill/>
          <a:ln>
            <a:noFill/>
          </a:ln>
        </p:spPr>
      </p:pic>
      <p:sp>
        <p:nvSpPr>
          <p:cNvPr id="25" name="Google Shape;25;p4"/>
          <p:cNvSpPr txBox="1"/>
          <p:nvPr/>
        </p:nvSpPr>
        <p:spPr>
          <a:xfrm>
            <a:off x="311699" y="4828989"/>
            <a:ext cx="1560900" cy="15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chemeClr val="dk1"/>
                </a:solidFill>
              </a:rPr>
              <a:t>© 202</a:t>
            </a:r>
            <a:r>
              <a:rPr lang="en" sz="900">
                <a:solidFill>
                  <a:schemeClr val="dk1"/>
                </a:solidFill>
              </a:rPr>
              <a:t>4</a:t>
            </a:r>
            <a:r>
              <a:rPr i="0" lang="en" sz="900" u="none" cap="none" strike="noStrike">
                <a:solidFill>
                  <a:schemeClr val="dk1"/>
                </a:solidFill>
              </a:rPr>
              <a:t> Herrmann Global, LLC</a:t>
            </a:r>
            <a:endParaRPr i="0" sz="900" u="none" cap="none" strike="noStrike">
              <a:solidFill>
                <a:schemeClr val="dk1"/>
              </a:solidFill>
            </a:endParaRPr>
          </a:p>
        </p:txBody>
      </p:sp>
      <p:sp>
        <p:nvSpPr>
          <p:cNvPr id="26" name="Google Shape;26;p4"/>
          <p:cNvSpPr/>
          <p:nvPr/>
        </p:nvSpPr>
        <p:spPr>
          <a:xfrm>
            <a:off x="311700" y="1924050"/>
            <a:ext cx="8470200" cy="2703000"/>
          </a:xfrm>
          <a:prstGeom prst="snip1Rect">
            <a:avLst>
              <a:gd fmla="val 0" name="adj"/>
            </a:avLst>
          </a:prstGeom>
          <a:solidFill>
            <a:srgbClr val="DEF2E5"/>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27" name="Google Shape;27;p4"/>
          <p:cNvSpPr/>
          <p:nvPr/>
        </p:nvSpPr>
        <p:spPr>
          <a:xfrm flipH="1" rot="10800000">
            <a:off x="3159675" y="903075"/>
            <a:ext cx="2774400" cy="954300"/>
          </a:xfrm>
          <a:prstGeom prst="snip1Rect">
            <a:avLst>
              <a:gd fmla="val 0" name="adj"/>
            </a:avLst>
          </a:prstGeom>
          <a:solidFill>
            <a:srgbClr val="D3F2FC"/>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28" name="Google Shape;28;p4"/>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flipH="1" rot="10800000">
            <a:off x="311700" y="903075"/>
            <a:ext cx="2774400" cy="954300"/>
          </a:xfrm>
          <a:prstGeom prst="snip1Rect">
            <a:avLst>
              <a:gd fmla="val 0" name="adj"/>
            </a:avLst>
          </a:prstGeom>
          <a:solidFill>
            <a:srgbClr val="FBD6DA"/>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Tree>
  </p:cSld>
  <p:clrMapOvr>
    <a:masterClrMapping/>
  </p:clrMapOvr>
  <p:extLst>
    <p:ext uri="{DCECCB84-F9BA-43D5-87BE-67443E8EF086}">
      <p15:sldGuideLst>
        <p15:guide id="1" pos="196">
          <p15:clr>
            <a:srgbClr val="E46962"/>
          </p15:clr>
        </p15:guide>
        <p15:guide id="2" pos="5506">
          <p15:clr>
            <a:srgbClr val="E46962"/>
          </p15:clr>
        </p15:guide>
        <p15:guide id="3" orient="horz" pos="2915">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2">
  <p:cSld name="CUSTOM_2_2">
    <p:spTree>
      <p:nvGrpSpPr>
        <p:cNvPr id="30" name="Shape 30"/>
        <p:cNvGrpSpPr/>
        <p:nvPr/>
      </p:nvGrpSpPr>
      <p:grpSpPr>
        <a:xfrm>
          <a:off x="0" y="0"/>
          <a:ext cx="0" cy="0"/>
          <a:chOff x="0" y="0"/>
          <a:chExt cx="0" cy="0"/>
        </a:xfrm>
      </p:grpSpPr>
      <p:sp>
        <p:nvSpPr>
          <p:cNvPr id="31" name="Google Shape;31;p5"/>
          <p:cNvSpPr/>
          <p:nvPr/>
        </p:nvSpPr>
        <p:spPr>
          <a:xfrm flipH="1">
            <a:off x="4581000" y="2776174"/>
            <a:ext cx="4242900" cy="1850700"/>
          </a:xfrm>
          <a:prstGeom prst="snip1Rect">
            <a:avLst>
              <a:gd fmla="val 0" name="adj"/>
            </a:avLst>
          </a:prstGeom>
          <a:solidFill>
            <a:srgbClr val="FBD6DA"/>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32" name="Google Shape;32;p5"/>
          <p:cNvSpPr/>
          <p:nvPr/>
        </p:nvSpPr>
        <p:spPr>
          <a:xfrm>
            <a:off x="311700" y="2776174"/>
            <a:ext cx="4242900" cy="1850700"/>
          </a:xfrm>
          <a:prstGeom prst="snip1Rect">
            <a:avLst>
              <a:gd fmla="val 0" name="adj"/>
            </a:avLst>
          </a:prstGeom>
          <a:solidFill>
            <a:srgbClr val="DEF2E5"/>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33" name="Google Shape;33;p5"/>
          <p:cNvSpPr/>
          <p:nvPr/>
        </p:nvSpPr>
        <p:spPr>
          <a:xfrm flipH="1" rot="10800000">
            <a:off x="311700" y="903194"/>
            <a:ext cx="4242900" cy="1850700"/>
          </a:xfrm>
          <a:prstGeom prst="snip1Rect">
            <a:avLst>
              <a:gd fmla="val 0" name="adj"/>
            </a:avLst>
          </a:prstGeom>
          <a:solidFill>
            <a:srgbClr val="D3F2FC"/>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34" name="Google Shape;34;p5"/>
          <p:cNvSpPr/>
          <p:nvPr/>
        </p:nvSpPr>
        <p:spPr>
          <a:xfrm rot="10800000">
            <a:off x="4581000" y="903194"/>
            <a:ext cx="4242900" cy="1850700"/>
          </a:xfrm>
          <a:prstGeom prst="snip1Rect">
            <a:avLst>
              <a:gd fmla="val 0" name="adj"/>
            </a:avLst>
          </a:prstGeom>
          <a:solidFill>
            <a:srgbClr val="FEF6D8"/>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35" name="Google Shape;35;p5"/>
          <p:cNvSpPr txBox="1"/>
          <p:nvPr>
            <p:ph type="title"/>
          </p:nvPr>
        </p:nvSpPr>
        <p:spPr>
          <a:xfrm>
            <a:off x="311699" y="309889"/>
            <a:ext cx="7867200" cy="356100"/>
          </a:xfrm>
          <a:prstGeom prst="rect">
            <a:avLst/>
          </a:prstGeom>
          <a:noFill/>
          <a:ln>
            <a:noFill/>
          </a:ln>
        </p:spPr>
        <p:txBody>
          <a:bodyPr anchorCtr="0" anchor="t" bIns="0" lIns="0" spcFirstLastPara="1" rIns="91425" wrap="square" tIns="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6" name="Google Shape;36;p5"/>
          <p:cNvPicPr preferRelativeResize="0"/>
          <p:nvPr/>
        </p:nvPicPr>
        <p:blipFill rotWithShape="1">
          <a:blip r:embed="rId2">
            <a:alphaModFix/>
          </a:blip>
          <a:srcRect b="0" l="0" r="0" t="0"/>
          <a:stretch/>
        </p:blipFill>
        <p:spPr>
          <a:xfrm>
            <a:off x="8476214" y="309889"/>
            <a:ext cx="356086" cy="356086"/>
          </a:xfrm>
          <a:prstGeom prst="rect">
            <a:avLst/>
          </a:prstGeom>
          <a:noFill/>
          <a:ln>
            <a:noFill/>
          </a:ln>
        </p:spPr>
      </p:pic>
      <p:sp>
        <p:nvSpPr>
          <p:cNvPr id="37" name="Google Shape;37;p5"/>
          <p:cNvSpPr txBox="1"/>
          <p:nvPr/>
        </p:nvSpPr>
        <p:spPr>
          <a:xfrm>
            <a:off x="311699" y="4828989"/>
            <a:ext cx="1560900" cy="15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chemeClr val="dk1"/>
                </a:solidFill>
              </a:rPr>
              <a:t>© 202</a:t>
            </a:r>
            <a:r>
              <a:rPr lang="en" sz="900">
                <a:solidFill>
                  <a:schemeClr val="dk1"/>
                </a:solidFill>
              </a:rPr>
              <a:t>4</a:t>
            </a:r>
            <a:r>
              <a:rPr i="0" lang="en" sz="900" u="none" cap="none" strike="noStrike">
                <a:solidFill>
                  <a:schemeClr val="dk1"/>
                </a:solidFill>
              </a:rPr>
              <a:t> Herrmann Global, LLC</a:t>
            </a:r>
            <a:endParaRPr i="0" sz="900" u="none" cap="none" strike="noStrike">
              <a:solidFill>
                <a:schemeClr val="dk1"/>
              </a:solidFill>
            </a:endParaRPr>
          </a:p>
        </p:txBody>
      </p:sp>
      <p:sp>
        <p:nvSpPr>
          <p:cNvPr id="38" name="Google Shape;38;p5"/>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196">
          <p15:clr>
            <a:srgbClr val="E46962"/>
          </p15:clr>
        </p15:guide>
        <p15:guide id="2" pos="5506">
          <p15:clr>
            <a:srgbClr val="E46962"/>
          </p15:clr>
        </p15:guide>
        <p15:guide id="3" orient="horz" pos="2915">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Quadrants_1_2_2">
    <p:spTree>
      <p:nvGrpSpPr>
        <p:cNvPr id="39" name="Shape 39"/>
        <p:cNvGrpSpPr/>
        <p:nvPr/>
      </p:nvGrpSpPr>
      <p:grpSpPr>
        <a:xfrm>
          <a:off x="0" y="0"/>
          <a:ext cx="0" cy="0"/>
          <a:chOff x="0" y="0"/>
          <a:chExt cx="0" cy="0"/>
        </a:xfrm>
      </p:grpSpPr>
      <p:sp>
        <p:nvSpPr>
          <p:cNvPr id="40" name="Google Shape;40;p6"/>
          <p:cNvSpPr txBox="1"/>
          <p:nvPr>
            <p:ph type="title"/>
          </p:nvPr>
        </p:nvSpPr>
        <p:spPr>
          <a:xfrm>
            <a:off x="311699" y="309889"/>
            <a:ext cx="7867200" cy="356100"/>
          </a:xfrm>
          <a:prstGeom prst="rect">
            <a:avLst/>
          </a:prstGeom>
          <a:noFill/>
          <a:ln>
            <a:noFill/>
          </a:ln>
        </p:spPr>
        <p:txBody>
          <a:bodyPr anchorCtr="0" anchor="t" bIns="0" lIns="0" spcFirstLastPara="1" rIns="91425" wrap="square" tIns="0">
            <a:noAutofit/>
          </a:bodyPr>
          <a:lstStyle>
            <a:lvl1pPr lvl="0" rtl="0" algn="l">
              <a:lnSpc>
                <a:spcPct val="100000"/>
              </a:lnSpc>
              <a:spcBef>
                <a:spcPts val="0"/>
              </a:spcBef>
              <a:spcAft>
                <a:spcPts val="0"/>
              </a:spcAft>
              <a:buSzPts val="2000"/>
              <a:buNone/>
              <a:defRPr b="1" sz="16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41" name="Google Shape;41;p6"/>
          <p:cNvPicPr preferRelativeResize="0"/>
          <p:nvPr/>
        </p:nvPicPr>
        <p:blipFill rotWithShape="1">
          <a:blip r:embed="rId2">
            <a:alphaModFix/>
          </a:blip>
          <a:srcRect b="0" l="0" r="0" t="0"/>
          <a:stretch/>
        </p:blipFill>
        <p:spPr>
          <a:xfrm>
            <a:off x="8476214" y="309889"/>
            <a:ext cx="356086" cy="356086"/>
          </a:xfrm>
          <a:prstGeom prst="rect">
            <a:avLst/>
          </a:prstGeom>
          <a:noFill/>
          <a:ln>
            <a:noFill/>
          </a:ln>
        </p:spPr>
      </p:pic>
      <p:sp>
        <p:nvSpPr>
          <p:cNvPr id="42" name="Google Shape;42;p6"/>
          <p:cNvSpPr txBox="1"/>
          <p:nvPr/>
        </p:nvSpPr>
        <p:spPr>
          <a:xfrm>
            <a:off x="311699" y="4828989"/>
            <a:ext cx="1560900" cy="15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 202</a:t>
            </a:r>
            <a:r>
              <a:rPr lang="en" sz="900">
                <a:solidFill>
                  <a:schemeClr val="dk1"/>
                </a:solidFill>
              </a:rPr>
              <a:t>4</a:t>
            </a:r>
            <a:r>
              <a:rPr b="0" i="0" lang="en" sz="900" u="none" cap="none" strike="noStrike">
                <a:solidFill>
                  <a:schemeClr val="dk1"/>
                </a:solidFill>
                <a:latin typeface="Arial"/>
                <a:ea typeface="Arial"/>
                <a:cs typeface="Arial"/>
                <a:sym typeface="Arial"/>
              </a:rPr>
              <a:t> Herrmann Global, LLC</a:t>
            </a:r>
            <a:endParaRPr b="0" i="0" sz="900" u="none" cap="none" strike="noStrike">
              <a:solidFill>
                <a:schemeClr val="dk1"/>
              </a:solidFill>
              <a:latin typeface="Arial"/>
              <a:ea typeface="Arial"/>
              <a:cs typeface="Arial"/>
              <a:sym typeface="Arial"/>
            </a:endParaRPr>
          </a:p>
        </p:txBody>
      </p:sp>
      <p:sp>
        <p:nvSpPr>
          <p:cNvPr id="43" name="Google Shape;43;p6"/>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1 1 1">
  <p:cSld name="Last slide_1_1_1">
    <p:bg>
      <p:bgPr>
        <a:solidFill>
          <a:schemeClr val="lt2"/>
        </a:solidFill>
      </p:bgPr>
    </p:bg>
    <p:spTree>
      <p:nvGrpSpPr>
        <p:cNvPr id="44" name="Shape 44"/>
        <p:cNvGrpSpPr/>
        <p:nvPr/>
      </p:nvGrpSpPr>
      <p:grpSpPr>
        <a:xfrm>
          <a:off x="0" y="0"/>
          <a:ext cx="0" cy="0"/>
          <a:chOff x="0" y="0"/>
          <a:chExt cx="0" cy="0"/>
        </a:xfrm>
      </p:grpSpPr>
      <p:sp>
        <p:nvSpPr>
          <p:cNvPr id="45" name="Google Shape;45;p7"/>
          <p:cNvSpPr txBox="1"/>
          <p:nvPr/>
        </p:nvSpPr>
        <p:spPr>
          <a:xfrm>
            <a:off x="569913" y="4559576"/>
            <a:ext cx="1560900" cy="15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chemeClr val="dk1"/>
                </a:solidFill>
              </a:rPr>
              <a:t>© 202</a:t>
            </a:r>
            <a:r>
              <a:rPr lang="en" sz="900">
                <a:solidFill>
                  <a:schemeClr val="dk1"/>
                </a:solidFill>
              </a:rPr>
              <a:t>4</a:t>
            </a:r>
            <a:r>
              <a:rPr i="0" lang="en" sz="900" u="none" cap="none" strike="noStrike">
                <a:solidFill>
                  <a:schemeClr val="dk1"/>
                </a:solidFill>
              </a:rPr>
              <a:t> Herrmann Global, LLC</a:t>
            </a:r>
            <a:endParaRPr i="0" sz="900" u="none" cap="none" strike="noStrike">
              <a:solidFill>
                <a:schemeClr val="dk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 name="Shape 46"/>
        <p:cNvGrpSpPr/>
        <p:nvPr/>
      </p:nvGrpSpPr>
      <p:grpSpPr>
        <a:xfrm>
          <a:off x="0" y="0"/>
          <a:ext cx="0" cy="0"/>
          <a:chOff x="0" y="0"/>
          <a:chExt cx="0" cy="0"/>
        </a:xfrm>
      </p:grpSpPr>
      <p:sp>
        <p:nvSpPr>
          <p:cNvPr id="47" name="Google Shape;47;p8"/>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None/>
              <a:defRPr i="0" sz="3300" u="none" cap="none" strike="noStrike">
                <a:solidFill>
                  <a:schemeClr val="dk1"/>
                </a:solidFil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8"/>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Char char="•"/>
              <a:defRPr i="0" sz="2100" u="none" cap="none" strike="noStrike">
                <a:solidFill>
                  <a:schemeClr val="dk1"/>
                </a:solidFill>
              </a:defRPr>
            </a:lvl1pPr>
            <a:lvl2pPr indent="-342900" lvl="1" marL="914400" marR="0" rtl="0" algn="l">
              <a:lnSpc>
                <a:spcPct val="90000"/>
              </a:lnSpc>
              <a:spcBef>
                <a:spcPts val="400"/>
              </a:spcBef>
              <a:spcAft>
                <a:spcPts val="0"/>
              </a:spcAft>
              <a:buClr>
                <a:schemeClr val="dk1"/>
              </a:buClr>
              <a:buSzPts val="1800"/>
              <a:buChar char="•"/>
              <a:defRPr i="0" sz="1800" u="none" cap="none" strike="noStrike">
                <a:solidFill>
                  <a:schemeClr val="dk1"/>
                </a:solidFill>
              </a:defRPr>
            </a:lvl2pPr>
            <a:lvl3pPr indent="-323850" lvl="2" marL="1371600" marR="0" rtl="0" algn="l">
              <a:lnSpc>
                <a:spcPct val="90000"/>
              </a:lnSpc>
              <a:spcBef>
                <a:spcPts val="400"/>
              </a:spcBef>
              <a:spcAft>
                <a:spcPts val="0"/>
              </a:spcAft>
              <a:buClr>
                <a:schemeClr val="dk1"/>
              </a:buClr>
              <a:buSzPts val="1500"/>
              <a:buChar char="•"/>
              <a:defRPr i="0" sz="1500" u="none" cap="none" strike="noStrike">
                <a:solidFill>
                  <a:schemeClr val="dk1"/>
                </a:solidFill>
              </a:defRPr>
            </a:lvl3pPr>
            <a:lvl4pPr indent="-317500" lvl="3" marL="1828800" marR="0" rtl="0" algn="l">
              <a:lnSpc>
                <a:spcPct val="90000"/>
              </a:lnSpc>
              <a:spcBef>
                <a:spcPts val="400"/>
              </a:spcBef>
              <a:spcAft>
                <a:spcPts val="0"/>
              </a:spcAft>
              <a:buClr>
                <a:schemeClr val="dk1"/>
              </a:buClr>
              <a:buSzPts val="1400"/>
              <a:buChar char="•"/>
              <a:defRPr i="0" sz="1400" u="none" cap="none" strike="noStrike">
                <a:solidFill>
                  <a:schemeClr val="dk1"/>
                </a:solidFill>
              </a:defRPr>
            </a:lvl4pPr>
            <a:lvl5pPr indent="-317500" lvl="4" marL="2286000" marR="0" rtl="0" algn="l">
              <a:lnSpc>
                <a:spcPct val="90000"/>
              </a:lnSpc>
              <a:spcBef>
                <a:spcPts val="400"/>
              </a:spcBef>
              <a:spcAft>
                <a:spcPts val="0"/>
              </a:spcAft>
              <a:buClr>
                <a:schemeClr val="dk1"/>
              </a:buClr>
              <a:buSzPts val="1400"/>
              <a:buChar char="•"/>
              <a:defRPr i="0" sz="14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49" name="Google Shape;49;p8"/>
          <p:cNvSpPr txBox="1"/>
          <p:nvPr>
            <p:ph idx="12" type="sldNum"/>
          </p:nvPr>
        </p:nvSpPr>
        <p:spPr>
          <a:xfrm>
            <a:off x="8412450" y="4828989"/>
            <a:ext cx="420000" cy="153600"/>
          </a:xfrm>
          <a:prstGeom prst="rect">
            <a:avLst/>
          </a:prstGeom>
          <a:noFill/>
          <a:ln>
            <a:noFill/>
          </a:ln>
        </p:spPr>
        <p:txBody>
          <a:bodyPr anchorCtr="0" anchor="ctr" bIns="0" lIns="91425"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1_Custom Layout 2 2 3">
    <p:bg>
      <p:bgPr>
        <a:solidFill>
          <a:schemeClr val="lt1"/>
        </a:solidFill>
      </p:bgPr>
    </p:bg>
    <p:spTree>
      <p:nvGrpSpPr>
        <p:cNvPr id="50" name="Shape 50"/>
        <p:cNvGrpSpPr/>
        <p:nvPr/>
      </p:nvGrpSpPr>
      <p:grpSpPr>
        <a:xfrm>
          <a:off x="0" y="0"/>
          <a:ext cx="0" cy="0"/>
          <a:chOff x="0" y="0"/>
          <a:chExt cx="0" cy="0"/>
        </a:xfrm>
      </p:grpSpPr>
      <p:sp>
        <p:nvSpPr>
          <p:cNvPr id="51" name="Google Shape;51;p9"/>
          <p:cNvSpPr txBox="1"/>
          <p:nvPr>
            <p:ph type="title"/>
          </p:nvPr>
        </p:nvSpPr>
        <p:spPr>
          <a:xfrm>
            <a:off x="311698" y="309889"/>
            <a:ext cx="7870800" cy="356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800"/>
              <a:buNone/>
              <a:defRPr b="1" sz="2400">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52" name="Google Shape;52;p9"/>
          <p:cNvPicPr preferRelativeResize="0"/>
          <p:nvPr/>
        </p:nvPicPr>
        <p:blipFill rotWithShape="1">
          <a:blip r:embed="rId2">
            <a:alphaModFix/>
          </a:blip>
          <a:srcRect b="0" l="0" r="0" t="0"/>
          <a:stretch/>
        </p:blipFill>
        <p:spPr>
          <a:xfrm>
            <a:off x="8476214" y="309889"/>
            <a:ext cx="356086" cy="356086"/>
          </a:xfrm>
          <a:prstGeom prst="rect">
            <a:avLst/>
          </a:prstGeom>
          <a:noFill/>
          <a:ln>
            <a:noFill/>
          </a:ln>
        </p:spPr>
      </p:pic>
      <p:sp>
        <p:nvSpPr>
          <p:cNvPr id="53" name="Google Shape;53;p9"/>
          <p:cNvSpPr txBox="1"/>
          <p:nvPr>
            <p:ph idx="12" type="sldNum"/>
          </p:nvPr>
        </p:nvSpPr>
        <p:spPr>
          <a:xfrm>
            <a:off x="8412450" y="4828989"/>
            <a:ext cx="420000" cy="153600"/>
          </a:xfrm>
          <a:prstGeom prst="rect">
            <a:avLst/>
          </a:prstGeom>
          <a:noFill/>
          <a:ln>
            <a:noFill/>
          </a:ln>
        </p:spPr>
        <p:txBody>
          <a:bodyPr anchorCtr="0" anchor="ctr" bIns="0" lIns="91425"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9"/>
          <p:cNvPicPr preferRelativeResize="0"/>
          <p:nvPr/>
        </p:nvPicPr>
        <p:blipFill rotWithShape="1">
          <a:blip r:embed="rId3">
            <a:alphaModFix/>
          </a:blip>
          <a:srcRect b="0" l="4490" r="6762" t="0"/>
          <a:stretch/>
        </p:blipFill>
        <p:spPr>
          <a:xfrm>
            <a:off x="4572000" y="1298283"/>
            <a:ext cx="4572000" cy="2897854"/>
          </a:xfrm>
          <a:prstGeom prst="rect">
            <a:avLst/>
          </a:prstGeom>
          <a:noFill/>
          <a:ln>
            <a:noFill/>
          </a:ln>
        </p:spPr>
      </p:pic>
      <p:sp>
        <p:nvSpPr>
          <p:cNvPr id="55" name="Google Shape;55;p9"/>
          <p:cNvSpPr/>
          <p:nvPr/>
        </p:nvSpPr>
        <p:spPr>
          <a:xfrm rot="10800000">
            <a:off x="0" y="1026726"/>
            <a:ext cx="4572000" cy="3441000"/>
          </a:xfrm>
          <a:prstGeom prst="snip1Rect">
            <a:avLst>
              <a:gd fmla="val 0" name="adj"/>
            </a:avLst>
          </a:prstGeom>
          <a:solidFill>
            <a:schemeClr val="lt2"/>
          </a:solidFill>
          <a:ln>
            <a:noFill/>
          </a:ln>
        </p:spPr>
        <p:txBody>
          <a:bodyPr anchorCtr="0" anchor="t" bIns="45700" lIns="68575" spcFirstLastPara="1" rIns="91425" wrap="square" tIns="685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rgbClr val="8A8B8A"/>
              </a:solidFill>
              <a:latin typeface="Arial"/>
              <a:ea typeface="Arial"/>
              <a:cs typeface="Arial"/>
              <a:sym typeface="Arial"/>
            </a:endParaRPr>
          </a:p>
        </p:txBody>
      </p:sp>
      <p:sp>
        <p:nvSpPr>
          <p:cNvPr id="56" name="Google Shape;56;p9"/>
          <p:cNvSpPr txBox="1"/>
          <p:nvPr>
            <p:ph idx="1" type="body"/>
          </p:nvPr>
        </p:nvSpPr>
        <p:spPr>
          <a:xfrm>
            <a:off x="413854" y="1806833"/>
            <a:ext cx="3705300" cy="18807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SzPts val="1400"/>
              <a:buNone/>
              <a:defRPr sz="1800"/>
            </a:lvl1pPr>
            <a:lvl2pPr indent="-228600" lvl="1" marL="914400" rtl="0" algn="l">
              <a:lnSpc>
                <a:spcPct val="100000"/>
              </a:lnSpc>
              <a:spcBef>
                <a:spcPts val="0"/>
              </a:spcBef>
              <a:spcAft>
                <a:spcPts val="0"/>
              </a:spcAft>
              <a:buSzPts val="1400"/>
              <a:buNone/>
              <a:defRPr/>
            </a:lvl2pPr>
            <a:lvl3pPr indent="-228600" lvl="2" marL="1371600" rtl="0" algn="l">
              <a:lnSpc>
                <a:spcPct val="100000"/>
              </a:lnSpc>
              <a:spcBef>
                <a:spcPts val="0"/>
              </a:spcBef>
              <a:spcAft>
                <a:spcPts val="0"/>
              </a:spcAft>
              <a:buSzPts val="1400"/>
              <a:buNone/>
              <a:defRPr/>
            </a:lvl3pPr>
            <a:lvl4pPr indent="-228600" lvl="3" marL="1828800" rtl="0" algn="l">
              <a:lnSpc>
                <a:spcPct val="100000"/>
              </a:lnSpc>
              <a:spcBef>
                <a:spcPts val="0"/>
              </a:spcBef>
              <a:spcAft>
                <a:spcPts val="0"/>
              </a:spcAft>
              <a:buSzPts val="1400"/>
              <a:buNone/>
              <a:defRPr/>
            </a:lvl4pPr>
            <a:lvl5pPr indent="-228600" lvl="4" marL="2286000" rtl="0" algn="l">
              <a:lnSpc>
                <a:spcPct val="100000"/>
              </a:lnSpc>
              <a:spcBef>
                <a:spcPts val="0"/>
              </a:spcBef>
              <a:spcAft>
                <a:spcPts val="0"/>
              </a:spcAft>
              <a:buSzPts val="1400"/>
              <a:buNone/>
              <a:defRPr/>
            </a:lvl5pPr>
            <a:lvl6pPr indent="-228600" lvl="5" marL="2743200" rtl="0" algn="l">
              <a:lnSpc>
                <a:spcPct val="100000"/>
              </a:lnSpc>
              <a:spcBef>
                <a:spcPts val="0"/>
              </a:spcBef>
              <a:spcAft>
                <a:spcPts val="0"/>
              </a:spcAft>
              <a:buSzPts val="1400"/>
              <a:buNone/>
              <a:defRPr/>
            </a:lvl6pPr>
            <a:lvl7pPr indent="-228600" lvl="6" marL="3200400" rtl="0" algn="l">
              <a:lnSpc>
                <a:spcPct val="100000"/>
              </a:lnSpc>
              <a:spcBef>
                <a:spcPts val="0"/>
              </a:spcBef>
              <a:spcAft>
                <a:spcPts val="0"/>
              </a:spcAft>
              <a:buSzPts val="1400"/>
              <a:buNone/>
              <a:defRPr/>
            </a:lvl7pPr>
            <a:lvl8pPr indent="-228600" lvl="7" marL="3657600" rtl="0" algn="l">
              <a:lnSpc>
                <a:spcPct val="100000"/>
              </a:lnSpc>
              <a:spcBef>
                <a:spcPts val="0"/>
              </a:spcBef>
              <a:spcAft>
                <a:spcPts val="0"/>
              </a:spcAft>
              <a:buSzPts val="1400"/>
              <a:buNone/>
              <a:defRPr/>
            </a:lvl8pPr>
            <a:lvl9pPr indent="-228600" lvl="8" marL="4114800" rtl="0" algn="l">
              <a:lnSpc>
                <a:spcPct val="100000"/>
              </a:lnSpc>
              <a:spcBef>
                <a:spcPts val="0"/>
              </a:spcBef>
              <a:spcAft>
                <a:spcPts val="0"/>
              </a:spcAft>
              <a:buSzPts val="1400"/>
              <a:buNone/>
              <a:defRPr/>
            </a:lvl9pPr>
          </a:lstStyle>
          <a:p/>
        </p:txBody>
      </p:sp>
      <p:sp>
        <p:nvSpPr>
          <p:cNvPr id="57" name="Google Shape;57;p9"/>
          <p:cNvSpPr txBox="1"/>
          <p:nvPr/>
        </p:nvSpPr>
        <p:spPr>
          <a:xfrm>
            <a:off x="413854" y="2287064"/>
            <a:ext cx="3705300" cy="5850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chemeClr val="accent6"/>
                </a:solidFill>
                <a:latin typeface="Arial"/>
                <a:ea typeface="Arial"/>
                <a:cs typeface="Arial"/>
                <a:sym typeface="Arial"/>
              </a:rPr>
              <a:t>– and the teams and organizations </a:t>
            </a:r>
            <a:br>
              <a:rPr b="0" i="0" lang="en" sz="1600" u="none" cap="none" strike="noStrike">
                <a:solidFill>
                  <a:schemeClr val="accent6"/>
                </a:solidFill>
                <a:latin typeface="Arial"/>
                <a:ea typeface="Arial"/>
                <a:cs typeface="Arial"/>
                <a:sym typeface="Arial"/>
              </a:rPr>
            </a:br>
            <a:r>
              <a:rPr b="0" i="0" lang="en" sz="1600" u="none" cap="none" strike="noStrike">
                <a:solidFill>
                  <a:schemeClr val="accent6"/>
                </a:solidFill>
                <a:latin typeface="Arial"/>
                <a:ea typeface="Arial"/>
                <a:cs typeface="Arial"/>
                <a:sym typeface="Arial"/>
              </a:rPr>
              <a:t>they work with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0"/>
          <p:cNvSpPr txBox="1"/>
          <p:nvPr>
            <p:ph idx="11" type="ftr"/>
          </p:nvPr>
        </p:nvSpPr>
        <p:spPr>
          <a:xfrm>
            <a:off x="3124200" y="4767263"/>
            <a:ext cx="2895600" cy="273900"/>
          </a:xfrm>
          <a:prstGeom prst="rect">
            <a:avLst/>
          </a:prstGeom>
          <a:noFill/>
          <a:ln>
            <a:noFill/>
          </a:ln>
        </p:spPr>
        <p:txBody>
          <a:bodyPr anchorCtr="0" anchor="t" bIns="30250" lIns="60500" spcFirstLastPara="1" rIns="60500" wrap="square" tIns="30250">
            <a:noAutofit/>
          </a:bodyPr>
          <a:lstStyle>
            <a:lvl1pPr lvl="0" marR="0" algn="l">
              <a:lnSpc>
                <a:spcPct val="100000"/>
              </a:lnSpc>
              <a:spcBef>
                <a:spcPts val="0"/>
              </a:spcBef>
              <a:spcAft>
                <a:spcPts val="0"/>
              </a:spcAft>
              <a:buClr>
                <a:srgbClr val="000000"/>
              </a:buClr>
              <a:buSzPts val="900"/>
              <a:buNone/>
              <a:defRPr i="0" sz="1300" u="none" cap="none" strike="noStrike">
                <a:solidFill>
                  <a:schemeClr val="dk1"/>
                </a:solidFill>
              </a:defRPr>
            </a:lvl1pPr>
            <a:lvl2pPr lvl="1" marR="0" algn="l">
              <a:lnSpc>
                <a:spcPct val="100000"/>
              </a:lnSpc>
              <a:spcBef>
                <a:spcPts val="0"/>
              </a:spcBef>
              <a:spcAft>
                <a:spcPts val="0"/>
              </a:spcAft>
              <a:buClr>
                <a:srgbClr val="000000"/>
              </a:buClr>
              <a:buSzPts val="900"/>
              <a:buFont typeface="Arial"/>
              <a:buNone/>
              <a:defRPr b="0" i="0" sz="13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3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3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3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3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3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3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12450" y="4828989"/>
            <a:ext cx="420000" cy="153600"/>
          </a:xfrm>
          <a:prstGeom prst="rect">
            <a:avLst/>
          </a:prstGeom>
          <a:noFill/>
          <a:ln>
            <a:noFill/>
          </a:ln>
        </p:spPr>
        <p:txBody>
          <a:bodyPr anchorCtr="0" anchor="ctr" bIns="0" lIns="91425"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 name="Google Shape;7;p1"/>
          <p:cNvSpPr txBox="1"/>
          <p:nvPr>
            <p:ph type="title"/>
          </p:nvPr>
        </p:nvSpPr>
        <p:spPr>
          <a:xfrm>
            <a:off x="298712" y="179574"/>
            <a:ext cx="7886700" cy="9939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SzPts val="1400"/>
              <a:buNone/>
              <a:defRPr i="0" sz="2400" u="none" cap="none" strike="noStrike">
                <a:solidFill>
                  <a:srgbClr val="000000"/>
                </a:solidFill>
              </a:defRPr>
            </a:lvl1pPr>
            <a:lvl2pPr lvl="1" marR="0" rtl="0" algn="l">
              <a:lnSpc>
                <a:spcPct val="100000"/>
              </a:lnSpc>
              <a:spcBef>
                <a:spcPts val="0"/>
              </a:spcBef>
              <a:spcAft>
                <a:spcPts val="0"/>
              </a:spcAft>
              <a:buSzPts val="1400"/>
              <a:buFont typeface="Proxima Nova"/>
              <a:buNone/>
              <a:defRPr i="0" sz="1400" u="none" cap="none" strike="noStrike">
                <a:solidFill>
                  <a:srgbClr val="000000"/>
                </a:solidFill>
                <a:latin typeface="Proxima Nova"/>
                <a:ea typeface="Proxima Nova"/>
                <a:cs typeface="Proxima Nova"/>
                <a:sym typeface="Proxima Nova"/>
              </a:defRPr>
            </a:lvl2pPr>
            <a:lvl3pPr lvl="2" marR="0" rtl="0" algn="l">
              <a:lnSpc>
                <a:spcPct val="100000"/>
              </a:lnSpc>
              <a:spcBef>
                <a:spcPts val="0"/>
              </a:spcBef>
              <a:spcAft>
                <a:spcPts val="0"/>
              </a:spcAft>
              <a:buSzPts val="1400"/>
              <a:buFont typeface="Proxima Nova"/>
              <a:buNone/>
              <a:defRPr i="0" sz="1400" u="none" cap="none" strike="noStrike">
                <a:solidFill>
                  <a:srgbClr val="000000"/>
                </a:solidFill>
                <a:latin typeface="Proxima Nova"/>
                <a:ea typeface="Proxima Nova"/>
                <a:cs typeface="Proxima Nova"/>
                <a:sym typeface="Proxima Nova"/>
              </a:defRPr>
            </a:lvl3pPr>
            <a:lvl4pPr lvl="3" marR="0" rtl="0" algn="l">
              <a:lnSpc>
                <a:spcPct val="100000"/>
              </a:lnSpc>
              <a:spcBef>
                <a:spcPts val="0"/>
              </a:spcBef>
              <a:spcAft>
                <a:spcPts val="0"/>
              </a:spcAft>
              <a:buSzPts val="1400"/>
              <a:buFont typeface="Proxima Nova"/>
              <a:buNone/>
              <a:defRPr i="0" sz="1400" u="none" cap="none" strike="noStrike">
                <a:solidFill>
                  <a:srgbClr val="000000"/>
                </a:solidFill>
                <a:latin typeface="Proxima Nova"/>
                <a:ea typeface="Proxima Nova"/>
                <a:cs typeface="Proxima Nova"/>
                <a:sym typeface="Proxima Nova"/>
              </a:defRPr>
            </a:lvl4pPr>
            <a:lvl5pPr lvl="4" marR="0" rtl="0" algn="l">
              <a:lnSpc>
                <a:spcPct val="100000"/>
              </a:lnSpc>
              <a:spcBef>
                <a:spcPts val="0"/>
              </a:spcBef>
              <a:spcAft>
                <a:spcPts val="0"/>
              </a:spcAft>
              <a:buSzPts val="1400"/>
              <a:buFont typeface="Proxima Nova"/>
              <a:buNone/>
              <a:defRPr i="0" sz="1400" u="none" cap="none" strike="noStrike">
                <a:solidFill>
                  <a:srgbClr val="000000"/>
                </a:solidFill>
                <a:latin typeface="Proxima Nova"/>
                <a:ea typeface="Proxima Nova"/>
                <a:cs typeface="Proxima Nova"/>
                <a:sym typeface="Proxima Nova"/>
              </a:defRPr>
            </a:lvl5pPr>
            <a:lvl6pPr lvl="5" marR="0" rtl="0" algn="l">
              <a:lnSpc>
                <a:spcPct val="100000"/>
              </a:lnSpc>
              <a:spcBef>
                <a:spcPts val="0"/>
              </a:spcBef>
              <a:spcAft>
                <a:spcPts val="0"/>
              </a:spcAft>
              <a:buSzPts val="1400"/>
              <a:buFont typeface="Proxima Nova"/>
              <a:buNone/>
              <a:defRPr i="0" sz="1400" u="none" cap="none" strike="noStrike">
                <a:solidFill>
                  <a:srgbClr val="000000"/>
                </a:solidFill>
                <a:latin typeface="Proxima Nova"/>
                <a:ea typeface="Proxima Nova"/>
                <a:cs typeface="Proxima Nova"/>
                <a:sym typeface="Proxima Nova"/>
              </a:defRPr>
            </a:lvl6pPr>
            <a:lvl7pPr lvl="6" marR="0" rtl="0" algn="l">
              <a:lnSpc>
                <a:spcPct val="100000"/>
              </a:lnSpc>
              <a:spcBef>
                <a:spcPts val="0"/>
              </a:spcBef>
              <a:spcAft>
                <a:spcPts val="0"/>
              </a:spcAft>
              <a:buSzPts val="1400"/>
              <a:buFont typeface="Proxima Nova"/>
              <a:buNone/>
              <a:defRPr i="0" sz="1400" u="none" cap="none" strike="noStrike">
                <a:solidFill>
                  <a:srgbClr val="000000"/>
                </a:solidFill>
                <a:latin typeface="Proxima Nova"/>
                <a:ea typeface="Proxima Nova"/>
                <a:cs typeface="Proxima Nova"/>
                <a:sym typeface="Proxima Nova"/>
              </a:defRPr>
            </a:lvl7pPr>
            <a:lvl8pPr lvl="7" marR="0" rtl="0" algn="l">
              <a:lnSpc>
                <a:spcPct val="100000"/>
              </a:lnSpc>
              <a:spcBef>
                <a:spcPts val="0"/>
              </a:spcBef>
              <a:spcAft>
                <a:spcPts val="0"/>
              </a:spcAft>
              <a:buSzPts val="1400"/>
              <a:buFont typeface="Proxima Nova"/>
              <a:buNone/>
              <a:defRPr i="0" sz="1400" u="none" cap="none" strike="noStrike">
                <a:solidFill>
                  <a:srgbClr val="000000"/>
                </a:solidFill>
                <a:latin typeface="Proxima Nova"/>
                <a:ea typeface="Proxima Nova"/>
                <a:cs typeface="Proxima Nova"/>
                <a:sym typeface="Proxima Nova"/>
              </a:defRPr>
            </a:lvl8pPr>
            <a:lvl9pPr lvl="8" marR="0" rtl="0" algn="l">
              <a:lnSpc>
                <a:spcPct val="100000"/>
              </a:lnSpc>
              <a:spcBef>
                <a:spcPts val="0"/>
              </a:spcBef>
              <a:spcAft>
                <a:spcPts val="0"/>
              </a:spcAft>
              <a:buSzPts val="1400"/>
              <a:buFont typeface="Proxima Nova"/>
              <a:buNone/>
              <a:defRPr i="0" sz="1400" u="none" cap="none" strike="noStrike">
                <a:solidFill>
                  <a:srgbClr val="000000"/>
                </a:solidFill>
                <a:latin typeface="Proxima Nova"/>
                <a:ea typeface="Proxima Nova"/>
                <a:cs typeface="Proxima Nova"/>
                <a:sym typeface="Proxima Nova"/>
              </a:defRPr>
            </a:lvl9pPr>
          </a:lstStyle>
          <a:p/>
        </p:txBody>
      </p:sp>
      <p:sp>
        <p:nvSpPr>
          <p:cNvPr id="8" name="Google Shape;8;p1"/>
          <p:cNvSpPr txBox="1"/>
          <p:nvPr>
            <p:ph idx="1" type="body"/>
          </p:nvPr>
        </p:nvSpPr>
        <p:spPr>
          <a:xfrm>
            <a:off x="628650" y="1370021"/>
            <a:ext cx="7886700" cy="23010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400"/>
              <a:buNone/>
              <a:defRPr i="0" sz="1400" u="none" cap="none" strike="noStrike">
                <a:solidFill>
                  <a:srgbClr val="000000"/>
                </a:solidFill>
              </a:defRPr>
            </a:lvl1pPr>
            <a:lvl2pPr indent="-228600" lvl="1" marL="914400" marR="0" rtl="0" algn="l">
              <a:lnSpc>
                <a:spcPct val="100000"/>
              </a:lnSpc>
              <a:spcBef>
                <a:spcPts val="0"/>
              </a:spcBef>
              <a:spcAft>
                <a:spcPts val="0"/>
              </a:spcAft>
              <a:buSzPts val="1400"/>
              <a:buNone/>
              <a:defRPr i="0" sz="1400" u="none" cap="none" strike="noStrike">
                <a:solidFill>
                  <a:srgbClr val="000000"/>
                </a:solidFill>
              </a:defRPr>
            </a:lvl2pPr>
            <a:lvl3pPr indent="-228600" lvl="2" marL="1371600" marR="0" rtl="0" algn="l">
              <a:lnSpc>
                <a:spcPct val="100000"/>
              </a:lnSpc>
              <a:spcBef>
                <a:spcPts val="0"/>
              </a:spcBef>
              <a:spcAft>
                <a:spcPts val="0"/>
              </a:spcAft>
              <a:buSzPts val="1400"/>
              <a:buNone/>
              <a:defRPr i="0" sz="1400" u="none" cap="none" strike="noStrike">
                <a:solidFill>
                  <a:srgbClr val="000000"/>
                </a:solidFill>
              </a:defRPr>
            </a:lvl3pPr>
            <a:lvl4pPr indent="-228600" lvl="3" marL="1828800" marR="0" rtl="0" algn="l">
              <a:lnSpc>
                <a:spcPct val="100000"/>
              </a:lnSpc>
              <a:spcBef>
                <a:spcPts val="0"/>
              </a:spcBef>
              <a:spcAft>
                <a:spcPts val="0"/>
              </a:spcAft>
              <a:buSzPts val="1400"/>
              <a:buNone/>
              <a:defRPr i="0" sz="1400" u="none" cap="none" strike="noStrike">
                <a:solidFill>
                  <a:srgbClr val="000000"/>
                </a:solidFill>
              </a:defRPr>
            </a:lvl4pPr>
            <a:lvl5pPr indent="-228600" lvl="4" marL="2286000" marR="0" rtl="0" algn="l">
              <a:lnSpc>
                <a:spcPct val="100000"/>
              </a:lnSpc>
              <a:spcBef>
                <a:spcPts val="0"/>
              </a:spcBef>
              <a:spcAft>
                <a:spcPts val="0"/>
              </a:spcAft>
              <a:buSzPts val="1400"/>
              <a:buNone/>
              <a:defRPr i="0" sz="1400" u="none" cap="none" strike="noStrike">
                <a:solidFill>
                  <a:srgbClr val="000000"/>
                </a:solidFill>
              </a:defRPr>
            </a:lvl5pPr>
            <a:lvl6pPr indent="-228600" lvl="5" marL="2743200" marR="0" rtl="0" algn="l">
              <a:lnSpc>
                <a:spcPct val="100000"/>
              </a:lnSpc>
              <a:spcBef>
                <a:spcPts val="0"/>
              </a:spcBef>
              <a:spcAft>
                <a:spcPts val="0"/>
              </a:spcAft>
              <a:buSzPts val="1400"/>
              <a:buNone/>
              <a:defRPr i="0" sz="1400" u="none" cap="none" strike="noStrike">
                <a:solidFill>
                  <a:srgbClr val="000000"/>
                </a:solidFill>
              </a:defRPr>
            </a:lvl6pPr>
            <a:lvl7pPr indent="-228600" lvl="6" marL="3200400" marR="0" rtl="0" algn="l">
              <a:lnSpc>
                <a:spcPct val="100000"/>
              </a:lnSpc>
              <a:spcBef>
                <a:spcPts val="0"/>
              </a:spcBef>
              <a:spcAft>
                <a:spcPts val="0"/>
              </a:spcAft>
              <a:buSzPts val="1400"/>
              <a:buNone/>
              <a:defRPr i="0" sz="1400" u="none" cap="none" strike="noStrike">
                <a:solidFill>
                  <a:srgbClr val="000000"/>
                </a:solidFill>
              </a:defRPr>
            </a:lvl7pPr>
            <a:lvl8pPr indent="-228600" lvl="7" marL="3657600" marR="0" rtl="0" algn="l">
              <a:lnSpc>
                <a:spcPct val="100000"/>
              </a:lnSpc>
              <a:spcBef>
                <a:spcPts val="0"/>
              </a:spcBef>
              <a:spcAft>
                <a:spcPts val="0"/>
              </a:spcAft>
              <a:buSzPts val="1400"/>
              <a:buNone/>
              <a:defRPr i="0" sz="1400" u="none" cap="none" strike="noStrike">
                <a:solidFill>
                  <a:srgbClr val="000000"/>
                </a:solidFill>
              </a:defRPr>
            </a:lvl8pPr>
            <a:lvl9pPr indent="-228600" lvl="8" marL="4114800" marR="0" rtl="0" algn="l">
              <a:lnSpc>
                <a:spcPct val="100000"/>
              </a:lnSpc>
              <a:spcBef>
                <a:spcPts val="0"/>
              </a:spcBef>
              <a:spcAft>
                <a:spcPts val="0"/>
              </a:spcAft>
              <a:buSzPts val="1400"/>
              <a:buNone/>
              <a:defRPr i="0" sz="1400" u="none" cap="none" strike="noStrike">
                <a:solidFill>
                  <a:srgbClr val="000000"/>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46962"/>
          </p15:clr>
        </p15:guide>
        <p15:guide id="2" pos="288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7.png"/><Relationship Id="rId6"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journey.herrmannsolutions.net/thinker" TargetMode="Externa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0.jp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hyperlink" Target="https://www.thinkherrmann.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4.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3.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4"/>
          <p:cNvSpPr txBox="1"/>
          <p:nvPr>
            <p:ph idx="12" type="sldNum"/>
          </p:nvPr>
        </p:nvSpPr>
        <p:spPr>
          <a:xfrm>
            <a:off x="8412450" y="4828989"/>
            <a:ext cx="420000" cy="153600"/>
          </a:xfrm>
          <a:prstGeom prst="rect">
            <a:avLst/>
          </a:prstGeom>
          <a:noFill/>
          <a:ln>
            <a:noFill/>
          </a:ln>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97" name="Google Shape;97;p14"/>
          <p:cNvSpPr txBox="1"/>
          <p:nvPr>
            <p:ph type="title"/>
          </p:nvPr>
        </p:nvSpPr>
        <p:spPr>
          <a:xfrm>
            <a:off x="298712" y="179574"/>
            <a:ext cx="7886700" cy="99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sz="2400"/>
              <a:t>Herrmann Revision History</a:t>
            </a:r>
            <a:endParaRPr b="1" sz="2400"/>
          </a:p>
        </p:txBody>
      </p:sp>
      <p:sp>
        <p:nvSpPr>
          <p:cNvPr id="98" name="Google Shape;98;p14"/>
          <p:cNvSpPr txBox="1"/>
          <p:nvPr/>
        </p:nvSpPr>
        <p:spPr>
          <a:xfrm>
            <a:off x="311700" y="705175"/>
            <a:ext cx="8520600" cy="579000"/>
          </a:xfrm>
          <a:prstGeom prst="rect">
            <a:avLst/>
          </a:prstGeom>
          <a:no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1500"/>
              <a:buFont typeface="Arial"/>
              <a:buNone/>
            </a:pPr>
            <a:r>
              <a:rPr lang="en" sz="1100"/>
              <a:t>The following notes highlight the date of the most recent revisions and summarize updates to the slide content. </a:t>
            </a:r>
            <a:endParaRPr i="0" sz="1100" u="none" cap="none" strike="noStrike">
              <a:solidFill>
                <a:srgbClr val="000000"/>
              </a:solidFill>
            </a:endParaRPr>
          </a:p>
        </p:txBody>
      </p:sp>
      <p:graphicFrame>
        <p:nvGraphicFramePr>
          <p:cNvPr id="99" name="Google Shape;99;p14"/>
          <p:cNvGraphicFramePr/>
          <p:nvPr/>
        </p:nvGraphicFramePr>
        <p:xfrm>
          <a:off x="425450" y="1310125"/>
          <a:ext cx="3000000" cy="3000000"/>
        </p:xfrm>
        <a:graphic>
          <a:graphicData uri="http://schemas.openxmlformats.org/drawingml/2006/table">
            <a:tbl>
              <a:tblPr>
                <a:noFill/>
                <a:tableStyleId>{A6B2484E-667E-4411-824E-F12DFAB6AA4F}</a:tableStyleId>
              </a:tblPr>
              <a:tblGrid>
                <a:gridCol w="1261625"/>
                <a:gridCol w="7145300"/>
              </a:tblGrid>
              <a:tr h="381000">
                <a:tc>
                  <a:txBody>
                    <a:bodyPr/>
                    <a:lstStyle/>
                    <a:p>
                      <a:pPr indent="0" lvl="0" marL="0" rtl="0" algn="l">
                        <a:spcBef>
                          <a:spcPts val="0"/>
                        </a:spcBef>
                        <a:spcAft>
                          <a:spcPts val="0"/>
                        </a:spcAft>
                        <a:buNone/>
                      </a:pPr>
                      <a:r>
                        <a:rPr b="1" lang="en" sz="1100"/>
                        <a:t>Revision Date</a:t>
                      </a:r>
                      <a:endParaRPr b="1" sz="1100"/>
                    </a:p>
                  </a:txBody>
                  <a:tcPr marT="91425" marB="91425" marR="91425" marL="91425">
                    <a:solidFill>
                      <a:schemeClr val="accent1"/>
                    </a:solidFill>
                  </a:tcPr>
                </a:tc>
                <a:tc>
                  <a:txBody>
                    <a:bodyPr/>
                    <a:lstStyle/>
                    <a:p>
                      <a:pPr indent="0" lvl="0" marL="0" rtl="0" algn="l">
                        <a:spcBef>
                          <a:spcPts val="0"/>
                        </a:spcBef>
                        <a:spcAft>
                          <a:spcPts val="0"/>
                        </a:spcAft>
                        <a:buNone/>
                      </a:pPr>
                      <a:r>
                        <a:rPr b="1" lang="en" sz="1100"/>
                        <a:t>Summary of Updates </a:t>
                      </a:r>
                      <a:endParaRPr b="1" sz="1100"/>
                    </a:p>
                  </a:txBody>
                  <a:tcPr marT="91425" marB="91425" marR="91425" marL="91425">
                    <a:solidFill>
                      <a:schemeClr val="accent1"/>
                    </a:solidFill>
                  </a:tcPr>
                </a:tc>
              </a:tr>
              <a:tr h="381000">
                <a:tc>
                  <a:txBody>
                    <a:bodyPr/>
                    <a:lstStyle/>
                    <a:p>
                      <a:pPr indent="0" lvl="0" marL="0" rtl="0" algn="l">
                        <a:spcBef>
                          <a:spcPts val="0"/>
                        </a:spcBef>
                        <a:spcAft>
                          <a:spcPts val="0"/>
                        </a:spcAft>
                        <a:buNone/>
                      </a:pPr>
                      <a:r>
                        <a:rPr lang="en" sz="1100"/>
                        <a:t>10/4/24</a:t>
                      </a:r>
                      <a:endParaRPr sz="1100"/>
                    </a:p>
                  </a:txBody>
                  <a:tcPr marT="91425" marB="91425" marR="91425" marL="91425"/>
                </a:tc>
                <a:tc>
                  <a:txBody>
                    <a:bodyPr/>
                    <a:lstStyle/>
                    <a:p>
                      <a:pPr indent="0" lvl="0" marL="0" rtl="0" algn="l">
                        <a:spcBef>
                          <a:spcPts val="0"/>
                        </a:spcBef>
                        <a:spcAft>
                          <a:spcPts val="0"/>
                        </a:spcAft>
                        <a:buNone/>
                      </a:pPr>
                      <a:r>
                        <a:rPr lang="en" sz="1100"/>
                        <a:t>Slideshow updated and finalized for dedicated certification.  </a:t>
                      </a:r>
                      <a:endParaRPr sz="1100"/>
                    </a:p>
                  </a:txBody>
                  <a:tcPr marT="91425" marB="91425" marR="91425" marL="91425"/>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71" name="Google Shape;171;p23"/>
          <p:cNvSpPr txBox="1"/>
          <p:nvPr>
            <p:ph type="title"/>
          </p:nvPr>
        </p:nvSpPr>
        <p:spPr>
          <a:xfrm>
            <a:off x="311699" y="309889"/>
            <a:ext cx="7867200" cy="3561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a:t>Agenda</a:t>
            </a:r>
            <a:endParaRPr/>
          </a:p>
        </p:txBody>
      </p:sp>
      <p:sp>
        <p:nvSpPr>
          <p:cNvPr id="172" name="Google Shape;172;p23"/>
          <p:cNvSpPr txBox="1"/>
          <p:nvPr>
            <p:ph idx="4294967295" type="subTitle"/>
          </p:nvPr>
        </p:nvSpPr>
        <p:spPr>
          <a:xfrm>
            <a:off x="3233738" y="990050"/>
            <a:ext cx="2628900" cy="7911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1200"/>
              <a:t>Today will be a formal introduction to Whole Brain</a:t>
            </a:r>
            <a:r>
              <a:rPr baseline="30000" lang="en" sz="1200"/>
              <a:t>®</a:t>
            </a:r>
            <a:r>
              <a:rPr lang="en" sz="1200"/>
              <a:t> Thinking, the HBDI</a:t>
            </a:r>
            <a:r>
              <a:rPr baseline="30000" lang="en" sz="1200"/>
              <a:t>®</a:t>
            </a:r>
            <a:r>
              <a:rPr lang="en" sz="1200"/>
              <a:t> </a:t>
            </a:r>
            <a:br>
              <a:rPr lang="en" sz="1200"/>
            </a:br>
            <a:r>
              <a:rPr lang="en" sz="1200"/>
              <a:t>and your profile data. </a:t>
            </a:r>
            <a:endParaRPr sz="1200"/>
          </a:p>
        </p:txBody>
      </p:sp>
      <p:sp>
        <p:nvSpPr>
          <p:cNvPr id="173" name="Google Shape;173;p23"/>
          <p:cNvSpPr txBox="1"/>
          <p:nvPr>
            <p:ph idx="4294967295" type="subTitle"/>
          </p:nvPr>
        </p:nvSpPr>
        <p:spPr>
          <a:xfrm>
            <a:off x="6067425" y="990050"/>
            <a:ext cx="2628900" cy="7911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1200"/>
              <a:t>So you can start to better understand your thinking preferences and find </a:t>
            </a:r>
            <a:r>
              <a:rPr lang="en" sz="1200"/>
              <a:t>ways to improve how you work together. </a:t>
            </a:r>
            <a:r>
              <a:rPr lang="en" sz="1200"/>
              <a:t> </a:t>
            </a:r>
            <a:endParaRPr sz="1200"/>
          </a:p>
        </p:txBody>
      </p:sp>
      <p:sp>
        <p:nvSpPr>
          <p:cNvPr id="174" name="Google Shape;174;p23"/>
          <p:cNvSpPr txBox="1"/>
          <p:nvPr>
            <p:ph idx="4294967295" type="subTitle"/>
          </p:nvPr>
        </p:nvSpPr>
        <p:spPr>
          <a:xfrm>
            <a:off x="400050" y="990050"/>
            <a:ext cx="2628900" cy="7911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1200"/>
              <a:t>A big thank </a:t>
            </a:r>
            <a:r>
              <a:rPr lang="en" sz="1200"/>
              <a:t>you</a:t>
            </a:r>
            <a:r>
              <a:rPr lang="en" sz="1200"/>
              <a:t> to everyone on the team for being here today! Welcome! </a:t>
            </a:r>
            <a:endParaRPr sz="1200"/>
          </a:p>
        </p:txBody>
      </p:sp>
      <p:sp>
        <p:nvSpPr>
          <p:cNvPr id="175" name="Google Shape;175;p23"/>
          <p:cNvSpPr txBox="1"/>
          <p:nvPr>
            <p:ph idx="4294967295" type="body"/>
          </p:nvPr>
        </p:nvSpPr>
        <p:spPr>
          <a:xfrm>
            <a:off x="311700" y="2029000"/>
            <a:ext cx="8470200" cy="1924200"/>
          </a:xfrm>
          <a:prstGeom prst="rect">
            <a:avLst/>
          </a:prstGeom>
          <a:noFill/>
          <a:ln>
            <a:noFill/>
          </a:ln>
        </p:spPr>
        <p:txBody>
          <a:bodyPr anchorCtr="0" anchor="t" bIns="30250" lIns="60475" spcFirstLastPara="1" rIns="60475" wrap="square" tIns="30250">
            <a:noAutofit/>
          </a:bodyPr>
          <a:lstStyle/>
          <a:p>
            <a:pPr indent="-317500" lvl="0" marL="628650" rtl="0" algn="l">
              <a:lnSpc>
                <a:spcPct val="115000"/>
              </a:lnSpc>
              <a:spcBef>
                <a:spcPts val="0"/>
              </a:spcBef>
              <a:spcAft>
                <a:spcPts val="0"/>
              </a:spcAft>
              <a:buSzPts val="1400"/>
              <a:buChar char="●"/>
            </a:pPr>
            <a:r>
              <a:rPr lang="en"/>
              <a:t>Welcome and Icebreaker - 15 minutes</a:t>
            </a:r>
            <a:endParaRPr/>
          </a:p>
          <a:p>
            <a:pPr indent="-317500" lvl="0" marL="628650" rtl="0" algn="l">
              <a:lnSpc>
                <a:spcPct val="115000"/>
              </a:lnSpc>
              <a:spcBef>
                <a:spcPts val="400"/>
              </a:spcBef>
              <a:spcAft>
                <a:spcPts val="0"/>
              </a:spcAft>
              <a:buSzPts val="1400"/>
              <a:buChar char="●"/>
            </a:pPr>
            <a:r>
              <a:rPr lang="en"/>
              <a:t>Whole Brain</a:t>
            </a:r>
            <a:r>
              <a:rPr baseline="30000" lang="en"/>
              <a:t>®</a:t>
            </a:r>
            <a:r>
              <a:rPr lang="en"/>
              <a:t> Thinking Introduction </a:t>
            </a:r>
            <a:r>
              <a:rPr lang="en">
                <a:solidFill>
                  <a:schemeClr val="dk1"/>
                </a:solidFill>
              </a:rPr>
              <a:t>- 15 minutes</a:t>
            </a:r>
            <a:endParaRPr/>
          </a:p>
          <a:p>
            <a:pPr indent="-317500" lvl="0" marL="628650" rtl="0" algn="l">
              <a:lnSpc>
                <a:spcPct val="115000"/>
              </a:lnSpc>
              <a:spcBef>
                <a:spcPts val="400"/>
              </a:spcBef>
              <a:spcAft>
                <a:spcPts val="0"/>
              </a:spcAft>
              <a:buSzPts val="1400"/>
              <a:buChar char="●"/>
            </a:pPr>
            <a:r>
              <a:rPr lang="en"/>
              <a:t>Whole Brain</a:t>
            </a:r>
            <a:r>
              <a:rPr baseline="30000" lang="en"/>
              <a:t>®</a:t>
            </a:r>
            <a:r>
              <a:rPr lang="en"/>
              <a:t> Activities </a:t>
            </a:r>
            <a:r>
              <a:rPr lang="en">
                <a:solidFill>
                  <a:schemeClr val="dk1"/>
                </a:solidFill>
              </a:rPr>
              <a:t>- 15 minutes</a:t>
            </a:r>
            <a:endParaRPr>
              <a:solidFill>
                <a:schemeClr val="dk1"/>
              </a:solidFill>
            </a:endParaRPr>
          </a:p>
          <a:p>
            <a:pPr indent="-317500" lvl="0" marL="628650" rtl="0" algn="l">
              <a:lnSpc>
                <a:spcPct val="115000"/>
              </a:lnSpc>
              <a:spcBef>
                <a:spcPts val="400"/>
              </a:spcBef>
              <a:spcAft>
                <a:spcPts val="0"/>
              </a:spcAft>
              <a:buClr>
                <a:schemeClr val="dk1"/>
              </a:buClr>
              <a:buSzPts val="1400"/>
              <a:buChar char="●"/>
            </a:pPr>
            <a:r>
              <a:rPr b="1" lang="en">
                <a:solidFill>
                  <a:schemeClr val="dk1"/>
                </a:solidFill>
              </a:rPr>
              <a:t>Break - 15 minutes</a:t>
            </a:r>
            <a:endParaRPr b="1">
              <a:solidFill>
                <a:schemeClr val="dk1"/>
              </a:solidFill>
            </a:endParaRPr>
          </a:p>
          <a:p>
            <a:pPr indent="-317500" lvl="0" marL="628650" rtl="0" algn="l">
              <a:lnSpc>
                <a:spcPct val="115000"/>
              </a:lnSpc>
              <a:spcBef>
                <a:spcPts val="400"/>
              </a:spcBef>
              <a:spcAft>
                <a:spcPts val="0"/>
              </a:spcAft>
              <a:buSzPts val="1400"/>
              <a:buChar char="●"/>
            </a:pPr>
            <a:r>
              <a:rPr lang="en"/>
              <a:t>Individual HBDI</a:t>
            </a:r>
            <a:r>
              <a:rPr baseline="30000" lang="en"/>
              <a:t>®</a:t>
            </a:r>
            <a:r>
              <a:rPr lang="en"/>
              <a:t> Review and Communication - 60 minutes</a:t>
            </a:r>
            <a:endParaRPr/>
          </a:p>
          <a:p>
            <a:pPr indent="-317500" lvl="0" marL="628650" rtl="0" algn="l">
              <a:lnSpc>
                <a:spcPct val="115000"/>
              </a:lnSpc>
              <a:spcBef>
                <a:spcPts val="400"/>
              </a:spcBef>
              <a:spcAft>
                <a:spcPts val="0"/>
              </a:spcAft>
              <a:buSzPts val="1400"/>
              <a:buChar char="●"/>
            </a:pPr>
            <a:r>
              <a:rPr b="1" lang="en"/>
              <a:t>Break - 10 minutes </a:t>
            </a:r>
            <a:endParaRPr b="1"/>
          </a:p>
          <a:p>
            <a:pPr indent="-317500" lvl="0" marL="628650" rtl="0" algn="l">
              <a:lnSpc>
                <a:spcPct val="115000"/>
              </a:lnSpc>
              <a:spcBef>
                <a:spcPts val="400"/>
              </a:spcBef>
              <a:spcAft>
                <a:spcPts val="0"/>
              </a:spcAft>
              <a:buSzPts val="1400"/>
              <a:buChar char="●"/>
            </a:pPr>
            <a:r>
              <a:rPr lang="en"/>
              <a:t>Team Debrief and Action Plan for Improved Effectiveness </a:t>
            </a:r>
            <a:r>
              <a:rPr lang="en">
                <a:solidFill>
                  <a:schemeClr val="dk1"/>
                </a:solidFill>
              </a:rPr>
              <a:t>- 60 minutes</a:t>
            </a:r>
            <a:br>
              <a:rPr lang="en"/>
            </a:br>
            <a:br>
              <a:rPr lang="en"/>
            </a:br>
            <a:endParaRPr/>
          </a:p>
          <a:p>
            <a:pPr indent="0" lvl="0" marL="0" rtl="0" algn="l">
              <a:lnSpc>
                <a:spcPct val="100000"/>
              </a:lnSpc>
              <a:spcBef>
                <a:spcPts val="40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4"/>
          <p:cNvSpPr/>
          <p:nvPr/>
        </p:nvSpPr>
        <p:spPr>
          <a:xfrm>
            <a:off x="311700" y="1476275"/>
            <a:ext cx="4212600" cy="690600"/>
          </a:xfrm>
          <a:prstGeom prst="rect">
            <a:avLst/>
          </a:prstGeom>
          <a:noFill/>
          <a:ln>
            <a:noFill/>
          </a:ln>
        </p:spPr>
        <p:txBody>
          <a:bodyPr anchorCtr="0" anchor="t" bIns="30250" lIns="60500" spcFirstLastPara="1" rIns="60500" wrap="square" tIns="30250">
            <a:noAutofit/>
          </a:bodyPr>
          <a:lstStyle/>
          <a:p>
            <a:pPr indent="0" lvl="0" marL="0" marR="0" rtl="0" algn="ctr">
              <a:lnSpc>
                <a:spcPct val="120000"/>
              </a:lnSpc>
              <a:spcBef>
                <a:spcPts val="0"/>
              </a:spcBef>
              <a:spcAft>
                <a:spcPts val="0"/>
              </a:spcAft>
              <a:buClr>
                <a:srgbClr val="000000"/>
              </a:buClr>
              <a:buSzPts val="1800"/>
              <a:buFont typeface="Arial"/>
              <a:buNone/>
            </a:pPr>
            <a:r>
              <a:rPr b="1" i="0" lang="en" sz="2000" u="none" cap="none" strike="noStrike">
                <a:solidFill>
                  <a:schemeClr val="dk1"/>
                </a:solidFill>
                <a:latin typeface="Arial"/>
                <a:ea typeface="Arial"/>
                <a:cs typeface="Arial"/>
                <a:sym typeface="Arial"/>
              </a:rPr>
              <a:t>Stay Focused and </a:t>
            </a:r>
            <a:br>
              <a:rPr b="1" i="0" lang="en" sz="2000" u="none" cap="none" strike="noStrike">
                <a:solidFill>
                  <a:schemeClr val="dk1"/>
                </a:solidFill>
                <a:latin typeface="Arial"/>
                <a:ea typeface="Arial"/>
                <a:cs typeface="Arial"/>
                <a:sym typeface="Arial"/>
              </a:rPr>
            </a:br>
            <a:r>
              <a:rPr b="1" i="0" lang="en" sz="2000" u="none" cap="none" strike="noStrike">
                <a:solidFill>
                  <a:schemeClr val="dk1"/>
                </a:solidFill>
                <a:latin typeface="Arial"/>
                <a:ea typeface="Arial"/>
                <a:cs typeface="Arial"/>
                <a:sym typeface="Arial"/>
              </a:rPr>
              <a:t>Think about Goals</a:t>
            </a:r>
            <a:endParaRPr b="0" i="0" sz="1100" u="none" cap="none" strike="noStrike">
              <a:solidFill>
                <a:schemeClr val="dk1"/>
              </a:solidFill>
              <a:latin typeface="Arial"/>
              <a:ea typeface="Arial"/>
              <a:cs typeface="Arial"/>
              <a:sym typeface="Arial"/>
            </a:endParaRPr>
          </a:p>
        </p:txBody>
      </p:sp>
      <p:sp>
        <p:nvSpPr>
          <p:cNvPr id="182" name="Google Shape;182;p24"/>
          <p:cNvSpPr/>
          <p:nvPr/>
        </p:nvSpPr>
        <p:spPr>
          <a:xfrm>
            <a:off x="4572000" y="1476275"/>
            <a:ext cx="4251900" cy="690600"/>
          </a:xfrm>
          <a:prstGeom prst="rect">
            <a:avLst/>
          </a:prstGeom>
          <a:noFill/>
          <a:ln>
            <a:noFill/>
          </a:ln>
        </p:spPr>
        <p:txBody>
          <a:bodyPr anchorCtr="0" anchor="t" bIns="30250" lIns="60500" spcFirstLastPara="1" rIns="60500" wrap="square" tIns="30250">
            <a:noAutofit/>
          </a:bodyPr>
          <a:lstStyle/>
          <a:p>
            <a:pPr indent="0" lvl="0" marL="0" marR="0" rtl="0" algn="ctr">
              <a:lnSpc>
                <a:spcPct val="120000"/>
              </a:lnSpc>
              <a:spcBef>
                <a:spcPts val="0"/>
              </a:spcBef>
              <a:spcAft>
                <a:spcPts val="0"/>
              </a:spcAft>
              <a:buClr>
                <a:srgbClr val="000000"/>
              </a:buClr>
              <a:buSzPts val="1800"/>
              <a:buFont typeface="Arial"/>
              <a:buNone/>
            </a:pPr>
            <a:r>
              <a:rPr b="1" i="0" lang="en" sz="2000" u="none" cap="none" strike="noStrike">
                <a:solidFill>
                  <a:schemeClr val="dk1"/>
                </a:solidFill>
                <a:latin typeface="Arial"/>
                <a:ea typeface="Arial"/>
                <a:cs typeface="Arial"/>
                <a:sym typeface="Arial"/>
              </a:rPr>
              <a:t>Ask Questions and Be </a:t>
            </a:r>
            <a:br>
              <a:rPr b="1" i="0" lang="en" sz="2000" u="none" cap="none" strike="noStrike">
                <a:solidFill>
                  <a:schemeClr val="dk1"/>
                </a:solidFill>
                <a:latin typeface="Arial"/>
                <a:ea typeface="Arial"/>
                <a:cs typeface="Arial"/>
                <a:sym typeface="Arial"/>
              </a:rPr>
            </a:br>
            <a:r>
              <a:rPr b="1" i="0" lang="en" sz="2000" u="none" cap="none" strike="noStrike">
                <a:solidFill>
                  <a:schemeClr val="dk1"/>
                </a:solidFill>
                <a:latin typeface="Arial"/>
                <a:ea typeface="Arial"/>
                <a:cs typeface="Arial"/>
                <a:sym typeface="Arial"/>
              </a:rPr>
              <a:t>Open to New Thinking</a:t>
            </a:r>
            <a:endParaRPr b="1" i="0" sz="2000" u="none" cap="none" strike="noStrike">
              <a:solidFill>
                <a:schemeClr val="dk1"/>
              </a:solidFill>
              <a:latin typeface="Arial"/>
              <a:ea typeface="Arial"/>
              <a:cs typeface="Arial"/>
              <a:sym typeface="Arial"/>
            </a:endParaRPr>
          </a:p>
        </p:txBody>
      </p:sp>
      <p:sp>
        <p:nvSpPr>
          <p:cNvPr id="183" name="Google Shape;183;p24"/>
          <p:cNvSpPr/>
          <p:nvPr/>
        </p:nvSpPr>
        <p:spPr>
          <a:xfrm>
            <a:off x="352425" y="3359250"/>
            <a:ext cx="4171800" cy="690600"/>
          </a:xfrm>
          <a:prstGeom prst="rect">
            <a:avLst/>
          </a:prstGeom>
          <a:noFill/>
          <a:ln>
            <a:noFill/>
          </a:ln>
        </p:spPr>
        <p:txBody>
          <a:bodyPr anchorCtr="0" anchor="t" bIns="30250" lIns="60500" spcFirstLastPara="1" rIns="60500" wrap="square" tIns="30250">
            <a:noAutofit/>
          </a:bodyPr>
          <a:lstStyle/>
          <a:p>
            <a:pPr indent="0" lvl="0" marL="0" marR="0" rtl="0" algn="ctr">
              <a:lnSpc>
                <a:spcPct val="120000"/>
              </a:lnSpc>
              <a:spcBef>
                <a:spcPts val="0"/>
              </a:spcBef>
              <a:spcAft>
                <a:spcPts val="0"/>
              </a:spcAft>
              <a:buClr>
                <a:srgbClr val="000000"/>
              </a:buClr>
              <a:buSzPts val="1800"/>
              <a:buFont typeface="Arial"/>
              <a:buNone/>
            </a:pPr>
            <a:r>
              <a:rPr b="1" i="0" lang="en" sz="2000" u="none" cap="none" strike="noStrike">
                <a:solidFill>
                  <a:schemeClr val="dk1"/>
                </a:solidFill>
                <a:latin typeface="Arial"/>
                <a:ea typeface="Arial"/>
                <a:cs typeface="Arial"/>
                <a:sym typeface="Arial"/>
              </a:rPr>
              <a:t>Be Present and </a:t>
            </a:r>
            <a:br>
              <a:rPr b="1" i="0" lang="en" sz="2000" u="none" cap="none" strike="noStrike">
                <a:solidFill>
                  <a:schemeClr val="dk1"/>
                </a:solidFill>
                <a:latin typeface="Arial"/>
                <a:ea typeface="Arial"/>
                <a:cs typeface="Arial"/>
                <a:sym typeface="Arial"/>
              </a:rPr>
            </a:br>
            <a:r>
              <a:rPr b="1" i="0" lang="en" sz="2000" u="none" cap="none" strike="noStrike">
                <a:solidFill>
                  <a:schemeClr val="dk1"/>
                </a:solidFill>
                <a:latin typeface="Arial"/>
                <a:ea typeface="Arial"/>
                <a:cs typeface="Arial"/>
                <a:sym typeface="Arial"/>
              </a:rPr>
              <a:t>Stay on Task</a:t>
            </a:r>
            <a:endParaRPr b="0" i="0" sz="2000" u="none" cap="none" strike="noStrike">
              <a:solidFill>
                <a:schemeClr val="dk1"/>
              </a:solidFill>
              <a:latin typeface="Arial"/>
              <a:ea typeface="Arial"/>
              <a:cs typeface="Arial"/>
              <a:sym typeface="Arial"/>
            </a:endParaRPr>
          </a:p>
        </p:txBody>
      </p:sp>
      <p:sp>
        <p:nvSpPr>
          <p:cNvPr id="184" name="Google Shape;184;p24"/>
          <p:cNvSpPr/>
          <p:nvPr/>
        </p:nvSpPr>
        <p:spPr>
          <a:xfrm>
            <a:off x="4572000" y="3326400"/>
            <a:ext cx="4251900" cy="756300"/>
          </a:xfrm>
          <a:prstGeom prst="rect">
            <a:avLst/>
          </a:prstGeom>
          <a:noFill/>
          <a:ln>
            <a:noFill/>
          </a:ln>
        </p:spPr>
        <p:txBody>
          <a:bodyPr anchorCtr="0" anchor="t" bIns="30250" lIns="60500" spcFirstLastPara="1" rIns="60500" wrap="square" tIns="30250">
            <a:noAutofit/>
          </a:bodyPr>
          <a:lstStyle/>
          <a:p>
            <a:pPr indent="0" lvl="0" marL="0" marR="0" rtl="0" algn="ctr">
              <a:lnSpc>
                <a:spcPct val="140000"/>
              </a:lnSpc>
              <a:spcBef>
                <a:spcPts val="0"/>
              </a:spcBef>
              <a:spcAft>
                <a:spcPts val="0"/>
              </a:spcAft>
              <a:buClr>
                <a:srgbClr val="000000"/>
              </a:buClr>
              <a:buSzPts val="1800"/>
              <a:buFont typeface="Arial"/>
              <a:buNone/>
            </a:pPr>
            <a:r>
              <a:rPr b="1" i="0" lang="en" sz="2000" u="none" cap="none" strike="noStrike">
                <a:solidFill>
                  <a:schemeClr val="dk1"/>
                </a:solidFill>
                <a:latin typeface="Arial"/>
                <a:ea typeface="Arial"/>
                <a:cs typeface="Arial"/>
                <a:sym typeface="Arial"/>
              </a:rPr>
              <a:t>Engage and Listen </a:t>
            </a:r>
            <a:br>
              <a:rPr b="1" i="0" lang="en" sz="2000" u="none" cap="none" strike="noStrike">
                <a:solidFill>
                  <a:schemeClr val="dk1"/>
                </a:solidFill>
                <a:latin typeface="Arial"/>
                <a:ea typeface="Arial"/>
                <a:cs typeface="Arial"/>
                <a:sym typeface="Arial"/>
              </a:rPr>
            </a:br>
            <a:r>
              <a:rPr b="1" i="0" lang="en" sz="2000" u="none" cap="none" strike="noStrike">
                <a:solidFill>
                  <a:schemeClr val="dk1"/>
                </a:solidFill>
                <a:latin typeface="Arial"/>
                <a:ea typeface="Arial"/>
                <a:cs typeface="Arial"/>
                <a:sym typeface="Arial"/>
              </a:rPr>
              <a:t>to Each Other</a:t>
            </a:r>
            <a:endParaRPr b="1" i="0" sz="2000" u="none" cap="none" strike="noStrike">
              <a:solidFill>
                <a:schemeClr val="dk1"/>
              </a:solidFill>
              <a:latin typeface="Arial"/>
              <a:ea typeface="Arial"/>
              <a:cs typeface="Arial"/>
              <a:sym typeface="Arial"/>
            </a:endParaRPr>
          </a:p>
        </p:txBody>
      </p:sp>
      <p:sp>
        <p:nvSpPr>
          <p:cNvPr id="185" name="Google Shape;185;p24"/>
          <p:cNvSpPr txBox="1"/>
          <p:nvPr>
            <p:ph type="title"/>
          </p:nvPr>
        </p:nvSpPr>
        <p:spPr>
          <a:xfrm>
            <a:off x="311699" y="309889"/>
            <a:ext cx="7867200" cy="3561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a:t>Ground Rules</a:t>
            </a:r>
            <a:endParaRPr/>
          </a:p>
        </p:txBody>
      </p:sp>
      <p:sp>
        <p:nvSpPr>
          <p:cNvPr id="186" name="Google Shape;186;p24"/>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5"/>
          <p:cNvPicPr preferRelativeResize="0"/>
          <p:nvPr/>
        </p:nvPicPr>
        <p:blipFill rotWithShape="1">
          <a:blip r:embed="rId3">
            <a:alphaModFix/>
          </a:blip>
          <a:srcRect b="7545" l="2453" r="3161" t="24846"/>
          <a:stretch/>
        </p:blipFill>
        <p:spPr>
          <a:xfrm>
            <a:off x="258450" y="1009375"/>
            <a:ext cx="8627098" cy="3476025"/>
          </a:xfrm>
          <a:prstGeom prst="rect">
            <a:avLst/>
          </a:prstGeom>
          <a:noFill/>
          <a:ln>
            <a:noFill/>
          </a:ln>
        </p:spPr>
      </p:pic>
      <p:sp>
        <p:nvSpPr>
          <p:cNvPr id="192" name="Google Shape;192;p25"/>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93" name="Google Shape;193;p25"/>
          <p:cNvSpPr txBox="1"/>
          <p:nvPr>
            <p:ph type="title"/>
          </p:nvPr>
        </p:nvSpPr>
        <p:spPr>
          <a:xfrm>
            <a:off x="311699" y="309889"/>
            <a:ext cx="7867200" cy="3561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sz="2400"/>
              <a:t>Who are you on vacation?</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7" name="Shape 197"/>
        <p:cNvGrpSpPr/>
        <p:nvPr/>
      </p:nvGrpSpPr>
      <p:grpSpPr>
        <a:xfrm>
          <a:off x="0" y="0"/>
          <a:ext cx="0" cy="0"/>
          <a:chOff x="0" y="0"/>
          <a:chExt cx="0" cy="0"/>
        </a:xfrm>
      </p:grpSpPr>
      <p:pic>
        <p:nvPicPr>
          <p:cNvPr id="198" name="Google Shape;198;p26"/>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199" name="Google Shape;199;p26"/>
          <p:cNvSpPr txBox="1"/>
          <p:nvPr/>
        </p:nvSpPr>
        <p:spPr>
          <a:xfrm>
            <a:off x="2545650" y="1629750"/>
            <a:ext cx="4052700" cy="1884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4600">
                <a:solidFill>
                  <a:schemeClr val="dk2"/>
                </a:solidFill>
              </a:rPr>
              <a:t>Whole Brain</a:t>
            </a:r>
            <a:r>
              <a:rPr b="1" baseline="30000" lang="en" sz="4600">
                <a:solidFill>
                  <a:schemeClr val="dk2"/>
                </a:solidFill>
              </a:rPr>
              <a:t>®</a:t>
            </a:r>
            <a:r>
              <a:rPr b="1" lang="en" sz="4600">
                <a:solidFill>
                  <a:schemeClr val="dk2"/>
                </a:solidFill>
              </a:rPr>
              <a:t> Thinking Introduction</a:t>
            </a:r>
            <a:endParaRPr b="1" sz="46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ph idx="12" type="sldNum"/>
          </p:nvPr>
        </p:nvSpPr>
        <p:spPr>
          <a:xfrm>
            <a:off x="8275200" y="4828750"/>
            <a:ext cx="548700" cy="153900"/>
          </a:xfrm>
          <a:prstGeom prst="rect">
            <a:avLst/>
          </a:prstGeom>
          <a:noFill/>
          <a:ln>
            <a:noFill/>
          </a:ln>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05" name="Google Shape;205;p27"/>
          <p:cNvPicPr preferRelativeResize="0"/>
          <p:nvPr/>
        </p:nvPicPr>
        <p:blipFill rotWithShape="1">
          <a:blip r:embed="rId3">
            <a:alphaModFix/>
          </a:blip>
          <a:srcRect b="0" l="0" r="0" t="0"/>
          <a:stretch/>
        </p:blipFill>
        <p:spPr>
          <a:xfrm>
            <a:off x="2695850" y="1095499"/>
            <a:ext cx="3752300" cy="3752279"/>
          </a:xfrm>
          <a:prstGeom prst="rect">
            <a:avLst/>
          </a:prstGeom>
          <a:noFill/>
          <a:ln>
            <a:noFill/>
          </a:ln>
        </p:spPr>
      </p:pic>
      <p:sp>
        <p:nvSpPr>
          <p:cNvPr id="206" name="Google Shape;206;p27"/>
          <p:cNvSpPr txBox="1"/>
          <p:nvPr>
            <p:ph type="title"/>
          </p:nvPr>
        </p:nvSpPr>
        <p:spPr>
          <a:xfrm>
            <a:off x="311699" y="309889"/>
            <a:ext cx="7867200" cy="3561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sz="2400"/>
              <a:t>Whole Brain</a:t>
            </a:r>
            <a:r>
              <a:rPr baseline="30000" lang="en" sz="2400"/>
              <a:t>®</a:t>
            </a:r>
            <a:r>
              <a:rPr lang="en" sz="2400"/>
              <a:t> Thinking Model</a:t>
            </a:r>
            <a:endParaRPr sz="2400"/>
          </a:p>
        </p:txBody>
      </p:sp>
      <p:sp>
        <p:nvSpPr>
          <p:cNvPr id="207" name="Google Shape;207;p27"/>
          <p:cNvSpPr txBox="1"/>
          <p:nvPr/>
        </p:nvSpPr>
        <p:spPr>
          <a:xfrm>
            <a:off x="6640199" y="1340375"/>
            <a:ext cx="1293600" cy="1182000"/>
          </a:xfrm>
          <a:prstGeom prst="rect">
            <a:avLst/>
          </a:prstGeom>
          <a:noFill/>
          <a:ln>
            <a:noFill/>
          </a:ln>
        </p:spPr>
        <p:txBody>
          <a:bodyPr anchorCtr="0" anchor="t" bIns="60500" lIns="60500" spcFirstLastPara="1" rIns="60500" wrap="square" tIns="60500">
            <a:noAutofit/>
          </a:bodyPr>
          <a:lstStyle/>
          <a:p>
            <a:pPr indent="0" lvl="0" marL="0" marR="0" rtl="0" algn="r">
              <a:lnSpc>
                <a:spcPct val="100000"/>
              </a:lnSpc>
              <a:spcBef>
                <a:spcPts val="0"/>
              </a:spcBef>
              <a:spcAft>
                <a:spcPts val="0"/>
              </a:spcAft>
              <a:buClr>
                <a:schemeClr val="dk1"/>
              </a:buClr>
              <a:buSzPts val="700"/>
              <a:buFont typeface="Arial"/>
              <a:buNone/>
            </a:pPr>
            <a:r>
              <a:rPr i="0" lang="en" sz="1400" u="none" cap="none" strike="noStrike">
                <a:solidFill>
                  <a:schemeClr val="dk1"/>
                </a:solidFill>
                <a:highlight>
                  <a:schemeClr val="lt1"/>
                </a:highlight>
              </a:rPr>
              <a:t>Holistic</a:t>
            </a:r>
            <a:br>
              <a:rPr i="0" lang="en" sz="1400" u="none" cap="none" strike="noStrike">
                <a:solidFill>
                  <a:schemeClr val="dk1"/>
                </a:solidFill>
                <a:highlight>
                  <a:schemeClr val="lt1"/>
                </a:highlight>
              </a:rPr>
            </a:br>
            <a:r>
              <a:rPr i="0" lang="en" sz="1400" u="none" cap="none" strike="noStrike">
                <a:solidFill>
                  <a:schemeClr val="dk1"/>
                </a:solidFill>
                <a:highlight>
                  <a:schemeClr val="lt1"/>
                </a:highlight>
              </a:rPr>
              <a:t>Experimental</a:t>
            </a:r>
            <a:endParaRPr i="0" sz="1400" u="none" cap="none" strike="noStrike">
              <a:solidFill>
                <a:schemeClr val="dk1"/>
              </a:solidFill>
              <a:highlight>
                <a:srgbClr val="FFFFFF"/>
              </a:highlight>
            </a:endParaRPr>
          </a:p>
          <a:p>
            <a:pPr indent="0" lvl="0" marL="0" marR="0" rtl="0" algn="r">
              <a:lnSpc>
                <a:spcPct val="100000"/>
              </a:lnSpc>
              <a:spcBef>
                <a:spcPts val="0"/>
              </a:spcBef>
              <a:spcAft>
                <a:spcPts val="0"/>
              </a:spcAft>
              <a:buClr>
                <a:schemeClr val="dk1"/>
              </a:buClr>
              <a:buSzPts val="1400"/>
              <a:buFont typeface="Proxima Nova"/>
              <a:buNone/>
            </a:pPr>
            <a:r>
              <a:rPr i="0" lang="en" sz="1400" u="none" cap="none" strike="noStrike">
                <a:solidFill>
                  <a:schemeClr val="dk1"/>
                </a:solidFill>
                <a:highlight>
                  <a:srgbClr val="FFFFFF"/>
                </a:highlight>
              </a:rPr>
              <a:t>Integrating</a:t>
            </a:r>
            <a:br>
              <a:rPr i="0" lang="en" sz="1400" u="none" cap="none" strike="noStrike">
                <a:solidFill>
                  <a:schemeClr val="dk1"/>
                </a:solidFill>
                <a:highlight>
                  <a:srgbClr val="FFFFFF"/>
                </a:highlight>
              </a:rPr>
            </a:br>
            <a:r>
              <a:rPr i="0" lang="en" sz="1400" u="none" cap="none" strike="noStrike">
                <a:solidFill>
                  <a:schemeClr val="dk1"/>
                </a:solidFill>
                <a:highlight>
                  <a:srgbClr val="FFFFFF"/>
                </a:highlight>
              </a:rPr>
              <a:t>Synthesizing</a:t>
            </a:r>
            <a:endParaRPr i="0" sz="1400" u="none" cap="none" strike="noStrike">
              <a:solidFill>
                <a:schemeClr val="dk1"/>
              </a:solidFill>
              <a:highlight>
                <a:srgbClr val="FFFFFF"/>
              </a:highlight>
            </a:endParaRPr>
          </a:p>
          <a:p>
            <a:pPr indent="0" lvl="0" marL="0" marR="0" rtl="0" algn="r">
              <a:lnSpc>
                <a:spcPct val="100000"/>
              </a:lnSpc>
              <a:spcBef>
                <a:spcPts val="0"/>
              </a:spcBef>
              <a:spcAft>
                <a:spcPts val="0"/>
              </a:spcAft>
              <a:buClr>
                <a:schemeClr val="dk1"/>
              </a:buClr>
              <a:buSzPts val="1400"/>
              <a:buFont typeface="Calibri"/>
              <a:buNone/>
            </a:pPr>
            <a:r>
              <a:t/>
            </a:r>
            <a:endParaRPr i="0" sz="1400" u="none" cap="none" strike="noStrike">
              <a:solidFill>
                <a:schemeClr val="dk1"/>
              </a:solidFill>
              <a:highlight>
                <a:srgbClr val="FFFFFF"/>
              </a:highlight>
            </a:endParaRPr>
          </a:p>
          <a:p>
            <a:pPr indent="0" lvl="0" marL="0" marR="0" rtl="0" algn="r">
              <a:lnSpc>
                <a:spcPct val="100000"/>
              </a:lnSpc>
              <a:spcBef>
                <a:spcPts val="0"/>
              </a:spcBef>
              <a:spcAft>
                <a:spcPts val="0"/>
              </a:spcAft>
              <a:buClr>
                <a:schemeClr val="dk1"/>
              </a:buClr>
              <a:buSzPts val="1500"/>
              <a:buFont typeface="Calibri"/>
              <a:buNone/>
            </a:pPr>
            <a:r>
              <a:t/>
            </a:r>
            <a:endParaRPr b="1" i="0" sz="1500" u="none" cap="none" strike="noStrike">
              <a:solidFill>
                <a:srgbClr val="F1C232"/>
              </a:solidFill>
              <a:highlight>
                <a:srgbClr val="FFFFFF"/>
              </a:highlight>
            </a:endParaRPr>
          </a:p>
        </p:txBody>
      </p:sp>
      <p:sp>
        <p:nvSpPr>
          <p:cNvPr id="208" name="Google Shape;208;p27"/>
          <p:cNvSpPr txBox="1"/>
          <p:nvPr/>
        </p:nvSpPr>
        <p:spPr>
          <a:xfrm>
            <a:off x="5732700" y="3712554"/>
            <a:ext cx="2201100" cy="939300"/>
          </a:xfrm>
          <a:prstGeom prst="rect">
            <a:avLst/>
          </a:prstGeom>
          <a:noFill/>
          <a:ln>
            <a:noFill/>
          </a:ln>
        </p:spPr>
        <p:txBody>
          <a:bodyPr anchorCtr="0" anchor="t" bIns="60500" lIns="60500" spcFirstLastPara="1" rIns="60500" wrap="square" tIns="60500">
            <a:noAutofit/>
          </a:bodyPr>
          <a:lstStyle/>
          <a:p>
            <a:pPr indent="0" lvl="0" marL="0" marR="0" rtl="0" algn="r">
              <a:lnSpc>
                <a:spcPct val="100000"/>
              </a:lnSpc>
              <a:spcBef>
                <a:spcPts val="0"/>
              </a:spcBef>
              <a:spcAft>
                <a:spcPts val="0"/>
              </a:spcAft>
              <a:buClr>
                <a:schemeClr val="dk1"/>
              </a:buClr>
              <a:buSzPts val="700"/>
              <a:buFont typeface="Arial"/>
              <a:buNone/>
            </a:pPr>
            <a:r>
              <a:rPr i="0" lang="en" sz="1400" u="none" cap="none" strike="noStrike">
                <a:solidFill>
                  <a:schemeClr val="dk1"/>
                </a:solidFill>
                <a:highlight>
                  <a:schemeClr val="lt1"/>
                </a:highlight>
              </a:rPr>
              <a:t>Interpersonal</a:t>
            </a:r>
            <a:br>
              <a:rPr i="0" lang="en" sz="1400" u="none" cap="none" strike="noStrike">
                <a:solidFill>
                  <a:schemeClr val="dk1"/>
                </a:solidFill>
                <a:highlight>
                  <a:schemeClr val="lt1"/>
                </a:highlight>
              </a:rPr>
            </a:br>
            <a:r>
              <a:rPr i="0" lang="en" sz="1400" u="none" cap="none" strike="noStrike">
                <a:solidFill>
                  <a:schemeClr val="dk1"/>
                </a:solidFill>
                <a:highlight>
                  <a:schemeClr val="lt1"/>
                </a:highlight>
              </a:rPr>
              <a:t>Empathic</a:t>
            </a:r>
            <a:endParaRPr i="0" sz="1400" u="none" cap="none" strike="noStrike">
              <a:solidFill>
                <a:schemeClr val="dk1"/>
              </a:solidFill>
              <a:highlight>
                <a:schemeClr val="lt1"/>
              </a:highlight>
            </a:endParaRPr>
          </a:p>
          <a:p>
            <a:pPr indent="0" lvl="0" marL="0" marR="0" rtl="0" algn="r">
              <a:lnSpc>
                <a:spcPct val="100000"/>
              </a:lnSpc>
              <a:spcBef>
                <a:spcPts val="0"/>
              </a:spcBef>
              <a:spcAft>
                <a:spcPts val="0"/>
              </a:spcAft>
              <a:buClr>
                <a:schemeClr val="dk1"/>
              </a:buClr>
              <a:buSzPts val="700"/>
              <a:buFont typeface="Arial"/>
              <a:buNone/>
            </a:pPr>
            <a:r>
              <a:rPr i="0" lang="en" sz="1400" u="none" cap="none" strike="noStrike">
                <a:solidFill>
                  <a:schemeClr val="dk1"/>
                </a:solidFill>
                <a:highlight>
                  <a:schemeClr val="lt1"/>
                </a:highlight>
              </a:rPr>
              <a:t>Kinesthetic</a:t>
            </a:r>
            <a:br>
              <a:rPr i="0" lang="en" sz="1400" u="none" cap="none" strike="noStrike">
                <a:solidFill>
                  <a:schemeClr val="dk1"/>
                </a:solidFill>
                <a:highlight>
                  <a:schemeClr val="lt1"/>
                </a:highlight>
              </a:rPr>
            </a:br>
            <a:r>
              <a:rPr i="0" lang="en" sz="1400" u="none" cap="none" strike="noStrike">
                <a:solidFill>
                  <a:schemeClr val="dk1"/>
                </a:solidFill>
                <a:highlight>
                  <a:schemeClr val="lt1"/>
                </a:highlight>
              </a:rPr>
              <a:t>Emotional</a:t>
            </a:r>
            <a:endParaRPr i="0" sz="1400" u="none" cap="none" strike="noStrike">
              <a:solidFill>
                <a:schemeClr val="dk1"/>
              </a:solidFill>
              <a:highlight>
                <a:srgbClr val="FFFFFF"/>
              </a:highlight>
            </a:endParaRPr>
          </a:p>
          <a:p>
            <a:pPr indent="0" lvl="0" marL="0" marR="0" rtl="0" algn="r">
              <a:lnSpc>
                <a:spcPct val="100000"/>
              </a:lnSpc>
              <a:spcBef>
                <a:spcPts val="0"/>
              </a:spcBef>
              <a:spcAft>
                <a:spcPts val="0"/>
              </a:spcAft>
              <a:buClr>
                <a:schemeClr val="dk1"/>
              </a:buClr>
              <a:buSzPts val="1500"/>
              <a:buFont typeface="Calibri"/>
              <a:buNone/>
            </a:pPr>
            <a:r>
              <a:t/>
            </a:r>
            <a:endParaRPr b="1" i="0" sz="1500" u="none" cap="none" strike="noStrike">
              <a:solidFill>
                <a:schemeClr val="accent4"/>
              </a:solidFill>
              <a:highlight>
                <a:srgbClr val="FFFFFF"/>
              </a:highlight>
            </a:endParaRPr>
          </a:p>
        </p:txBody>
      </p:sp>
      <p:sp>
        <p:nvSpPr>
          <p:cNvPr id="209" name="Google Shape;209;p27"/>
          <p:cNvSpPr txBox="1"/>
          <p:nvPr/>
        </p:nvSpPr>
        <p:spPr>
          <a:xfrm>
            <a:off x="1363300" y="1340373"/>
            <a:ext cx="1243500" cy="939300"/>
          </a:xfrm>
          <a:prstGeom prst="rect">
            <a:avLst/>
          </a:prstGeom>
          <a:noFill/>
          <a:ln>
            <a:noFill/>
          </a:ln>
        </p:spPr>
        <p:txBody>
          <a:bodyPr anchorCtr="0" anchor="t" bIns="60500" lIns="60500" spcFirstLastPara="1" rIns="60500" wrap="square" tIns="60500">
            <a:noAutofit/>
          </a:bodyPr>
          <a:lstStyle/>
          <a:p>
            <a:pPr indent="0" lvl="0" marL="0" marR="0" rtl="0" algn="l">
              <a:lnSpc>
                <a:spcPct val="100000"/>
              </a:lnSpc>
              <a:spcBef>
                <a:spcPts val="0"/>
              </a:spcBef>
              <a:spcAft>
                <a:spcPts val="0"/>
              </a:spcAft>
              <a:buClr>
                <a:schemeClr val="dk1"/>
              </a:buClr>
              <a:buSzPts val="700"/>
              <a:buFont typeface="Arial"/>
              <a:buNone/>
            </a:pPr>
            <a:r>
              <a:rPr i="0" lang="en" sz="1400" u="none" cap="none" strike="noStrike">
                <a:solidFill>
                  <a:schemeClr val="dk1"/>
                </a:solidFill>
                <a:highlight>
                  <a:schemeClr val="lt1"/>
                </a:highlight>
              </a:rPr>
              <a:t>Logical</a:t>
            </a:r>
            <a:br>
              <a:rPr i="0" lang="en" sz="1400" u="none" cap="none" strike="noStrike">
                <a:solidFill>
                  <a:schemeClr val="dk1"/>
                </a:solidFill>
                <a:highlight>
                  <a:schemeClr val="lt1"/>
                </a:highlight>
              </a:rPr>
            </a:br>
            <a:r>
              <a:rPr i="0" lang="en" sz="1400" u="none" cap="none" strike="noStrike">
                <a:solidFill>
                  <a:schemeClr val="dk1"/>
                </a:solidFill>
                <a:highlight>
                  <a:schemeClr val="lt1"/>
                </a:highlight>
              </a:rPr>
              <a:t>Analytical</a:t>
            </a:r>
            <a:endParaRPr i="0" sz="1400" u="none" cap="none" strike="noStrike">
              <a:solidFill>
                <a:schemeClr val="dk1"/>
              </a:solidFill>
              <a:highlight>
                <a:schemeClr val="lt1"/>
              </a:highlight>
            </a:endParaRPr>
          </a:p>
          <a:p>
            <a:pPr indent="0" lvl="0" marL="0" marR="0" rtl="0" algn="l">
              <a:lnSpc>
                <a:spcPct val="100000"/>
              </a:lnSpc>
              <a:spcBef>
                <a:spcPts val="0"/>
              </a:spcBef>
              <a:spcAft>
                <a:spcPts val="0"/>
              </a:spcAft>
              <a:buClr>
                <a:schemeClr val="dk1"/>
              </a:buClr>
              <a:buSzPts val="1400"/>
              <a:buFont typeface="Proxima Nova"/>
              <a:buNone/>
            </a:pPr>
            <a:r>
              <a:rPr i="0" lang="en" sz="1400" u="none" cap="none" strike="noStrike">
                <a:solidFill>
                  <a:schemeClr val="dk1"/>
                </a:solidFill>
                <a:highlight>
                  <a:schemeClr val="lt1"/>
                </a:highlight>
              </a:rPr>
              <a:t>Fact-based</a:t>
            </a:r>
            <a:br>
              <a:rPr i="0" lang="en" sz="1400" u="none" cap="none" strike="noStrike">
                <a:solidFill>
                  <a:schemeClr val="dk1"/>
                </a:solidFill>
                <a:highlight>
                  <a:schemeClr val="lt1"/>
                </a:highlight>
              </a:rPr>
            </a:br>
            <a:r>
              <a:rPr i="0" lang="en" sz="1400" u="none" cap="none" strike="noStrike">
                <a:solidFill>
                  <a:schemeClr val="dk1"/>
                </a:solidFill>
                <a:highlight>
                  <a:schemeClr val="lt1"/>
                </a:highlight>
              </a:rPr>
              <a:t>Quantitative</a:t>
            </a:r>
            <a:endParaRPr i="0" sz="1300" u="none" cap="none" strike="noStrike">
              <a:solidFill>
                <a:schemeClr val="dk1"/>
              </a:solidFill>
            </a:endParaRPr>
          </a:p>
        </p:txBody>
      </p:sp>
      <p:sp>
        <p:nvSpPr>
          <p:cNvPr id="210" name="Google Shape;210;p27"/>
          <p:cNvSpPr txBox="1"/>
          <p:nvPr/>
        </p:nvSpPr>
        <p:spPr>
          <a:xfrm>
            <a:off x="1363303" y="3760820"/>
            <a:ext cx="1243500" cy="531900"/>
          </a:xfrm>
          <a:prstGeom prst="rect">
            <a:avLst/>
          </a:prstGeom>
          <a:noFill/>
          <a:ln>
            <a:noFill/>
          </a:ln>
        </p:spPr>
        <p:txBody>
          <a:bodyPr anchorCtr="0" anchor="t" bIns="60500" lIns="60500" spcFirstLastPara="1" rIns="60500" wrap="square" tIns="60500">
            <a:noAutofit/>
          </a:bodyPr>
          <a:lstStyle/>
          <a:p>
            <a:pPr indent="0" lvl="0" marL="0" marR="0" rtl="0" algn="l">
              <a:lnSpc>
                <a:spcPct val="100000"/>
              </a:lnSpc>
              <a:spcBef>
                <a:spcPts val="0"/>
              </a:spcBef>
              <a:spcAft>
                <a:spcPts val="0"/>
              </a:spcAft>
              <a:buClr>
                <a:schemeClr val="dk1"/>
              </a:buClr>
              <a:buSzPts val="700"/>
              <a:buFont typeface="Arial"/>
              <a:buNone/>
            </a:pPr>
            <a:r>
              <a:rPr i="0" lang="en" sz="1400" u="none" cap="none" strike="noStrike">
                <a:solidFill>
                  <a:schemeClr val="dk1"/>
                </a:solidFill>
                <a:highlight>
                  <a:schemeClr val="lt1"/>
                </a:highlight>
              </a:rPr>
              <a:t>Organized</a:t>
            </a:r>
            <a:br>
              <a:rPr i="0" lang="en" sz="1400" u="none" cap="none" strike="noStrike">
                <a:solidFill>
                  <a:schemeClr val="dk1"/>
                </a:solidFill>
                <a:highlight>
                  <a:schemeClr val="lt1"/>
                </a:highlight>
              </a:rPr>
            </a:br>
            <a:r>
              <a:rPr i="0" lang="en" sz="1400" u="none" cap="none" strike="noStrike">
                <a:solidFill>
                  <a:schemeClr val="dk1"/>
                </a:solidFill>
                <a:highlight>
                  <a:schemeClr val="lt1"/>
                </a:highlight>
              </a:rPr>
              <a:t>Sequential</a:t>
            </a:r>
            <a:endParaRPr i="0" sz="1400" u="none" cap="none" strike="noStrike">
              <a:solidFill>
                <a:schemeClr val="dk1"/>
              </a:solidFill>
              <a:highlight>
                <a:schemeClr val="lt1"/>
              </a:highlight>
            </a:endParaRPr>
          </a:p>
          <a:p>
            <a:pPr indent="0" lvl="0" marL="0" marR="0" rtl="0" algn="l">
              <a:lnSpc>
                <a:spcPct val="100000"/>
              </a:lnSpc>
              <a:spcBef>
                <a:spcPts val="0"/>
              </a:spcBef>
              <a:spcAft>
                <a:spcPts val="0"/>
              </a:spcAft>
              <a:buClr>
                <a:schemeClr val="dk1"/>
              </a:buClr>
              <a:buSzPts val="1400"/>
              <a:buFont typeface="Proxima Nova"/>
              <a:buNone/>
            </a:pPr>
            <a:r>
              <a:rPr i="0" lang="en" sz="1400" u="none" cap="none" strike="noStrike">
                <a:solidFill>
                  <a:schemeClr val="dk1"/>
                </a:solidFill>
                <a:highlight>
                  <a:schemeClr val="lt1"/>
                </a:highlight>
              </a:rPr>
              <a:t>Planned</a:t>
            </a:r>
            <a:br>
              <a:rPr i="0" lang="en" sz="1400" u="none" cap="none" strike="noStrike">
                <a:solidFill>
                  <a:schemeClr val="dk1"/>
                </a:solidFill>
                <a:highlight>
                  <a:schemeClr val="lt1"/>
                </a:highlight>
              </a:rPr>
            </a:br>
            <a:r>
              <a:rPr i="0" lang="en" sz="1400" u="none" cap="none" strike="noStrike">
                <a:solidFill>
                  <a:schemeClr val="dk1"/>
                </a:solidFill>
                <a:highlight>
                  <a:schemeClr val="lt1"/>
                </a:highlight>
              </a:rPr>
              <a:t>Detailed</a:t>
            </a:r>
            <a:endParaRPr i="0" sz="1300" u="none" cap="none" strike="noStrike">
              <a:solidFill>
                <a:schemeClr val="dk1"/>
              </a:solidFill>
            </a:endParaRPr>
          </a:p>
        </p:txBody>
      </p:sp>
      <p:sp>
        <p:nvSpPr>
          <p:cNvPr id="211" name="Google Shape;211;p27"/>
          <p:cNvSpPr txBox="1"/>
          <p:nvPr/>
        </p:nvSpPr>
        <p:spPr>
          <a:xfrm>
            <a:off x="267150" y="616825"/>
            <a:ext cx="795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A framework that helps clarify how we interact with the world</a:t>
            </a:r>
            <a:endParaRPr sz="1600"/>
          </a:p>
        </p:txBody>
      </p:sp>
      <p:sp>
        <p:nvSpPr>
          <p:cNvPr id="212" name="Google Shape;212;p27"/>
          <p:cNvSpPr/>
          <p:nvPr/>
        </p:nvSpPr>
        <p:spPr>
          <a:xfrm>
            <a:off x="2124291" y="481840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changing-colour-glasses.gif" id="218" name="Google Shape;218;p28"/>
          <p:cNvPicPr preferRelativeResize="0"/>
          <p:nvPr/>
        </p:nvPicPr>
        <p:blipFill rotWithShape="1">
          <a:blip r:embed="rId3">
            <a:alphaModFix/>
          </a:blip>
          <a:srcRect b="0" l="0" r="0" t="0"/>
          <a:stretch/>
        </p:blipFill>
        <p:spPr>
          <a:xfrm>
            <a:off x="728774" y="615288"/>
            <a:ext cx="7686450" cy="3912925"/>
          </a:xfrm>
          <a:prstGeom prst="rect">
            <a:avLst/>
          </a:prstGeom>
          <a:noFill/>
          <a:ln>
            <a:noFill/>
          </a:ln>
        </p:spPr>
      </p:pic>
      <p:sp>
        <p:nvSpPr>
          <p:cNvPr id="219" name="Google Shape;219;p28"/>
          <p:cNvSpPr/>
          <p:nvPr/>
        </p:nvSpPr>
        <p:spPr>
          <a:xfrm>
            <a:off x="2809403" y="825669"/>
            <a:ext cx="3525282" cy="453978"/>
          </a:xfrm>
          <a:custGeom>
            <a:rect b="b" l="l" r="r" t="t"/>
            <a:pathLst>
              <a:path extrusionOk="0" h="21600" w="21600">
                <a:moveTo>
                  <a:pt x="0" y="0"/>
                </a:moveTo>
                <a:lnTo>
                  <a:pt x="21599" y="0"/>
                </a:lnTo>
                <a:lnTo>
                  <a:pt x="21599" y="21599"/>
                </a:lnTo>
                <a:lnTo>
                  <a:pt x="0" y="21599"/>
                </a:lnTo>
                <a:close/>
              </a:path>
            </a:pathLst>
          </a:custGeom>
          <a:solidFill>
            <a:srgbClr val="565656"/>
          </a:solidFill>
          <a:ln>
            <a:noFill/>
          </a:ln>
        </p:spPr>
        <p:txBody>
          <a:bodyPr anchorCtr="0" anchor="ctr" bIns="63025" lIns="63025" spcFirstLastPara="1" rIns="63025" wrap="square" tIns="63025">
            <a:noAutofit/>
          </a:bodyPr>
          <a:lstStyle/>
          <a:p>
            <a:pPr indent="0" lvl="0" marL="101600" marR="0" rtl="0" algn="ctr">
              <a:lnSpc>
                <a:spcPct val="100000"/>
              </a:lnSpc>
              <a:spcBef>
                <a:spcPts val="0"/>
              </a:spcBef>
              <a:spcAft>
                <a:spcPts val="0"/>
              </a:spcAft>
              <a:buClr>
                <a:srgbClr val="000000"/>
              </a:buClr>
              <a:buSzPts val="2400"/>
              <a:buFont typeface="Arial"/>
              <a:buNone/>
            </a:pPr>
            <a:r>
              <a:rPr b="1" i="0" lang="en" sz="2400" u="none" cap="none" strike="noStrike">
                <a:solidFill>
                  <a:schemeClr val="lt1"/>
                </a:solidFill>
              </a:rPr>
              <a:t>Thinking Agility</a:t>
            </a:r>
            <a:endParaRPr b="1" i="0" sz="1100" u="none" cap="none" strike="noStrike">
              <a:solidFill>
                <a:schemeClr val="lt1"/>
              </a:solidFill>
            </a:endParaRPr>
          </a:p>
        </p:txBody>
      </p:sp>
      <p:sp>
        <p:nvSpPr>
          <p:cNvPr id="220" name="Google Shape;220;p28"/>
          <p:cNvSpPr/>
          <p:nvPr/>
        </p:nvSpPr>
        <p:spPr>
          <a:xfrm>
            <a:off x="728900" y="3587850"/>
            <a:ext cx="7686300" cy="717600"/>
          </a:xfrm>
          <a:prstGeom prst="rect">
            <a:avLst/>
          </a:prstGeom>
          <a:solidFill>
            <a:srgbClr val="565656"/>
          </a:solidFill>
          <a:ln>
            <a:noFill/>
          </a:ln>
        </p:spPr>
        <p:txBody>
          <a:bodyPr anchorCtr="0" anchor="t"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lt1"/>
                </a:solidFill>
              </a:rPr>
              <a:t>The ability to quickly and intentionally stretch beyond your default preferences and biases to adapt to new circumstances. </a:t>
            </a:r>
            <a:endParaRPr i="0" sz="900" u="none" cap="none" strike="noStrike">
              <a:solidFill>
                <a:srgbClr val="000000"/>
              </a:solidFill>
            </a:endParaRPr>
          </a:p>
        </p:txBody>
      </p:sp>
      <p:sp>
        <p:nvSpPr>
          <p:cNvPr id="221" name="Google Shape;221;p28"/>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9"/>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27" name="Google Shape;227;p29"/>
          <p:cNvSpPr txBox="1"/>
          <p:nvPr>
            <p:ph type="title"/>
          </p:nvPr>
        </p:nvSpPr>
        <p:spPr>
          <a:xfrm>
            <a:off x="311699" y="309889"/>
            <a:ext cx="7867200" cy="3561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sz="2400"/>
              <a:t>The Whole Brain</a:t>
            </a:r>
            <a:r>
              <a:rPr baseline="30000" lang="en" sz="2400"/>
              <a:t>®</a:t>
            </a:r>
            <a:r>
              <a:rPr lang="en" sz="2400"/>
              <a:t> </a:t>
            </a:r>
            <a:endParaRPr sz="2400"/>
          </a:p>
          <a:p>
            <a:pPr indent="0" lvl="0" marL="0" rtl="0" algn="l">
              <a:spcBef>
                <a:spcPts val="0"/>
              </a:spcBef>
              <a:spcAft>
                <a:spcPts val="0"/>
              </a:spcAft>
              <a:buNone/>
            </a:pPr>
            <a:r>
              <a:rPr lang="en" sz="2400"/>
              <a:t>Business Model</a:t>
            </a:r>
            <a:endParaRPr baseline="30000" sz="2400"/>
          </a:p>
        </p:txBody>
      </p:sp>
      <p:sp>
        <p:nvSpPr>
          <p:cNvPr id="228" name="Google Shape;228;p29"/>
          <p:cNvSpPr txBox="1"/>
          <p:nvPr/>
        </p:nvSpPr>
        <p:spPr>
          <a:xfrm>
            <a:off x="2832325" y="1078350"/>
            <a:ext cx="1699200" cy="1569600"/>
          </a:xfrm>
          <a:prstGeom prst="rect">
            <a:avLst/>
          </a:prstGeom>
          <a:noFill/>
          <a:ln>
            <a:noFill/>
          </a:ln>
        </p:spPr>
        <p:txBody>
          <a:bodyPr anchorCtr="0" anchor="t" bIns="30250" lIns="60500" spcFirstLastPara="1" rIns="60500" wrap="square" tIns="30250">
            <a:spAutoFit/>
          </a:bodyPr>
          <a:lstStyle/>
          <a:p>
            <a:pPr indent="0" lvl="0" marL="0" marR="0" rtl="0" algn="r">
              <a:lnSpc>
                <a:spcPct val="100000"/>
              </a:lnSpc>
              <a:spcBef>
                <a:spcPts val="0"/>
              </a:spcBef>
              <a:spcAft>
                <a:spcPts val="0"/>
              </a:spcAft>
              <a:buNone/>
            </a:pPr>
            <a:r>
              <a:rPr i="0" lang="en" u="none" cap="none" strike="noStrike">
                <a:solidFill>
                  <a:srgbClr val="000000"/>
                </a:solidFill>
              </a:rPr>
              <a:t>Efficiency</a:t>
            </a:r>
            <a:endParaRPr i="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i="0" lang="en" u="none" cap="none" strike="noStrike">
                <a:solidFill>
                  <a:srgbClr val="000000"/>
                </a:solidFill>
              </a:rPr>
              <a:t>Financials</a:t>
            </a:r>
            <a:endParaRPr i="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i="0" lang="en" u="none" cap="none" strike="noStrike">
                <a:solidFill>
                  <a:srgbClr val="000000"/>
                </a:solidFill>
              </a:rPr>
              <a:t>Technology</a:t>
            </a:r>
            <a:endParaRPr i="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i="0" lang="en" u="none" cap="none" strike="noStrike">
                <a:solidFill>
                  <a:srgbClr val="000000"/>
                </a:solidFill>
              </a:rPr>
              <a:t>Past trends</a:t>
            </a:r>
            <a:endParaRPr i="0" u="none" cap="none" strike="noStrike">
              <a:solidFill>
                <a:srgbClr val="000000"/>
              </a:solidFill>
            </a:endParaRPr>
          </a:p>
          <a:p>
            <a:pPr indent="0" lvl="0" marL="0" rtl="0" algn="r">
              <a:spcBef>
                <a:spcPts val="0"/>
              </a:spcBef>
              <a:spcAft>
                <a:spcPts val="0"/>
              </a:spcAft>
              <a:buNone/>
            </a:pPr>
            <a:r>
              <a:rPr lang="en">
                <a:solidFill>
                  <a:schemeClr val="dk1"/>
                </a:solidFill>
              </a:rPr>
              <a:t>Performance</a:t>
            </a:r>
            <a:endParaRPr>
              <a:solidFill>
                <a:schemeClr val="dk1"/>
              </a:solidFill>
              <a:latin typeface="Calibri"/>
              <a:ea typeface="Calibri"/>
              <a:cs typeface="Calibri"/>
              <a:sym typeface="Calibri"/>
            </a:endParaRPr>
          </a:p>
          <a:p>
            <a:pPr indent="0" lvl="0" marL="0" rtl="0" algn="r">
              <a:spcBef>
                <a:spcPts val="0"/>
              </a:spcBef>
              <a:spcAft>
                <a:spcPts val="0"/>
              </a:spcAft>
              <a:buNone/>
            </a:pPr>
            <a:r>
              <a:rPr lang="en">
                <a:solidFill>
                  <a:schemeClr val="dk1"/>
                </a:solidFill>
              </a:rPr>
              <a:t>Measurements</a:t>
            </a:r>
            <a:endParaRPr>
              <a:solidFill>
                <a:schemeClr val="dk1"/>
              </a:solidFill>
              <a:latin typeface="Calibri"/>
              <a:ea typeface="Calibri"/>
              <a:cs typeface="Calibri"/>
              <a:sym typeface="Calibri"/>
            </a:endParaRPr>
          </a:p>
          <a:p>
            <a:pPr indent="0" lvl="0" marL="0" rtl="0" algn="r">
              <a:spcBef>
                <a:spcPts val="0"/>
              </a:spcBef>
              <a:spcAft>
                <a:spcPts val="0"/>
              </a:spcAft>
              <a:buNone/>
            </a:pPr>
            <a:r>
              <a:rPr lang="en">
                <a:solidFill>
                  <a:schemeClr val="dk1"/>
                </a:solidFill>
              </a:rPr>
              <a:t>Goals/Objectives</a:t>
            </a:r>
            <a:endParaRPr/>
          </a:p>
        </p:txBody>
      </p:sp>
      <p:sp>
        <p:nvSpPr>
          <p:cNvPr id="229" name="Google Shape;229;p29"/>
          <p:cNvSpPr txBox="1"/>
          <p:nvPr/>
        </p:nvSpPr>
        <p:spPr>
          <a:xfrm>
            <a:off x="4601076" y="1078350"/>
            <a:ext cx="2020800" cy="15696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None/>
            </a:pPr>
            <a:r>
              <a:rPr i="0" lang="en" u="none" cap="none" strike="noStrike">
                <a:solidFill>
                  <a:srgbClr val="000000"/>
                </a:solidFill>
              </a:rPr>
              <a:t>Competition</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Environment</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Future trends</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New concepts</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National-World</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Vision-Purpose</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Long term strategy</a:t>
            </a:r>
            <a:endParaRPr i="0" u="none" cap="none" strike="noStrike">
              <a:solidFill>
                <a:schemeClr val="dk1"/>
              </a:solidFill>
              <a:latin typeface="Calibri"/>
              <a:ea typeface="Calibri"/>
              <a:cs typeface="Calibri"/>
              <a:sym typeface="Calibri"/>
            </a:endParaRPr>
          </a:p>
        </p:txBody>
      </p:sp>
      <p:sp>
        <p:nvSpPr>
          <p:cNvPr id="230" name="Google Shape;230;p29"/>
          <p:cNvSpPr txBox="1"/>
          <p:nvPr/>
        </p:nvSpPr>
        <p:spPr>
          <a:xfrm>
            <a:off x="2510726" y="2807125"/>
            <a:ext cx="2020800" cy="1569600"/>
          </a:xfrm>
          <a:prstGeom prst="rect">
            <a:avLst/>
          </a:prstGeom>
          <a:noFill/>
          <a:ln>
            <a:noFill/>
          </a:ln>
        </p:spPr>
        <p:txBody>
          <a:bodyPr anchorCtr="0" anchor="t" bIns="30250" lIns="60500" spcFirstLastPara="1" rIns="60500" wrap="square" tIns="30250">
            <a:spAutoFit/>
          </a:bodyPr>
          <a:lstStyle/>
          <a:p>
            <a:pPr indent="0" lvl="0" marL="0" marR="0" rtl="0" algn="r">
              <a:lnSpc>
                <a:spcPct val="100000"/>
              </a:lnSpc>
              <a:spcBef>
                <a:spcPts val="0"/>
              </a:spcBef>
              <a:spcAft>
                <a:spcPts val="0"/>
              </a:spcAft>
              <a:buNone/>
            </a:pPr>
            <a:r>
              <a:rPr i="0" lang="en" u="none" cap="none" strike="noStrike">
                <a:solidFill>
                  <a:srgbClr val="000000"/>
                </a:solidFill>
              </a:rPr>
              <a:t>Methods</a:t>
            </a:r>
            <a:r>
              <a:rPr lang="en"/>
              <a:t>/</a:t>
            </a:r>
            <a:r>
              <a:rPr i="0" lang="en" u="none" cap="none" strike="noStrike">
                <a:solidFill>
                  <a:srgbClr val="000000"/>
                </a:solidFill>
              </a:rPr>
              <a:t>Regulations</a:t>
            </a:r>
            <a:endParaRPr i="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i="0" lang="en" u="none" cap="none" strike="noStrike">
                <a:solidFill>
                  <a:srgbClr val="000000"/>
                </a:solidFill>
              </a:rPr>
              <a:t>Quality</a:t>
            </a:r>
            <a:r>
              <a:rPr lang="en"/>
              <a:t>/</a:t>
            </a:r>
            <a:r>
              <a:rPr i="0" lang="en" u="none" cap="none" strike="noStrike">
                <a:solidFill>
                  <a:srgbClr val="000000"/>
                </a:solidFill>
              </a:rPr>
              <a:t>Perfection</a:t>
            </a:r>
            <a:endParaRPr i="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i="0" lang="en" u="none" cap="none" strike="noStrike">
                <a:solidFill>
                  <a:srgbClr val="000000"/>
                </a:solidFill>
              </a:rPr>
              <a:t>Risk reduction</a:t>
            </a:r>
            <a:endParaRPr i="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i="0" lang="en" u="none" cap="none" strike="noStrike">
                <a:solidFill>
                  <a:srgbClr val="000000"/>
                </a:solidFill>
              </a:rPr>
              <a:t>Resources</a:t>
            </a:r>
            <a:endParaRPr i="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i="0" lang="en" u="none" cap="none" strike="noStrike">
                <a:solidFill>
                  <a:srgbClr val="000000"/>
                </a:solidFill>
              </a:rPr>
              <a:t>Control</a:t>
            </a:r>
            <a:endParaRPr i="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i="0" lang="en" u="none" cap="none" strike="noStrike">
                <a:solidFill>
                  <a:srgbClr val="000000"/>
                </a:solidFill>
              </a:rPr>
              <a:t>Timing</a:t>
            </a:r>
            <a:endParaRPr i="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i="0" lang="en" u="none" cap="none" strike="noStrike">
                <a:solidFill>
                  <a:srgbClr val="000000"/>
                </a:solidFill>
              </a:rPr>
              <a:t>Policy</a:t>
            </a:r>
            <a:endParaRPr i="0" u="none" cap="none" strike="noStrike">
              <a:solidFill>
                <a:schemeClr val="dk1"/>
              </a:solidFill>
              <a:latin typeface="Calibri"/>
              <a:ea typeface="Calibri"/>
              <a:cs typeface="Calibri"/>
              <a:sym typeface="Calibri"/>
            </a:endParaRPr>
          </a:p>
        </p:txBody>
      </p:sp>
      <p:sp>
        <p:nvSpPr>
          <p:cNvPr id="231" name="Google Shape;231;p29"/>
          <p:cNvSpPr txBox="1"/>
          <p:nvPr/>
        </p:nvSpPr>
        <p:spPr>
          <a:xfrm>
            <a:off x="4601075" y="2807125"/>
            <a:ext cx="2118900" cy="15696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None/>
            </a:pPr>
            <a:r>
              <a:rPr i="0" lang="en" u="none" cap="none" strike="noStrike">
                <a:solidFill>
                  <a:srgbClr val="000000"/>
                </a:solidFill>
              </a:rPr>
              <a:t>Training</a:t>
            </a:r>
            <a:r>
              <a:rPr i="0" lang="en" u="none" cap="none" strike="noStrike">
                <a:solidFill>
                  <a:srgbClr val="000000"/>
                </a:solidFill>
              </a:rPr>
              <a:t> - </a:t>
            </a:r>
            <a:r>
              <a:rPr i="0" lang="en" u="none" cap="none" strike="noStrike">
                <a:solidFill>
                  <a:srgbClr val="000000"/>
                </a:solidFill>
              </a:rPr>
              <a:t>Development</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Teams</a:t>
            </a:r>
            <a:r>
              <a:rPr i="0" lang="en" u="none" cap="none" strike="noStrike">
                <a:solidFill>
                  <a:srgbClr val="000000"/>
                </a:solidFill>
              </a:rPr>
              <a:t> - </a:t>
            </a:r>
            <a:r>
              <a:rPr i="0" lang="en" u="none" cap="none" strike="noStrike">
                <a:solidFill>
                  <a:srgbClr val="000000"/>
                </a:solidFill>
              </a:rPr>
              <a:t>Relationships</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Community Relations</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Customer Relations</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Communications</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Culture - Values</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 u="none" cap="none" strike="noStrike">
                <a:solidFill>
                  <a:srgbClr val="000000"/>
                </a:solidFill>
              </a:rPr>
              <a:t>Recognition</a:t>
            </a:r>
            <a:endParaRPr i="0" u="none" cap="none" strike="noStrike">
              <a:solidFill>
                <a:schemeClr val="dk1"/>
              </a:solidFill>
              <a:latin typeface="Calibri"/>
              <a:ea typeface="Calibri"/>
              <a:cs typeface="Calibri"/>
              <a:sym typeface="Calibri"/>
            </a:endParaRPr>
          </a:p>
        </p:txBody>
      </p:sp>
      <p:sp>
        <p:nvSpPr>
          <p:cNvPr id="232" name="Google Shape;232;p29"/>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
        <p:nvSpPr>
          <p:cNvPr id="233" name="Google Shape;233;p29"/>
          <p:cNvSpPr txBox="1"/>
          <p:nvPr/>
        </p:nvSpPr>
        <p:spPr>
          <a:xfrm>
            <a:off x="638175" y="1409700"/>
            <a:ext cx="1305000" cy="7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accent1"/>
                </a:solidFill>
              </a:rPr>
              <a:t>A</a:t>
            </a:r>
            <a:endParaRPr b="1" sz="2400">
              <a:solidFill>
                <a:schemeClr val="accent1"/>
              </a:solidFill>
            </a:endParaRPr>
          </a:p>
          <a:p>
            <a:pPr indent="0" lvl="0" marL="0" rtl="0" algn="ctr">
              <a:spcBef>
                <a:spcPts val="0"/>
              </a:spcBef>
              <a:spcAft>
                <a:spcPts val="0"/>
              </a:spcAft>
              <a:buNone/>
            </a:pPr>
            <a:r>
              <a:rPr b="1" lang="en" sz="2400">
                <a:solidFill>
                  <a:schemeClr val="accent1"/>
                </a:solidFill>
              </a:rPr>
              <a:t>Profits</a:t>
            </a:r>
            <a:endParaRPr b="1" sz="2400">
              <a:solidFill>
                <a:schemeClr val="accent1"/>
              </a:solidFill>
            </a:endParaRPr>
          </a:p>
        </p:txBody>
      </p:sp>
      <p:sp>
        <p:nvSpPr>
          <p:cNvPr id="234" name="Google Shape;234;p29"/>
          <p:cNvSpPr txBox="1"/>
          <p:nvPr/>
        </p:nvSpPr>
        <p:spPr>
          <a:xfrm>
            <a:off x="392475" y="3239425"/>
            <a:ext cx="1796400" cy="7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accent2"/>
                </a:solidFill>
              </a:rPr>
              <a:t>B</a:t>
            </a:r>
            <a:endParaRPr b="1" sz="2400">
              <a:solidFill>
                <a:schemeClr val="accent2"/>
              </a:solidFill>
            </a:endParaRPr>
          </a:p>
          <a:p>
            <a:pPr indent="0" lvl="0" marL="0" rtl="0" algn="ctr">
              <a:spcBef>
                <a:spcPts val="0"/>
              </a:spcBef>
              <a:spcAft>
                <a:spcPts val="0"/>
              </a:spcAft>
              <a:buNone/>
            </a:pPr>
            <a:r>
              <a:rPr b="1" lang="en" sz="2400">
                <a:solidFill>
                  <a:schemeClr val="accent2"/>
                </a:solidFill>
              </a:rPr>
              <a:t>Processes</a:t>
            </a:r>
            <a:endParaRPr b="1" sz="2400">
              <a:solidFill>
                <a:schemeClr val="accent2"/>
              </a:solidFill>
            </a:endParaRPr>
          </a:p>
        </p:txBody>
      </p:sp>
      <p:sp>
        <p:nvSpPr>
          <p:cNvPr id="235" name="Google Shape;235;p29"/>
          <p:cNvSpPr txBox="1"/>
          <p:nvPr/>
        </p:nvSpPr>
        <p:spPr>
          <a:xfrm>
            <a:off x="6592575" y="1409700"/>
            <a:ext cx="2118900" cy="7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accent4"/>
                </a:solidFill>
              </a:rPr>
              <a:t>D</a:t>
            </a:r>
            <a:endParaRPr b="1" sz="2400">
              <a:solidFill>
                <a:schemeClr val="accent4"/>
              </a:solidFill>
            </a:endParaRPr>
          </a:p>
          <a:p>
            <a:pPr indent="0" lvl="0" marL="0" rtl="0" algn="ctr">
              <a:spcBef>
                <a:spcPts val="0"/>
              </a:spcBef>
              <a:spcAft>
                <a:spcPts val="0"/>
              </a:spcAft>
              <a:buNone/>
            </a:pPr>
            <a:r>
              <a:rPr b="1" lang="en" sz="2400">
                <a:solidFill>
                  <a:schemeClr val="accent4"/>
                </a:solidFill>
              </a:rPr>
              <a:t>Possibilities</a:t>
            </a:r>
            <a:endParaRPr b="1" sz="2400">
              <a:solidFill>
                <a:schemeClr val="accent4"/>
              </a:solidFill>
            </a:endParaRPr>
          </a:p>
        </p:txBody>
      </p:sp>
      <p:sp>
        <p:nvSpPr>
          <p:cNvPr id="236" name="Google Shape;236;p29"/>
          <p:cNvSpPr txBox="1"/>
          <p:nvPr/>
        </p:nvSpPr>
        <p:spPr>
          <a:xfrm>
            <a:off x="6753825" y="3239425"/>
            <a:ext cx="1796400" cy="7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rPr>
              <a:t>C</a:t>
            </a:r>
            <a:endParaRPr b="1" sz="2400">
              <a:solidFill>
                <a:schemeClr val="accent3"/>
              </a:solidFill>
            </a:endParaRPr>
          </a:p>
          <a:p>
            <a:pPr indent="0" lvl="0" marL="0" rtl="0" algn="ctr">
              <a:spcBef>
                <a:spcPts val="0"/>
              </a:spcBef>
              <a:spcAft>
                <a:spcPts val="0"/>
              </a:spcAft>
              <a:buNone/>
            </a:pPr>
            <a:r>
              <a:rPr b="1" lang="en" sz="2400">
                <a:solidFill>
                  <a:schemeClr val="accent3"/>
                </a:solidFill>
              </a:rPr>
              <a:t>People</a:t>
            </a:r>
            <a:endParaRPr b="1" sz="2400">
              <a:solidFill>
                <a:schemeClr val="accent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0"/>
          <p:cNvSpPr txBox="1"/>
          <p:nvPr/>
        </p:nvSpPr>
        <p:spPr>
          <a:xfrm>
            <a:off x="355798" y="2123986"/>
            <a:ext cx="2320800" cy="468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accent1"/>
                </a:solidFill>
              </a:rPr>
              <a:t>78% </a:t>
            </a:r>
            <a:r>
              <a:rPr i="0" lang="en" sz="1200" u="none" cap="none" strike="noStrike">
                <a:solidFill>
                  <a:srgbClr val="000000"/>
                </a:solidFill>
              </a:rPr>
              <a:t>more effective</a:t>
            </a:r>
            <a:br>
              <a:rPr i="0" lang="en" sz="1200" u="none" cap="none" strike="noStrike">
                <a:solidFill>
                  <a:srgbClr val="000000"/>
                </a:solidFill>
              </a:rPr>
            </a:br>
            <a:r>
              <a:rPr i="0" lang="en" sz="1200" u="none" cap="none" strike="noStrike">
                <a:solidFill>
                  <a:srgbClr val="000000"/>
                </a:solidFill>
              </a:rPr>
              <a:t>communication improving  customer satisfaction</a:t>
            </a:r>
            <a:endParaRPr i="0" sz="900" u="none" cap="none" strike="noStrike">
              <a:solidFill>
                <a:srgbClr val="000000"/>
              </a:solidFill>
            </a:endParaRPr>
          </a:p>
        </p:txBody>
      </p:sp>
      <p:sp>
        <p:nvSpPr>
          <p:cNvPr id="243" name="Google Shape;243;p30"/>
          <p:cNvSpPr txBox="1"/>
          <p:nvPr/>
        </p:nvSpPr>
        <p:spPr>
          <a:xfrm>
            <a:off x="3534287" y="2123986"/>
            <a:ext cx="2075400" cy="468900"/>
          </a:xfrm>
          <a:prstGeom prst="rect">
            <a:avLst/>
          </a:prstGeom>
          <a:noFill/>
          <a:ln>
            <a:noFill/>
          </a:ln>
        </p:spPr>
        <p:txBody>
          <a:bodyPr anchorCtr="0" anchor="ctr" bIns="60475" lIns="60475" spcFirstLastPara="1" rIns="60475" wrap="square" tIns="6047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accent1"/>
                </a:solidFill>
              </a:rPr>
              <a:t>130% </a:t>
            </a:r>
            <a:r>
              <a:rPr i="0" lang="en" sz="1200" u="none" cap="none" strike="noStrike">
                <a:solidFill>
                  <a:srgbClr val="000000"/>
                </a:solidFill>
              </a:rPr>
              <a:t>better at decision-making</a:t>
            </a:r>
            <a:endParaRPr i="0" sz="900" u="none" cap="none" strike="noStrike">
              <a:solidFill>
                <a:srgbClr val="000000"/>
              </a:solidFill>
            </a:endParaRPr>
          </a:p>
        </p:txBody>
      </p:sp>
      <p:sp>
        <p:nvSpPr>
          <p:cNvPr id="244" name="Google Shape;244;p30"/>
          <p:cNvSpPr txBox="1"/>
          <p:nvPr/>
        </p:nvSpPr>
        <p:spPr>
          <a:xfrm>
            <a:off x="268941" y="4155785"/>
            <a:ext cx="2494800" cy="468900"/>
          </a:xfrm>
          <a:prstGeom prst="rect">
            <a:avLst/>
          </a:prstGeom>
          <a:noFill/>
          <a:ln>
            <a:noFill/>
          </a:ln>
        </p:spPr>
        <p:txBody>
          <a:bodyPr anchorCtr="0" anchor="ctr" bIns="60475" lIns="60475" spcFirstLastPara="1" rIns="60475" wrap="square" tIns="6047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accent1"/>
                </a:solidFill>
              </a:rPr>
              <a:t>66% </a:t>
            </a:r>
            <a:r>
              <a:rPr i="0" lang="en" sz="1200" u="none" cap="none" strike="noStrike">
                <a:solidFill>
                  <a:schemeClr val="dk1"/>
                </a:solidFill>
              </a:rPr>
              <a:t>improvement</a:t>
            </a:r>
            <a:br>
              <a:rPr i="0" lang="en" sz="1200" u="none" cap="none" strike="noStrike">
                <a:solidFill>
                  <a:schemeClr val="dk1"/>
                </a:solidFill>
              </a:rPr>
            </a:br>
            <a:r>
              <a:rPr i="0" lang="en" sz="1200" u="none" cap="none" strike="noStrike">
                <a:solidFill>
                  <a:schemeClr val="dk1"/>
                </a:solidFill>
              </a:rPr>
              <a:t>in team productivity</a:t>
            </a:r>
            <a:endParaRPr i="0" sz="900" u="none" cap="none" strike="noStrike">
              <a:solidFill>
                <a:srgbClr val="000000"/>
              </a:solidFill>
            </a:endParaRPr>
          </a:p>
        </p:txBody>
      </p:sp>
      <p:sp>
        <p:nvSpPr>
          <p:cNvPr id="245" name="Google Shape;245;p30"/>
          <p:cNvSpPr txBox="1"/>
          <p:nvPr/>
        </p:nvSpPr>
        <p:spPr>
          <a:xfrm>
            <a:off x="3324640" y="4123596"/>
            <a:ext cx="2494800" cy="576600"/>
          </a:xfrm>
          <a:prstGeom prst="rect">
            <a:avLst/>
          </a:prstGeom>
          <a:noFill/>
          <a:ln>
            <a:noFill/>
          </a:ln>
        </p:spPr>
        <p:txBody>
          <a:bodyPr anchorCtr="0" anchor="ctr" bIns="60475" lIns="60475" spcFirstLastPara="1" rIns="60475" wrap="square" tIns="6047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accent1"/>
                </a:solidFill>
              </a:rPr>
              <a:t>$100M </a:t>
            </a:r>
            <a:r>
              <a:rPr i="0" lang="en" sz="1200" u="none" cap="none" strike="noStrike">
                <a:solidFill>
                  <a:schemeClr val="dk1"/>
                </a:solidFill>
              </a:rPr>
              <a:t>in annual </a:t>
            </a:r>
            <a:br>
              <a:rPr i="0" lang="en" sz="1200" u="none" cap="none" strike="noStrike">
                <a:solidFill>
                  <a:schemeClr val="dk1"/>
                </a:solidFill>
              </a:rPr>
            </a:br>
            <a:r>
              <a:rPr i="0" lang="en" sz="1200" u="none" cap="none" strike="noStrike">
                <a:solidFill>
                  <a:schemeClr val="dk1"/>
                </a:solidFill>
              </a:rPr>
              <a:t>innovations unlocked</a:t>
            </a:r>
            <a:endParaRPr i="0" sz="900" u="none" cap="none" strike="noStrike">
              <a:solidFill>
                <a:srgbClr val="000000"/>
              </a:solidFill>
            </a:endParaRPr>
          </a:p>
        </p:txBody>
      </p:sp>
      <p:sp>
        <p:nvSpPr>
          <p:cNvPr id="246" name="Google Shape;246;p30"/>
          <p:cNvSpPr txBox="1"/>
          <p:nvPr/>
        </p:nvSpPr>
        <p:spPr>
          <a:xfrm>
            <a:off x="6564064" y="2123986"/>
            <a:ext cx="2011200" cy="468900"/>
          </a:xfrm>
          <a:prstGeom prst="rect">
            <a:avLst/>
          </a:prstGeom>
          <a:noFill/>
          <a:ln>
            <a:noFill/>
          </a:ln>
        </p:spPr>
        <p:txBody>
          <a:bodyPr anchorCtr="0" anchor="ctr" bIns="60475" lIns="60475" spcFirstLastPara="1" rIns="60475" wrap="square" tIns="6047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accent1"/>
                </a:solidFill>
              </a:rPr>
              <a:t>57% </a:t>
            </a:r>
            <a:r>
              <a:rPr i="0" lang="en" sz="1200" u="none" cap="none" strike="noStrike">
                <a:solidFill>
                  <a:schemeClr val="dk1"/>
                </a:solidFill>
              </a:rPr>
              <a:t>reduction in </a:t>
            </a:r>
            <a:br>
              <a:rPr i="0" lang="en" sz="1200" u="none" cap="none" strike="noStrike">
                <a:solidFill>
                  <a:schemeClr val="dk1"/>
                </a:solidFill>
              </a:rPr>
            </a:br>
            <a:r>
              <a:rPr i="0" lang="en" sz="1200" u="none" cap="none" strike="noStrike">
                <a:solidFill>
                  <a:schemeClr val="dk1"/>
                </a:solidFill>
              </a:rPr>
              <a:t>talent attrition</a:t>
            </a:r>
            <a:endParaRPr i="0" sz="900" u="none" cap="none" strike="noStrike">
              <a:solidFill>
                <a:srgbClr val="000000"/>
              </a:solidFill>
            </a:endParaRPr>
          </a:p>
        </p:txBody>
      </p:sp>
      <p:pic>
        <p:nvPicPr>
          <p:cNvPr id="247" name="Google Shape;247;p30"/>
          <p:cNvPicPr preferRelativeResize="0"/>
          <p:nvPr/>
        </p:nvPicPr>
        <p:blipFill rotWithShape="1">
          <a:blip r:embed="rId3">
            <a:alphaModFix/>
          </a:blip>
          <a:srcRect b="0" l="0" r="0" t="0"/>
          <a:stretch/>
        </p:blipFill>
        <p:spPr>
          <a:xfrm>
            <a:off x="1062461" y="1130652"/>
            <a:ext cx="907677" cy="907677"/>
          </a:xfrm>
          <a:prstGeom prst="rect">
            <a:avLst/>
          </a:prstGeom>
          <a:noFill/>
          <a:ln>
            <a:noFill/>
          </a:ln>
        </p:spPr>
      </p:pic>
      <p:pic>
        <p:nvPicPr>
          <p:cNvPr id="248" name="Google Shape;248;p30"/>
          <p:cNvPicPr preferRelativeResize="0"/>
          <p:nvPr/>
        </p:nvPicPr>
        <p:blipFill rotWithShape="1">
          <a:blip r:embed="rId4">
            <a:alphaModFix/>
          </a:blip>
          <a:srcRect b="0" l="0" r="0" t="0"/>
          <a:stretch/>
        </p:blipFill>
        <p:spPr>
          <a:xfrm>
            <a:off x="1062474" y="3111088"/>
            <a:ext cx="907677" cy="907677"/>
          </a:xfrm>
          <a:prstGeom prst="rect">
            <a:avLst/>
          </a:prstGeom>
          <a:noFill/>
          <a:ln>
            <a:noFill/>
          </a:ln>
        </p:spPr>
      </p:pic>
      <p:pic>
        <p:nvPicPr>
          <p:cNvPr id="249" name="Google Shape;249;p30"/>
          <p:cNvPicPr preferRelativeResize="0"/>
          <p:nvPr/>
        </p:nvPicPr>
        <p:blipFill rotWithShape="1">
          <a:blip r:embed="rId5">
            <a:alphaModFix/>
          </a:blip>
          <a:srcRect b="0" l="0" r="0" t="0"/>
          <a:stretch/>
        </p:blipFill>
        <p:spPr>
          <a:xfrm>
            <a:off x="4118162" y="1130652"/>
            <a:ext cx="907677" cy="907677"/>
          </a:xfrm>
          <a:prstGeom prst="rect">
            <a:avLst/>
          </a:prstGeom>
          <a:noFill/>
          <a:ln>
            <a:noFill/>
          </a:ln>
        </p:spPr>
      </p:pic>
      <p:pic>
        <p:nvPicPr>
          <p:cNvPr id="250" name="Google Shape;250;p30"/>
          <p:cNvPicPr preferRelativeResize="0"/>
          <p:nvPr/>
        </p:nvPicPr>
        <p:blipFill rotWithShape="1">
          <a:blip r:embed="rId6">
            <a:alphaModFix/>
          </a:blip>
          <a:srcRect b="0" l="0" r="0" t="0"/>
          <a:stretch/>
        </p:blipFill>
        <p:spPr>
          <a:xfrm>
            <a:off x="7115747" y="1130653"/>
            <a:ext cx="907735" cy="910661"/>
          </a:xfrm>
          <a:prstGeom prst="rect">
            <a:avLst/>
          </a:prstGeom>
          <a:noFill/>
          <a:ln>
            <a:noFill/>
          </a:ln>
        </p:spPr>
      </p:pic>
      <p:pic>
        <p:nvPicPr>
          <p:cNvPr id="251" name="Google Shape;251;p30"/>
          <p:cNvPicPr preferRelativeResize="0"/>
          <p:nvPr/>
        </p:nvPicPr>
        <p:blipFill rotWithShape="1">
          <a:blip r:embed="rId7">
            <a:alphaModFix/>
          </a:blip>
          <a:srcRect b="0" l="0" r="0" t="0"/>
          <a:stretch/>
        </p:blipFill>
        <p:spPr>
          <a:xfrm>
            <a:off x="4118162" y="3111088"/>
            <a:ext cx="907676" cy="907676"/>
          </a:xfrm>
          <a:prstGeom prst="rect">
            <a:avLst/>
          </a:prstGeom>
          <a:noFill/>
          <a:ln>
            <a:noFill/>
          </a:ln>
        </p:spPr>
      </p:pic>
      <p:pic>
        <p:nvPicPr>
          <p:cNvPr id="252" name="Google Shape;252;p30"/>
          <p:cNvPicPr preferRelativeResize="0"/>
          <p:nvPr/>
        </p:nvPicPr>
        <p:blipFill rotWithShape="1">
          <a:blip r:embed="rId8">
            <a:alphaModFix/>
          </a:blip>
          <a:srcRect b="0" l="0" r="0" t="0"/>
          <a:stretch/>
        </p:blipFill>
        <p:spPr>
          <a:xfrm>
            <a:off x="7025004" y="3111088"/>
            <a:ext cx="907676" cy="916753"/>
          </a:xfrm>
          <a:prstGeom prst="rect">
            <a:avLst/>
          </a:prstGeom>
          <a:noFill/>
          <a:ln>
            <a:noFill/>
          </a:ln>
        </p:spPr>
      </p:pic>
      <p:sp>
        <p:nvSpPr>
          <p:cNvPr id="253" name="Google Shape;253;p30"/>
          <p:cNvSpPr txBox="1"/>
          <p:nvPr/>
        </p:nvSpPr>
        <p:spPr>
          <a:xfrm>
            <a:off x="6531899" y="4101984"/>
            <a:ext cx="2075400" cy="576600"/>
          </a:xfrm>
          <a:prstGeom prst="rect">
            <a:avLst/>
          </a:prstGeom>
          <a:noFill/>
          <a:ln>
            <a:noFill/>
          </a:ln>
        </p:spPr>
        <p:txBody>
          <a:bodyPr anchorCtr="0" anchor="ctr" bIns="60475" lIns="60475" spcFirstLastPara="1" rIns="60475" wrap="square" tIns="6047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accent1"/>
                </a:solidFill>
              </a:rPr>
              <a:t>70% </a:t>
            </a:r>
            <a:r>
              <a:rPr i="0" lang="en" sz="1200" u="none" cap="none" strike="noStrike">
                <a:solidFill>
                  <a:srgbClr val="000000"/>
                </a:solidFill>
              </a:rPr>
              <a:t>faster speed</a:t>
            </a:r>
            <a:br>
              <a:rPr i="0" lang="en" sz="1200" u="none" cap="none" strike="noStrike">
                <a:solidFill>
                  <a:srgbClr val="000000"/>
                </a:solidFill>
              </a:rPr>
            </a:br>
            <a:r>
              <a:rPr i="0" lang="en" sz="1200" u="none" cap="none" strike="noStrike">
                <a:solidFill>
                  <a:srgbClr val="000000"/>
                </a:solidFill>
              </a:rPr>
              <a:t>to job mastery</a:t>
            </a:r>
            <a:endParaRPr i="0" sz="900" u="none" cap="none" strike="noStrike">
              <a:solidFill>
                <a:srgbClr val="000000"/>
              </a:solidFill>
            </a:endParaRPr>
          </a:p>
        </p:txBody>
      </p:sp>
      <p:cxnSp>
        <p:nvCxnSpPr>
          <p:cNvPr id="254" name="Google Shape;254;p30"/>
          <p:cNvCxnSpPr/>
          <p:nvPr/>
        </p:nvCxnSpPr>
        <p:spPr>
          <a:xfrm>
            <a:off x="-4599" y="2845566"/>
            <a:ext cx="9153300" cy="0"/>
          </a:xfrm>
          <a:prstGeom prst="straightConnector1">
            <a:avLst/>
          </a:prstGeom>
          <a:noFill/>
          <a:ln cap="flat" cmpd="sng" w="9525">
            <a:solidFill>
              <a:schemeClr val="dk2"/>
            </a:solidFill>
            <a:prstDash val="dot"/>
            <a:round/>
            <a:headEnd len="sm" w="sm" type="none"/>
            <a:tailEnd len="sm" w="sm" type="none"/>
          </a:ln>
        </p:spPr>
      </p:cxnSp>
      <p:grpSp>
        <p:nvGrpSpPr>
          <p:cNvPr id="255" name="Google Shape;255;p30"/>
          <p:cNvGrpSpPr/>
          <p:nvPr/>
        </p:nvGrpSpPr>
        <p:grpSpPr>
          <a:xfrm>
            <a:off x="3061180" y="927165"/>
            <a:ext cx="3022126" cy="3836408"/>
            <a:chOff x="4574500" y="1077575"/>
            <a:chExt cx="4566525" cy="5703000"/>
          </a:xfrm>
        </p:grpSpPr>
        <p:cxnSp>
          <p:nvCxnSpPr>
            <p:cNvPr id="256" name="Google Shape;256;p30"/>
            <p:cNvCxnSpPr/>
            <p:nvPr/>
          </p:nvCxnSpPr>
          <p:spPr>
            <a:xfrm>
              <a:off x="4574500" y="1077575"/>
              <a:ext cx="0" cy="5703000"/>
            </a:xfrm>
            <a:prstGeom prst="straightConnector1">
              <a:avLst/>
            </a:prstGeom>
            <a:noFill/>
            <a:ln cap="flat" cmpd="sng" w="9525">
              <a:solidFill>
                <a:schemeClr val="dk2"/>
              </a:solidFill>
              <a:prstDash val="dot"/>
              <a:round/>
              <a:headEnd len="sm" w="sm" type="none"/>
              <a:tailEnd len="sm" w="sm" type="none"/>
            </a:ln>
          </p:spPr>
        </p:cxnSp>
        <p:cxnSp>
          <p:nvCxnSpPr>
            <p:cNvPr id="257" name="Google Shape;257;p30"/>
            <p:cNvCxnSpPr/>
            <p:nvPr/>
          </p:nvCxnSpPr>
          <p:spPr>
            <a:xfrm>
              <a:off x="9141025" y="1077575"/>
              <a:ext cx="0" cy="5703000"/>
            </a:xfrm>
            <a:prstGeom prst="straightConnector1">
              <a:avLst/>
            </a:prstGeom>
            <a:noFill/>
            <a:ln cap="flat" cmpd="sng" w="9525">
              <a:solidFill>
                <a:schemeClr val="dk2"/>
              </a:solidFill>
              <a:prstDash val="dot"/>
              <a:round/>
              <a:headEnd len="sm" w="sm" type="none"/>
              <a:tailEnd len="sm" w="sm" type="none"/>
            </a:ln>
          </p:spPr>
        </p:cxnSp>
      </p:grpSp>
      <p:sp>
        <p:nvSpPr>
          <p:cNvPr id="258" name="Google Shape;258;p30"/>
          <p:cNvSpPr txBox="1"/>
          <p:nvPr/>
        </p:nvSpPr>
        <p:spPr>
          <a:xfrm>
            <a:off x="2673826" y="4858085"/>
            <a:ext cx="3796800" cy="198600"/>
          </a:xfrm>
          <a:prstGeom prst="rect">
            <a:avLst/>
          </a:prstGeom>
          <a:noFill/>
          <a:ln>
            <a:noFill/>
          </a:ln>
        </p:spPr>
        <p:txBody>
          <a:bodyPr anchorCtr="0" anchor="ctr" bIns="60475" lIns="60475" spcFirstLastPara="1" rIns="60475" wrap="square" tIns="60475">
            <a:noAutofit/>
          </a:bodyPr>
          <a:lstStyle/>
          <a:p>
            <a:pPr indent="0" lvl="0" marL="0" marR="0" rtl="0" algn="ctr">
              <a:lnSpc>
                <a:spcPct val="100000"/>
              </a:lnSpc>
              <a:spcBef>
                <a:spcPts val="0"/>
              </a:spcBef>
              <a:spcAft>
                <a:spcPts val="0"/>
              </a:spcAft>
              <a:buClr>
                <a:srgbClr val="000000"/>
              </a:buClr>
              <a:buSzPts val="700"/>
              <a:buFont typeface="Arial"/>
              <a:buNone/>
            </a:pPr>
            <a:r>
              <a:rPr i="0" lang="en" sz="800" u="none" cap="none" strike="noStrike">
                <a:solidFill>
                  <a:srgbClr val="000000"/>
                </a:solidFill>
              </a:rPr>
              <a:t>Source: Herrmann client experience &amp; researc</a:t>
            </a:r>
            <a:r>
              <a:rPr lang="en" sz="800"/>
              <a:t>h.</a:t>
            </a:r>
            <a:endParaRPr i="0" sz="800" u="none" cap="none" strike="noStrike">
              <a:solidFill>
                <a:srgbClr val="000000"/>
              </a:solidFill>
            </a:endParaRPr>
          </a:p>
        </p:txBody>
      </p:sp>
      <p:sp>
        <p:nvSpPr>
          <p:cNvPr id="259" name="Google Shape;259;p30"/>
          <p:cNvSpPr txBox="1"/>
          <p:nvPr>
            <p:ph idx="4294967295" type="title"/>
          </p:nvPr>
        </p:nvSpPr>
        <p:spPr>
          <a:xfrm>
            <a:off x="311699" y="309889"/>
            <a:ext cx="7867200" cy="356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100"/>
              <a:buFont typeface="Arial"/>
              <a:buNone/>
            </a:pPr>
            <a:r>
              <a:rPr b="1" lang="en" sz="2000">
                <a:solidFill>
                  <a:schemeClr val="accent1"/>
                </a:solidFill>
              </a:rPr>
              <a:t>Applying Whole Brain</a:t>
            </a:r>
            <a:r>
              <a:rPr b="1" baseline="30000" lang="en" sz="2000">
                <a:solidFill>
                  <a:schemeClr val="accent1"/>
                </a:solidFill>
              </a:rPr>
              <a:t>®</a:t>
            </a:r>
            <a:r>
              <a:rPr b="1" lang="en" sz="2000">
                <a:solidFill>
                  <a:schemeClr val="accent1"/>
                </a:solidFill>
              </a:rPr>
              <a:t> Thinking</a:t>
            </a:r>
            <a:r>
              <a:rPr b="1" lang="en" sz="2000">
                <a:solidFill>
                  <a:srgbClr val="0070C0"/>
                </a:solidFill>
              </a:rPr>
              <a:t> </a:t>
            </a:r>
            <a:r>
              <a:rPr b="1" lang="en" sz="2000">
                <a:solidFill>
                  <a:schemeClr val="dk1"/>
                </a:solidFill>
              </a:rPr>
              <a:t>drives better business results:</a:t>
            </a:r>
            <a:endParaRPr sz="2000"/>
          </a:p>
        </p:txBody>
      </p:sp>
      <p:sp>
        <p:nvSpPr>
          <p:cNvPr id="260" name="Google Shape;260;p30"/>
          <p:cNvSpPr txBox="1"/>
          <p:nvPr>
            <p:ph idx="4294967295"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1" name="Google Shape;261;p30"/>
          <p:cNvSpPr txBox="1"/>
          <p:nvPr/>
        </p:nvSpPr>
        <p:spPr>
          <a:xfrm>
            <a:off x="311699" y="4828989"/>
            <a:ext cx="1560900" cy="15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chemeClr val="dk1"/>
                </a:solidFill>
              </a:rPr>
              <a:t>© 202</a:t>
            </a:r>
            <a:r>
              <a:rPr lang="en" sz="900">
                <a:solidFill>
                  <a:schemeClr val="dk1"/>
                </a:solidFill>
              </a:rPr>
              <a:t>4</a:t>
            </a:r>
            <a:r>
              <a:rPr i="0" lang="en" sz="900" u="none" cap="none" strike="noStrike">
                <a:solidFill>
                  <a:schemeClr val="dk1"/>
                </a:solidFill>
              </a:rPr>
              <a:t> Herrmann Global, LLC</a:t>
            </a:r>
            <a:endParaRPr i="0" sz="900" u="none" cap="none" strike="noStrike">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1"/>
          <p:cNvSpPr/>
          <p:nvPr/>
        </p:nvSpPr>
        <p:spPr>
          <a:xfrm>
            <a:off x="3971044" y="3296544"/>
            <a:ext cx="1166400" cy="566700"/>
          </a:xfrm>
          <a:prstGeom prst="roundRect">
            <a:avLst>
              <a:gd fmla="val 16667" name="adj"/>
            </a:avLst>
          </a:prstGeom>
          <a:solidFill>
            <a:schemeClr val="lt1"/>
          </a:solidFill>
          <a:ln cap="flat" cmpd="sng" w="9525">
            <a:solidFill>
              <a:schemeClr val="dk1"/>
            </a:solidFill>
            <a:prstDash val="dash"/>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Proxima Nova Semibold"/>
              <a:ea typeface="Proxima Nova Semibold"/>
              <a:cs typeface="Proxima Nova Semibold"/>
              <a:sym typeface="Proxima Nova Semibold"/>
            </a:endParaRPr>
          </a:p>
        </p:txBody>
      </p:sp>
      <p:sp>
        <p:nvSpPr>
          <p:cNvPr id="267" name="Google Shape;267;p31"/>
          <p:cNvSpPr/>
          <p:nvPr/>
        </p:nvSpPr>
        <p:spPr>
          <a:xfrm>
            <a:off x="3936793" y="1241657"/>
            <a:ext cx="1166400" cy="566700"/>
          </a:xfrm>
          <a:prstGeom prst="roundRect">
            <a:avLst>
              <a:gd fmla="val 16667" name="adj"/>
            </a:avLst>
          </a:prstGeom>
          <a:solidFill>
            <a:srgbClr val="EF354E">
              <a:alpha val="50000"/>
            </a:srgbClr>
          </a:solidFill>
          <a:ln cap="flat" cmpd="sng" w="9525">
            <a:solidFill>
              <a:schemeClr val="accent3"/>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Motivators &amp; Trust</a:t>
            </a:r>
            <a:endParaRPr i="0" sz="1400" u="none" cap="none" strike="noStrike">
              <a:solidFill>
                <a:schemeClr val="dk1"/>
              </a:solidFill>
            </a:endParaRPr>
          </a:p>
        </p:txBody>
      </p:sp>
      <p:sp>
        <p:nvSpPr>
          <p:cNvPr id="268" name="Google Shape;268;p31"/>
          <p:cNvSpPr/>
          <p:nvPr/>
        </p:nvSpPr>
        <p:spPr>
          <a:xfrm>
            <a:off x="3936793" y="1926954"/>
            <a:ext cx="1166400" cy="566700"/>
          </a:xfrm>
          <a:prstGeom prst="roundRect">
            <a:avLst>
              <a:gd fmla="val 16667" name="adj"/>
            </a:avLst>
          </a:prstGeom>
          <a:solidFill>
            <a:srgbClr val="EF354E">
              <a:alpha val="50000"/>
            </a:srgbClr>
          </a:solidFill>
          <a:ln cap="flat" cmpd="sng" w="9525">
            <a:solidFill>
              <a:schemeClr val="accent3"/>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Motivators &amp; Trust</a:t>
            </a:r>
            <a:endParaRPr i="0" sz="1400" u="none" cap="none" strike="noStrike">
              <a:solidFill>
                <a:schemeClr val="dk1"/>
              </a:solidFill>
            </a:endParaRPr>
          </a:p>
        </p:txBody>
      </p:sp>
      <p:sp>
        <p:nvSpPr>
          <p:cNvPr id="269" name="Google Shape;269;p31"/>
          <p:cNvSpPr/>
          <p:nvPr/>
        </p:nvSpPr>
        <p:spPr>
          <a:xfrm>
            <a:off x="3936793" y="2612253"/>
            <a:ext cx="1166400" cy="566700"/>
          </a:xfrm>
          <a:prstGeom prst="roundRect">
            <a:avLst>
              <a:gd fmla="val 16667" name="adj"/>
            </a:avLst>
          </a:prstGeom>
          <a:solidFill>
            <a:srgbClr val="EF354E">
              <a:alpha val="50000"/>
            </a:srgbClr>
          </a:solidFill>
          <a:ln cap="flat" cmpd="sng" w="9525">
            <a:solidFill>
              <a:schemeClr val="accent3"/>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Motivators &amp; Trust</a:t>
            </a:r>
            <a:endParaRPr i="0" sz="1400" u="none" cap="none" strike="noStrike">
              <a:solidFill>
                <a:schemeClr val="dk1"/>
              </a:solidFill>
            </a:endParaRPr>
          </a:p>
        </p:txBody>
      </p:sp>
      <p:sp>
        <p:nvSpPr>
          <p:cNvPr id="270" name="Google Shape;270;p31"/>
          <p:cNvSpPr/>
          <p:nvPr/>
        </p:nvSpPr>
        <p:spPr>
          <a:xfrm>
            <a:off x="3962006" y="3982848"/>
            <a:ext cx="1166400" cy="566700"/>
          </a:xfrm>
          <a:prstGeom prst="roundRect">
            <a:avLst>
              <a:gd fmla="val 16667" name="adj"/>
            </a:avLst>
          </a:prstGeom>
          <a:solidFill>
            <a:srgbClr val="EF354E">
              <a:alpha val="50000"/>
            </a:srgbClr>
          </a:solidFill>
          <a:ln cap="flat" cmpd="sng" w="9525">
            <a:solidFill>
              <a:schemeClr val="accent3"/>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Motivators</a:t>
            </a:r>
            <a:r>
              <a:rPr b="1" i="0" lang="en" sz="1200" u="none" cap="none" strike="noStrike">
                <a:solidFill>
                  <a:schemeClr val="dk1"/>
                </a:solidFill>
              </a:rPr>
              <a:t> &amp; Trust</a:t>
            </a:r>
            <a:endParaRPr i="0" sz="1400" u="none" cap="none" strike="noStrike">
              <a:solidFill>
                <a:schemeClr val="dk1"/>
              </a:solidFill>
            </a:endParaRPr>
          </a:p>
        </p:txBody>
      </p:sp>
      <p:sp>
        <p:nvSpPr>
          <p:cNvPr id="271" name="Google Shape;271;p31"/>
          <p:cNvSpPr txBox="1"/>
          <p:nvPr/>
        </p:nvSpPr>
        <p:spPr>
          <a:xfrm>
            <a:off x="260900" y="633375"/>
            <a:ext cx="2949000" cy="3561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600"/>
              <a:buFont typeface="Arial"/>
              <a:buNone/>
            </a:pPr>
            <a:r>
              <a:rPr lang="en" sz="1600">
                <a:solidFill>
                  <a:schemeClr val="dk1"/>
                </a:solidFill>
              </a:rPr>
              <a:t>A</a:t>
            </a:r>
            <a:r>
              <a:rPr i="0" lang="en" sz="1600" u="none" cap="none" strike="noStrike">
                <a:solidFill>
                  <a:schemeClr val="dk1"/>
                </a:solidFill>
              </a:rPr>
              <a:t> powerful gap analysis tool!</a:t>
            </a:r>
            <a:endParaRPr i="0" sz="1600" u="none" cap="none" strike="noStrike">
              <a:solidFill>
                <a:schemeClr val="dk1"/>
              </a:solidFill>
            </a:endParaRPr>
          </a:p>
        </p:txBody>
      </p:sp>
      <p:sp>
        <p:nvSpPr>
          <p:cNvPr id="272" name="Google Shape;272;p31"/>
          <p:cNvSpPr/>
          <p:nvPr/>
        </p:nvSpPr>
        <p:spPr>
          <a:xfrm>
            <a:off x="2154225" y="1241657"/>
            <a:ext cx="1166400" cy="566700"/>
          </a:xfrm>
          <a:prstGeom prst="roundRect">
            <a:avLst>
              <a:gd fmla="val 16667" name="adj"/>
            </a:avLst>
          </a:prstGeom>
          <a:solidFill>
            <a:srgbClr val="2CC3F0">
              <a:alpha val="50629"/>
            </a:srgbClr>
          </a:solidFill>
          <a:ln cap="flat" cmpd="sng" w="9525">
            <a:solidFill>
              <a:schemeClr val="accent1"/>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Capabilities &amp; Resources</a:t>
            </a:r>
            <a:endParaRPr i="0" sz="1400" u="none" cap="none" strike="noStrike">
              <a:solidFill>
                <a:schemeClr val="dk1"/>
              </a:solidFill>
            </a:endParaRPr>
          </a:p>
        </p:txBody>
      </p:sp>
      <p:sp>
        <p:nvSpPr>
          <p:cNvPr id="273" name="Google Shape;273;p31"/>
          <p:cNvSpPr/>
          <p:nvPr/>
        </p:nvSpPr>
        <p:spPr>
          <a:xfrm>
            <a:off x="5719360" y="1241657"/>
            <a:ext cx="1166400" cy="566700"/>
          </a:xfrm>
          <a:prstGeom prst="roundRect">
            <a:avLst>
              <a:gd fmla="val 16667" name="adj"/>
            </a:avLst>
          </a:prstGeom>
          <a:solidFill>
            <a:srgbClr val="63C084">
              <a:alpha val="50000"/>
            </a:srgbClr>
          </a:solidFill>
          <a:ln cap="flat" cmpd="sng" w="9525">
            <a:solidFill>
              <a:schemeClr val="accent2"/>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Action Plan</a:t>
            </a:r>
            <a:endParaRPr i="0" sz="1400" u="none" cap="none" strike="noStrike">
              <a:solidFill>
                <a:schemeClr val="dk1"/>
              </a:solidFill>
            </a:endParaRPr>
          </a:p>
        </p:txBody>
      </p:sp>
      <p:sp>
        <p:nvSpPr>
          <p:cNvPr id="274" name="Google Shape;274;p31"/>
          <p:cNvSpPr/>
          <p:nvPr/>
        </p:nvSpPr>
        <p:spPr>
          <a:xfrm>
            <a:off x="371659" y="1241657"/>
            <a:ext cx="1166400" cy="566700"/>
          </a:xfrm>
          <a:prstGeom prst="roundRect">
            <a:avLst>
              <a:gd fmla="val 16667" name="adj"/>
            </a:avLst>
          </a:prstGeom>
          <a:solidFill>
            <a:srgbClr val="FDD742">
              <a:alpha val="48730"/>
            </a:srgbClr>
          </a:solidFill>
          <a:ln cap="flat" cmpd="sng" w="9525">
            <a:solidFill>
              <a:schemeClr val="accent4"/>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Focused Vision</a:t>
            </a:r>
            <a:endParaRPr i="0" sz="1400" u="none" cap="none" strike="noStrike">
              <a:solidFill>
                <a:schemeClr val="dk1"/>
              </a:solidFill>
            </a:endParaRPr>
          </a:p>
        </p:txBody>
      </p:sp>
      <p:sp>
        <p:nvSpPr>
          <p:cNvPr id="275" name="Google Shape;275;p31"/>
          <p:cNvSpPr/>
          <p:nvPr/>
        </p:nvSpPr>
        <p:spPr>
          <a:xfrm>
            <a:off x="7501929" y="1241657"/>
            <a:ext cx="1166400" cy="566700"/>
          </a:xfrm>
          <a:prstGeom prst="roundRect">
            <a:avLst>
              <a:gd fmla="val 16667" name="adj"/>
            </a:avLst>
          </a:prstGeom>
          <a:solidFill>
            <a:schemeClr val="dk1"/>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rPr>
              <a:t>Successful Change</a:t>
            </a:r>
            <a:endParaRPr b="1" i="0" sz="1400" u="none" cap="none" strike="noStrike">
              <a:solidFill>
                <a:schemeClr val="dk1"/>
              </a:solidFill>
            </a:endParaRPr>
          </a:p>
        </p:txBody>
      </p:sp>
      <p:sp>
        <p:nvSpPr>
          <p:cNvPr id="276" name="Google Shape;276;p31"/>
          <p:cNvSpPr/>
          <p:nvPr/>
        </p:nvSpPr>
        <p:spPr>
          <a:xfrm>
            <a:off x="7043892" y="1375079"/>
            <a:ext cx="299700" cy="299700"/>
          </a:xfrm>
          <a:prstGeom prst="mathEqual">
            <a:avLst>
              <a:gd fmla="val 23520" name="adj1"/>
              <a:gd fmla="val 11760" name="adj2"/>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77" name="Google Shape;277;p31"/>
          <p:cNvSpPr/>
          <p:nvPr/>
        </p:nvSpPr>
        <p:spPr>
          <a:xfrm>
            <a:off x="5261325" y="1375079"/>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78" name="Google Shape;278;p31"/>
          <p:cNvSpPr/>
          <p:nvPr/>
        </p:nvSpPr>
        <p:spPr>
          <a:xfrm>
            <a:off x="3478758" y="1375079"/>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79" name="Google Shape;279;p31"/>
          <p:cNvSpPr/>
          <p:nvPr/>
        </p:nvSpPr>
        <p:spPr>
          <a:xfrm>
            <a:off x="1696191" y="1375079"/>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80" name="Google Shape;280;p31"/>
          <p:cNvSpPr/>
          <p:nvPr/>
        </p:nvSpPr>
        <p:spPr>
          <a:xfrm>
            <a:off x="2154225" y="1926954"/>
            <a:ext cx="1166400" cy="566700"/>
          </a:xfrm>
          <a:prstGeom prst="roundRect">
            <a:avLst>
              <a:gd fmla="val 16667" name="adj"/>
            </a:avLst>
          </a:prstGeom>
          <a:solidFill>
            <a:srgbClr val="2CC3F0">
              <a:alpha val="50629"/>
            </a:srgbClr>
          </a:solidFill>
          <a:ln cap="flat" cmpd="sng" w="9525">
            <a:solidFill>
              <a:schemeClr val="accent1"/>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Capabilities &amp; Resources</a:t>
            </a:r>
            <a:endParaRPr i="0" sz="1400" u="none" cap="none" strike="noStrike">
              <a:solidFill>
                <a:schemeClr val="dk1"/>
              </a:solidFill>
            </a:endParaRPr>
          </a:p>
        </p:txBody>
      </p:sp>
      <p:sp>
        <p:nvSpPr>
          <p:cNvPr id="281" name="Google Shape;281;p31"/>
          <p:cNvSpPr/>
          <p:nvPr/>
        </p:nvSpPr>
        <p:spPr>
          <a:xfrm>
            <a:off x="5719360" y="1926954"/>
            <a:ext cx="1166400" cy="566700"/>
          </a:xfrm>
          <a:prstGeom prst="roundRect">
            <a:avLst>
              <a:gd fmla="val 16667" name="adj"/>
            </a:avLst>
          </a:prstGeom>
          <a:solidFill>
            <a:srgbClr val="63C084">
              <a:alpha val="50000"/>
            </a:srgbClr>
          </a:solidFill>
          <a:ln cap="flat" cmpd="sng" w="9525">
            <a:solidFill>
              <a:schemeClr val="accent2"/>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Action Plan</a:t>
            </a:r>
            <a:endParaRPr i="0" sz="1400" u="none" cap="none" strike="noStrike">
              <a:solidFill>
                <a:schemeClr val="dk1"/>
              </a:solidFill>
            </a:endParaRPr>
          </a:p>
        </p:txBody>
      </p:sp>
      <p:sp>
        <p:nvSpPr>
          <p:cNvPr id="282" name="Google Shape;282;p31"/>
          <p:cNvSpPr/>
          <p:nvPr/>
        </p:nvSpPr>
        <p:spPr>
          <a:xfrm>
            <a:off x="7501929" y="1926954"/>
            <a:ext cx="1166400" cy="566700"/>
          </a:xfrm>
          <a:prstGeom prst="roundRect">
            <a:avLst>
              <a:gd fmla="val 16667" name="adj"/>
            </a:avLst>
          </a:prstGeom>
          <a:solidFill>
            <a:srgbClr val="7F7F7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rPr>
              <a:t>Confusion</a:t>
            </a:r>
            <a:endParaRPr i="0" sz="1400" u="none" cap="none" strike="noStrike">
              <a:solidFill>
                <a:schemeClr val="dk1"/>
              </a:solidFill>
            </a:endParaRPr>
          </a:p>
        </p:txBody>
      </p:sp>
      <p:sp>
        <p:nvSpPr>
          <p:cNvPr id="283" name="Google Shape;283;p31"/>
          <p:cNvSpPr/>
          <p:nvPr/>
        </p:nvSpPr>
        <p:spPr>
          <a:xfrm>
            <a:off x="7043892" y="2060376"/>
            <a:ext cx="299700" cy="299700"/>
          </a:xfrm>
          <a:prstGeom prst="mathEqual">
            <a:avLst>
              <a:gd fmla="val 23520" name="adj1"/>
              <a:gd fmla="val 11760" name="adj2"/>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84" name="Google Shape;284;p31"/>
          <p:cNvSpPr/>
          <p:nvPr/>
        </p:nvSpPr>
        <p:spPr>
          <a:xfrm>
            <a:off x="5261325" y="2060376"/>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85" name="Google Shape;285;p31"/>
          <p:cNvSpPr/>
          <p:nvPr/>
        </p:nvSpPr>
        <p:spPr>
          <a:xfrm>
            <a:off x="3478758" y="2060376"/>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86" name="Google Shape;286;p31"/>
          <p:cNvSpPr/>
          <p:nvPr/>
        </p:nvSpPr>
        <p:spPr>
          <a:xfrm>
            <a:off x="1696191" y="2060376"/>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87" name="Google Shape;287;p31"/>
          <p:cNvSpPr/>
          <p:nvPr/>
        </p:nvSpPr>
        <p:spPr>
          <a:xfrm>
            <a:off x="5719360" y="2612253"/>
            <a:ext cx="1166400" cy="566700"/>
          </a:xfrm>
          <a:prstGeom prst="roundRect">
            <a:avLst>
              <a:gd fmla="val 16667" name="adj"/>
            </a:avLst>
          </a:prstGeom>
          <a:solidFill>
            <a:srgbClr val="63C084">
              <a:alpha val="50000"/>
            </a:srgbClr>
          </a:solidFill>
          <a:ln cap="flat" cmpd="sng" w="9525">
            <a:solidFill>
              <a:schemeClr val="accent2"/>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Action Plan</a:t>
            </a:r>
            <a:endParaRPr i="0" sz="1400" u="none" cap="none" strike="noStrike">
              <a:solidFill>
                <a:schemeClr val="dk1"/>
              </a:solidFill>
            </a:endParaRPr>
          </a:p>
        </p:txBody>
      </p:sp>
      <p:sp>
        <p:nvSpPr>
          <p:cNvPr id="288" name="Google Shape;288;p31"/>
          <p:cNvSpPr/>
          <p:nvPr/>
        </p:nvSpPr>
        <p:spPr>
          <a:xfrm>
            <a:off x="371659" y="2612253"/>
            <a:ext cx="1166400" cy="566700"/>
          </a:xfrm>
          <a:prstGeom prst="roundRect">
            <a:avLst>
              <a:gd fmla="val 16667" name="adj"/>
            </a:avLst>
          </a:prstGeom>
          <a:solidFill>
            <a:srgbClr val="FDD742">
              <a:alpha val="48730"/>
            </a:srgbClr>
          </a:solidFill>
          <a:ln cap="flat" cmpd="sng" w="9525">
            <a:solidFill>
              <a:schemeClr val="accent4"/>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Focused Vision</a:t>
            </a:r>
            <a:endParaRPr i="0" sz="1400" u="none" cap="none" strike="noStrike">
              <a:solidFill>
                <a:schemeClr val="dk1"/>
              </a:solidFill>
            </a:endParaRPr>
          </a:p>
        </p:txBody>
      </p:sp>
      <p:sp>
        <p:nvSpPr>
          <p:cNvPr id="289" name="Google Shape;289;p31"/>
          <p:cNvSpPr/>
          <p:nvPr/>
        </p:nvSpPr>
        <p:spPr>
          <a:xfrm>
            <a:off x="7501929" y="2612253"/>
            <a:ext cx="1166400" cy="566700"/>
          </a:xfrm>
          <a:prstGeom prst="roundRect">
            <a:avLst>
              <a:gd fmla="val 16667" name="adj"/>
            </a:avLst>
          </a:prstGeom>
          <a:solidFill>
            <a:srgbClr val="7F7F7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rPr>
              <a:t>Frustration</a:t>
            </a:r>
            <a:endParaRPr i="0" sz="1400" u="none" cap="none" strike="noStrike">
              <a:solidFill>
                <a:schemeClr val="dk1"/>
              </a:solidFill>
            </a:endParaRPr>
          </a:p>
        </p:txBody>
      </p:sp>
      <p:sp>
        <p:nvSpPr>
          <p:cNvPr id="290" name="Google Shape;290;p31"/>
          <p:cNvSpPr/>
          <p:nvPr/>
        </p:nvSpPr>
        <p:spPr>
          <a:xfrm>
            <a:off x="7043892" y="2745674"/>
            <a:ext cx="299700" cy="299700"/>
          </a:xfrm>
          <a:prstGeom prst="mathEqual">
            <a:avLst>
              <a:gd fmla="val 23520" name="adj1"/>
              <a:gd fmla="val 11760" name="adj2"/>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91" name="Google Shape;291;p31"/>
          <p:cNvSpPr/>
          <p:nvPr/>
        </p:nvSpPr>
        <p:spPr>
          <a:xfrm>
            <a:off x="5261325" y="2745674"/>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92" name="Google Shape;292;p31"/>
          <p:cNvSpPr/>
          <p:nvPr/>
        </p:nvSpPr>
        <p:spPr>
          <a:xfrm>
            <a:off x="3478758" y="2745674"/>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93" name="Google Shape;293;p31"/>
          <p:cNvSpPr/>
          <p:nvPr/>
        </p:nvSpPr>
        <p:spPr>
          <a:xfrm>
            <a:off x="1696191" y="2745674"/>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94" name="Google Shape;294;p31"/>
          <p:cNvSpPr/>
          <p:nvPr/>
        </p:nvSpPr>
        <p:spPr>
          <a:xfrm>
            <a:off x="2154225" y="3297551"/>
            <a:ext cx="1166400" cy="566700"/>
          </a:xfrm>
          <a:prstGeom prst="roundRect">
            <a:avLst>
              <a:gd fmla="val 16667" name="adj"/>
            </a:avLst>
          </a:prstGeom>
          <a:solidFill>
            <a:srgbClr val="2CC3F0">
              <a:alpha val="50629"/>
            </a:srgbClr>
          </a:solidFill>
          <a:ln cap="flat" cmpd="sng" w="9525">
            <a:solidFill>
              <a:schemeClr val="accent1"/>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Capabilities &amp; Resources</a:t>
            </a:r>
            <a:endParaRPr i="0" sz="1400" u="none" cap="none" strike="noStrike">
              <a:solidFill>
                <a:schemeClr val="dk1"/>
              </a:solidFill>
            </a:endParaRPr>
          </a:p>
        </p:txBody>
      </p:sp>
      <p:sp>
        <p:nvSpPr>
          <p:cNvPr id="295" name="Google Shape;295;p31"/>
          <p:cNvSpPr/>
          <p:nvPr/>
        </p:nvSpPr>
        <p:spPr>
          <a:xfrm>
            <a:off x="5719360" y="3297551"/>
            <a:ext cx="1166400" cy="566700"/>
          </a:xfrm>
          <a:prstGeom prst="roundRect">
            <a:avLst>
              <a:gd fmla="val 16667" name="adj"/>
            </a:avLst>
          </a:prstGeom>
          <a:solidFill>
            <a:srgbClr val="63C084">
              <a:alpha val="50000"/>
            </a:srgbClr>
          </a:solidFill>
          <a:ln cap="flat" cmpd="sng" w="9525">
            <a:solidFill>
              <a:schemeClr val="accent2"/>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Action Plan</a:t>
            </a:r>
            <a:endParaRPr i="0" sz="1400" u="none" cap="none" strike="noStrike">
              <a:solidFill>
                <a:schemeClr val="dk1"/>
              </a:solidFill>
            </a:endParaRPr>
          </a:p>
        </p:txBody>
      </p:sp>
      <p:sp>
        <p:nvSpPr>
          <p:cNvPr id="296" name="Google Shape;296;p31"/>
          <p:cNvSpPr/>
          <p:nvPr/>
        </p:nvSpPr>
        <p:spPr>
          <a:xfrm>
            <a:off x="371659" y="3297551"/>
            <a:ext cx="1166400" cy="566700"/>
          </a:xfrm>
          <a:prstGeom prst="roundRect">
            <a:avLst>
              <a:gd fmla="val 16667" name="adj"/>
            </a:avLst>
          </a:prstGeom>
          <a:solidFill>
            <a:srgbClr val="FDD742">
              <a:alpha val="48730"/>
            </a:srgbClr>
          </a:solidFill>
          <a:ln cap="flat" cmpd="sng" w="9525">
            <a:solidFill>
              <a:schemeClr val="accent4"/>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Focused Vision</a:t>
            </a:r>
            <a:endParaRPr i="0" sz="1400" u="none" cap="none" strike="noStrike">
              <a:solidFill>
                <a:schemeClr val="dk1"/>
              </a:solidFill>
            </a:endParaRPr>
          </a:p>
        </p:txBody>
      </p:sp>
      <p:sp>
        <p:nvSpPr>
          <p:cNvPr id="297" name="Google Shape;297;p31"/>
          <p:cNvSpPr/>
          <p:nvPr/>
        </p:nvSpPr>
        <p:spPr>
          <a:xfrm>
            <a:off x="7501929" y="3297551"/>
            <a:ext cx="1166400" cy="566700"/>
          </a:xfrm>
          <a:prstGeom prst="roundRect">
            <a:avLst>
              <a:gd fmla="val 16667" name="adj"/>
            </a:avLst>
          </a:prstGeom>
          <a:solidFill>
            <a:srgbClr val="7F7F7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rPr>
              <a:t>Resistance</a:t>
            </a:r>
            <a:endParaRPr i="0" sz="1400" u="none" cap="none" strike="noStrike">
              <a:solidFill>
                <a:schemeClr val="dk1"/>
              </a:solidFill>
            </a:endParaRPr>
          </a:p>
        </p:txBody>
      </p:sp>
      <p:sp>
        <p:nvSpPr>
          <p:cNvPr id="298" name="Google Shape;298;p31"/>
          <p:cNvSpPr/>
          <p:nvPr/>
        </p:nvSpPr>
        <p:spPr>
          <a:xfrm>
            <a:off x="7043892" y="3430973"/>
            <a:ext cx="299700" cy="299700"/>
          </a:xfrm>
          <a:prstGeom prst="mathEqual">
            <a:avLst>
              <a:gd fmla="val 23520" name="adj1"/>
              <a:gd fmla="val 11760" name="adj2"/>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299" name="Google Shape;299;p31"/>
          <p:cNvSpPr/>
          <p:nvPr/>
        </p:nvSpPr>
        <p:spPr>
          <a:xfrm>
            <a:off x="5261325" y="3430973"/>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300" name="Google Shape;300;p31"/>
          <p:cNvSpPr/>
          <p:nvPr/>
        </p:nvSpPr>
        <p:spPr>
          <a:xfrm>
            <a:off x="3478758" y="3430973"/>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301" name="Google Shape;301;p31"/>
          <p:cNvSpPr/>
          <p:nvPr/>
        </p:nvSpPr>
        <p:spPr>
          <a:xfrm>
            <a:off x="1696191" y="3430973"/>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302" name="Google Shape;302;p31"/>
          <p:cNvSpPr/>
          <p:nvPr/>
        </p:nvSpPr>
        <p:spPr>
          <a:xfrm>
            <a:off x="2154225" y="3982848"/>
            <a:ext cx="1166400" cy="566700"/>
          </a:xfrm>
          <a:prstGeom prst="roundRect">
            <a:avLst>
              <a:gd fmla="val 16667" name="adj"/>
            </a:avLst>
          </a:prstGeom>
          <a:solidFill>
            <a:srgbClr val="2CC3F0">
              <a:alpha val="50629"/>
            </a:srgbClr>
          </a:solidFill>
          <a:ln cap="flat" cmpd="sng" w="9525">
            <a:solidFill>
              <a:schemeClr val="accent1"/>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Capabilities &amp; Resources</a:t>
            </a:r>
            <a:endParaRPr i="0" sz="1400" u="none" cap="none" strike="noStrike">
              <a:solidFill>
                <a:schemeClr val="dk1"/>
              </a:solidFill>
            </a:endParaRPr>
          </a:p>
        </p:txBody>
      </p:sp>
      <p:sp>
        <p:nvSpPr>
          <p:cNvPr id="303" name="Google Shape;303;p31"/>
          <p:cNvSpPr/>
          <p:nvPr/>
        </p:nvSpPr>
        <p:spPr>
          <a:xfrm>
            <a:off x="371659" y="3982848"/>
            <a:ext cx="1166400" cy="566700"/>
          </a:xfrm>
          <a:prstGeom prst="roundRect">
            <a:avLst>
              <a:gd fmla="val 16667" name="adj"/>
            </a:avLst>
          </a:prstGeom>
          <a:solidFill>
            <a:srgbClr val="FDD742">
              <a:alpha val="48730"/>
            </a:srgbClr>
          </a:solidFill>
          <a:ln cap="flat" cmpd="sng" w="9525">
            <a:solidFill>
              <a:schemeClr val="accent4"/>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rPr>
              <a:t>Focused Vision</a:t>
            </a:r>
            <a:endParaRPr i="0" sz="1400" u="none" cap="none" strike="noStrike">
              <a:solidFill>
                <a:schemeClr val="dk1"/>
              </a:solidFill>
            </a:endParaRPr>
          </a:p>
        </p:txBody>
      </p:sp>
      <p:sp>
        <p:nvSpPr>
          <p:cNvPr id="304" name="Google Shape;304;p31"/>
          <p:cNvSpPr/>
          <p:nvPr/>
        </p:nvSpPr>
        <p:spPr>
          <a:xfrm>
            <a:off x="7501929" y="3982848"/>
            <a:ext cx="1166400" cy="566700"/>
          </a:xfrm>
          <a:prstGeom prst="roundRect">
            <a:avLst>
              <a:gd fmla="val 16667" name="adj"/>
            </a:avLst>
          </a:prstGeom>
          <a:solidFill>
            <a:srgbClr val="7F7F7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rPr>
              <a:t>False Starts</a:t>
            </a:r>
            <a:endParaRPr i="0" sz="1400" u="none" cap="none" strike="noStrike">
              <a:solidFill>
                <a:schemeClr val="dk1"/>
              </a:solidFill>
            </a:endParaRPr>
          </a:p>
        </p:txBody>
      </p:sp>
      <p:sp>
        <p:nvSpPr>
          <p:cNvPr id="305" name="Google Shape;305;p31"/>
          <p:cNvSpPr/>
          <p:nvPr/>
        </p:nvSpPr>
        <p:spPr>
          <a:xfrm>
            <a:off x="7043892" y="4116271"/>
            <a:ext cx="299700" cy="299700"/>
          </a:xfrm>
          <a:prstGeom prst="mathEqual">
            <a:avLst>
              <a:gd fmla="val 23520" name="adj1"/>
              <a:gd fmla="val 11760" name="adj2"/>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306" name="Google Shape;306;p31"/>
          <p:cNvSpPr/>
          <p:nvPr/>
        </p:nvSpPr>
        <p:spPr>
          <a:xfrm>
            <a:off x="5261325" y="4116271"/>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307" name="Google Shape;307;p31"/>
          <p:cNvSpPr/>
          <p:nvPr/>
        </p:nvSpPr>
        <p:spPr>
          <a:xfrm>
            <a:off x="3478758" y="4116271"/>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308" name="Google Shape;308;p31"/>
          <p:cNvSpPr/>
          <p:nvPr/>
        </p:nvSpPr>
        <p:spPr>
          <a:xfrm>
            <a:off x="1696191" y="4116271"/>
            <a:ext cx="299700" cy="299700"/>
          </a:xfrm>
          <a:prstGeom prst="mathPlus">
            <a:avLst>
              <a:gd fmla="val 23520" name="adj1"/>
            </a:avLst>
          </a:prstGeom>
          <a:solidFill>
            <a:srgbClr val="BFBFBF"/>
          </a:solidFill>
          <a:ln>
            <a:noFill/>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414042"/>
              </a:solidFill>
              <a:latin typeface="Proxima Nova"/>
              <a:ea typeface="Proxima Nova"/>
              <a:cs typeface="Proxima Nova"/>
              <a:sym typeface="Proxima Nova"/>
            </a:endParaRPr>
          </a:p>
        </p:txBody>
      </p:sp>
      <p:sp>
        <p:nvSpPr>
          <p:cNvPr id="309" name="Google Shape;309;p31"/>
          <p:cNvSpPr/>
          <p:nvPr/>
        </p:nvSpPr>
        <p:spPr>
          <a:xfrm>
            <a:off x="371659" y="1926954"/>
            <a:ext cx="1166400" cy="566700"/>
          </a:xfrm>
          <a:prstGeom prst="roundRect">
            <a:avLst>
              <a:gd fmla="val 16667" name="adj"/>
            </a:avLst>
          </a:prstGeom>
          <a:solidFill>
            <a:schemeClr val="lt1"/>
          </a:solidFill>
          <a:ln cap="flat" cmpd="sng" w="9525">
            <a:solidFill>
              <a:schemeClr val="dk1"/>
            </a:solidFill>
            <a:prstDash val="dash"/>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414042"/>
              </a:solidFill>
              <a:latin typeface="Proxima Nova Semibold"/>
              <a:ea typeface="Proxima Nova Semibold"/>
              <a:cs typeface="Proxima Nova Semibold"/>
              <a:sym typeface="Proxima Nova Semibold"/>
            </a:endParaRPr>
          </a:p>
        </p:txBody>
      </p:sp>
      <p:sp>
        <p:nvSpPr>
          <p:cNvPr id="310" name="Google Shape;310;p31"/>
          <p:cNvSpPr/>
          <p:nvPr/>
        </p:nvSpPr>
        <p:spPr>
          <a:xfrm>
            <a:off x="2154223" y="2612253"/>
            <a:ext cx="1166400" cy="566700"/>
          </a:xfrm>
          <a:prstGeom prst="roundRect">
            <a:avLst>
              <a:gd fmla="val 16667" name="adj"/>
            </a:avLst>
          </a:prstGeom>
          <a:solidFill>
            <a:schemeClr val="lt1"/>
          </a:solidFill>
          <a:ln cap="flat" cmpd="sng" w="9525">
            <a:solidFill>
              <a:schemeClr val="dk1"/>
            </a:solidFill>
            <a:prstDash val="dash"/>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414042"/>
              </a:solidFill>
              <a:latin typeface="Proxima Nova Semibold"/>
              <a:ea typeface="Proxima Nova Semibold"/>
              <a:cs typeface="Proxima Nova Semibold"/>
              <a:sym typeface="Proxima Nova Semibold"/>
            </a:endParaRPr>
          </a:p>
        </p:txBody>
      </p:sp>
      <p:sp>
        <p:nvSpPr>
          <p:cNvPr id="311" name="Google Shape;311;p31"/>
          <p:cNvSpPr/>
          <p:nvPr/>
        </p:nvSpPr>
        <p:spPr>
          <a:xfrm>
            <a:off x="5719360" y="3982848"/>
            <a:ext cx="1166400" cy="566700"/>
          </a:xfrm>
          <a:prstGeom prst="roundRect">
            <a:avLst>
              <a:gd fmla="val 16667" name="adj"/>
            </a:avLst>
          </a:prstGeom>
          <a:solidFill>
            <a:schemeClr val="lt1"/>
          </a:solidFill>
          <a:ln cap="flat" cmpd="sng" w="9525">
            <a:solidFill>
              <a:schemeClr val="dk1"/>
            </a:solidFill>
            <a:prstDash val="dash"/>
            <a:round/>
            <a:headEnd len="sm" w="sm" type="none"/>
            <a:tailEnd len="sm" w="sm" type="none"/>
          </a:ln>
        </p:spPr>
        <p:txBody>
          <a:bodyPr anchorCtr="0" anchor="ctr" bIns="45675" lIns="91425" spcFirstLastPara="1" rIns="91425" wrap="square" tIns="4567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414042"/>
              </a:solidFill>
              <a:latin typeface="Proxima Nova Semibold"/>
              <a:ea typeface="Proxima Nova Semibold"/>
              <a:cs typeface="Proxima Nova Semibold"/>
              <a:sym typeface="Proxima Nova Semibold"/>
            </a:endParaRPr>
          </a:p>
        </p:txBody>
      </p:sp>
      <p:sp>
        <p:nvSpPr>
          <p:cNvPr id="312" name="Google Shape;312;p31"/>
          <p:cNvSpPr/>
          <p:nvPr/>
        </p:nvSpPr>
        <p:spPr>
          <a:xfrm>
            <a:off x="7389178" y="1129965"/>
            <a:ext cx="1432555" cy="804376"/>
          </a:xfrm>
          <a:custGeom>
            <a:rect b="b" l="l" r="r" t="t"/>
            <a:pathLst>
              <a:path extrusionOk="0" h="1600" w="3884">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rgbClr val="3D76AB"/>
          </a:solidFill>
          <a:ln cap="rnd" cmpd="sng" w="50800">
            <a:solidFill>
              <a:srgbClr val="3D76AB"/>
            </a:solidFill>
            <a:prstDash val="solid"/>
            <a:round/>
            <a:headEnd len="sm" w="sm" type="none"/>
            <a:tailEnd len="sm" w="sm" type="none"/>
          </a:ln>
        </p:spPr>
        <p:txBody>
          <a:bodyPr anchorCtr="0" anchor="ctr" bIns="60500" lIns="60500" spcFirstLastPara="1" rIns="60500" wrap="square" tIns="6050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C0C0C"/>
              </a:solidFill>
              <a:latin typeface="Arial"/>
              <a:ea typeface="Arial"/>
              <a:cs typeface="Arial"/>
              <a:sym typeface="Arial"/>
            </a:endParaRPr>
          </a:p>
        </p:txBody>
      </p:sp>
      <p:sp>
        <p:nvSpPr>
          <p:cNvPr id="313" name="Google Shape;313;p31"/>
          <p:cNvSpPr/>
          <p:nvPr/>
        </p:nvSpPr>
        <p:spPr>
          <a:xfrm>
            <a:off x="217993" y="1877954"/>
            <a:ext cx="8754600" cy="644700"/>
          </a:xfrm>
          <a:prstGeom prst="rect">
            <a:avLst/>
          </a:prstGeom>
          <a:solidFill>
            <a:schemeClr val="lt1"/>
          </a:solidFill>
          <a:ln>
            <a:noFill/>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14" name="Google Shape;314;p31"/>
          <p:cNvSpPr/>
          <p:nvPr/>
        </p:nvSpPr>
        <p:spPr>
          <a:xfrm>
            <a:off x="217994" y="2592261"/>
            <a:ext cx="8754600" cy="644700"/>
          </a:xfrm>
          <a:prstGeom prst="rect">
            <a:avLst/>
          </a:prstGeom>
          <a:solidFill>
            <a:schemeClr val="lt1"/>
          </a:solidFill>
          <a:ln>
            <a:noFill/>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15" name="Google Shape;315;p31"/>
          <p:cNvSpPr/>
          <p:nvPr/>
        </p:nvSpPr>
        <p:spPr>
          <a:xfrm>
            <a:off x="167900" y="3274938"/>
            <a:ext cx="8754600" cy="657300"/>
          </a:xfrm>
          <a:prstGeom prst="rect">
            <a:avLst/>
          </a:prstGeom>
          <a:solidFill>
            <a:schemeClr val="lt1"/>
          </a:solidFill>
          <a:ln>
            <a:noFill/>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16" name="Google Shape;316;p31"/>
          <p:cNvSpPr/>
          <p:nvPr/>
        </p:nvSpPr>
        <p:spPr>
          <a:xfrm>
            <a:off x="218006" y="3924843"/>
            <a:ext cx="8754600" cy="644700"/>
          </a:xfrm>
          <a:prstGeom prst="rect">
            <a:avLst/>
          </a:prstGeom>
          <a:solidFill>
            <a:schemeClr val="lt1"/>
          </a:solidFill>
          <a:ln>
            <a:noFill/>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17" name="Google Shape;317;p31"/>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318" name="Google Shape;318;p31"/>
          <p:cNvSpPr txBox="1"/>
          <p:nvPr>
            <p:ph type="title"/>
          </p:nvPr>
        </p:nvSpPr>
        <p:spPr>
          <a:xfrm>
            <a:off x="217999" y="252739"/>
            <a:ext cx="7867200" cy="35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solidFill>
                  <a:schemeClr val="dk1"/>
                </a:solidFill>
              </a:rPr>
              <a:t>Whole Brain</a:t>
            </a:r>
            <a:r>
              <a:rPr b="1" baseline="30000" lang="en">
                <a:solidFill>
                  <a:schemeClr val="dk1"/>
                </a:solidFill>
              </a:rPr>
              <a:t>®</a:t>
            </a:r>
            <a:r>
              <a:rPr b="1" lang="en">
                <a:solidFill>
                  <a:schemeClr val="dk1"/>
                </a:solidFill>
              </a:rPr>
              <a:t> Change Success Model</a:t>
            </a:r>
            <a:endParaRPr/>
          </a:p>
        </p:txBody>
      </p:sp>
      <p:sp>
        <p:nvSpPr>
          <p:cNvPr id="319" name="Google Shape;319;p31"/>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 are registered Trademarks of Herrmann Global, LLC.</a:t>
            </a:r>
            <a:endParaRPr i="0" sz="600" u="none" cap="none" strike="noStrike">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1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1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3" name="Shape 323"/>
        <p:cNvGrpSpPr/>
        <p:nvPr/>
      </p:nvGrpSpPr>
      <p:grpSpPr>
        <a:xfrm>
          <a:off x="0" y="0"/>
          <a:ext cx="0" cy="0"/>
          <a:chOff x="0" y="0"/>
          <a:chExt cx="0" cy="0"/>
        </a:xfrm>
      </p:grpSpPr>
      <p:pic>
        <p:nvPicPr>
          <p:cNvPr id="324" name="Google Shape;324;p32"/>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325" name="Google Shape;325;p32"/>
          <p:cNvSpPr txBox="1"/>
          <p:nvPr/>
        </p:nvSpPr>
        <p:spPr>
          <a:xfrm>
            <a:off x="1852650" y="1912950"/>
            <a:ext cx="5438700" cy="1317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4600">
                <a:solidFill>
                  <a:schemeClr val="dk2"/>
                </a:solidFill>
              </a:rPr>
              <a:t>Whole Brain</a:t>
            </a:r>
            <a:r>
              <a:rPr b="1" baseline="30000" lang="en" sz="4600">
                <a:solidFill>
                  <a:schemeClr val="dk2"/>
                </a:solidFill>
              </a:rPr>
              <a:t>®</a:t>
            </a:r>
            <a:r>
              <a:rPr b="1" lang="en" sz="4600">
                <a:solidFill>
                  <a:schemeClr val="dk2"/>
                </a:solidFill>
              </a:rPr>
              <a:t> Activities</a:t>
            </a:r>
            <a:endParaRPr b="1" sz="46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5"/>
          <p:cNvSpPr txBox="1"/>
          <p:nvPr/>
        </p:nvSpPr>
        <p:spPr>
          <a:xfrm>
            <a:off x="233675" y="73125"/>
            <a:ext cx="8566800" cy="2952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1500"/>
              <a:buFont typeface="Arial"/>
              <a:buNone/>
            </a:pPr>
            <a:r>
              <a:rPr b="1" lang="en" sz="1500"/>
              <a:t>Unlocking Collective Brilliance</a:t>
            </a:r>
            <a:r>
              <a:rPr b="1" i="0" lang="en" sz="1500" u="none" cap="none" strike="noStrike">
                <a:solidFill>
                  <a:srgbClr val="000000"/>
                </a:solidFill>
                <a:latin typeface="Arial"/>
                <a:ea typeface="Arial"/>
                <a:cs typeface="Arial"/>
                <a:sym typeface="Arial"/>
              </a:rPr>
              <a:t>: </a:t>
            </a:r>
            <a:r>
              <a:rPr b="1" lang="en" sz="1500"/>
              <a:t>3 hours </a:t>
            </a:r>
            <a:r>
              <a:rPr lang="en" sz="1200"/>
              <a:t>(</a:t>
            </a:r>
            <a:r>
              <a:rPr i="1" lang="en" sz="1200"/>
              <a:t>can be delivered in sections, see Slide 7</a:t>
            </a:r>
            <a:r>
              <a:rPr lang="en" sz="1200"/>
              <a:t>)</a:t>
            </a:r>
            <a:endParaRPr i="0" sz="1800" u="none" cap="none" strike="noStrike">
              <a:solidFill>
                <a:srgbClr val="000000"/>
              </a:solidFill>
            </a:endParaRPr>
          </a:p>
        </p:txBody>
      </p:sp>
      <p:graphicFrame>
        <p:nvGraphicFramePr>
          <p:cNvPr id="106" name="Google Shape;106;p15"/>
          <p:cNvGraphicFramePr/>
          <p:nvPr/>
        </p:nvGraphicFramePr>
        <p:xfrm>
          <a:off x="233681" y="437219"/>
          <a:ext cx="3000000" cy="3000000"/>
        </p:xfrm>
        <a:graphic>
          <a:graphicData uri="http://schemas.openxmlformats.org/drawingml/2006/table">
            <a:tbl>
              <a:tblPr bandCol="1" bandRow="1">
                <a:noFill/>
                <a:tableStyleId>{FD51B841-9638-4969-A748-FBD5E912BB63}</a:tableStyleId>
              </a:tblPr>
              <a:tblGrid>
                <a:gridCol w="944600"/>
                <a:gridCol w="3633950"/>
                <a:gridCol w="1181000"/>
                <a:gridCol w="840000"/>
                <a:gridCol w="1452175"/>
              </a:tblGrid>
              <a:tr h="273150">
                <a:tc>
                  <a:txBody>
                    <a:bodyPr/>
                    <a:lstStyle/>
                    <a:p>
                      <a:pPr indent="0" lvl="0" marL="0" marR="0" rtl="0" algn="ctr">
                        <a:lnSpc>
                          <a:spcPct val="100000"/>
                        </a:lnSpc>
                        <a:spcBef>
                          <a:spcPts val="0"/>
                        </a:spcBef>
                        <a:spcAft>
                          <a:spcPts val="0"/>
                        </a:spcAft>
                        <a:buClr>
                          <a:srgbClr val="000000"/>
                        </a:buClr>
                        <a:buSzPts val="900"/>
                        <a:buFont typeface="Arial"/>
                        <a:buNone/>
                      </a:pPr>
                      <a:r>
                        <a:rPr b="1" lang="en" sz="1000" u="none" cap="none" strike="noStrike"/>
                        <a:t>Duration</a:t>
                      </a:r>
                      <a:endParaRPr b="1" sz="10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1130300" marR="1104900" rtl="0" algn="ctr">
                        <a:lnSpc>
                          <a:spcPct val="100000"/>
                        </a:lnSpc>
                        <a:spcBef>
                          <a:spcPts val="0"/>
                        </a:spcBef>
                        <a:spcAft>
                          <a:spcPts val="0"/>
                        </a:spcAft>
                        <a:buClr>
                          <a:srgbClr val="000000"/>
                        </a:buClr>
                        <a:buSzPts val="900"/>
                        <a:buFont typeface="Arial"/>
                        <a:buNone/>
                      </a:pPr>
                      <a:r>
                        <a:rPr b="1" lang="en" sz="1000" u="none" cap="none" strike="noStrike"/>
                        <a:t>Activity</a:t>
                      </a:r>
                      <a:endParaRPr b="1" sz="10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1000" u="none" cap="none" strike="noStrike"/>
                        <a:t>Slides</a:t>
                      </a:r>
                      <a:endParaRPr b="1" sz="10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1000" u="none" cap="none" strike="noStrike"/>
                        <a:t>EST Time </a:t>
                      </a:r>
                      <a:endParaRPr b="1" sz="1000" u="none" cap="none" strike="noStrike"/>
                    </a:p>
                    <a:p>
                      <a:pPr indent="0" lvl="0" marL="0" marR="0" rtl="0" algn="ctr">
                        <a:lnSpc>
                          <a:spcPct val="100000"/>
                        </a:lnSpc>
                        <a:spcBef>
                          <a:spcPts val="0"/>
                        </a:spcBef>
                        <a:spcAft>
                          <a:spcPts val="0"/>
                        </a:spcAft>
                        <a:buClr>
                          <a:srgbClr val="000000"/>
                        </a:buClr>
                        <a:buSzPts val="900"/>
                        <a:buFont typeface="Arial"/>
                        <a:buNone/>
                      </a:pPr>
                      <a:r>
                        <a:rPr b="1" lang="en" sz="1000" u="none" cap="none" strike="noStrike"/>
                        <a:t>30 mins</a:t>
                      </a:r>
                      <a:endParaRPr b="1" sz="10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12700" marR="139700" rtl="0" algn="ctr">
                        <a:lnSpc>
                          <a:spcPct val="112500"/>
                        </a:lnSpc>
                        <a:spcBef>
                          <a:spcPts val="0"/>
                        </a:spcBef>
                        <a:spcAft>
                          <a:spcPts val="0"/>
                        </a:spcAft>
                        <a:buClr>
                          <a:srgbClr val="000000"/>
                        </a:buClr>
                        <a:buSzPts val="900"/>
                        <a:buFont typeface="Arial"/>
                        <a:buNone/>
                      </a:pPr>
                      <a:r>
                        <a:rPr b="1" lang="en" sz="1000" u="none" cap="none" strike="noStrike"/>
                        <a:t>Other Time Zone</a:t>
                      </a:r>
                      <a:endParaRPr b="1" sz="10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02325">
                <a:tc>
                  <a:txBody>
                    <a:bodyPr/>
                    <a:lstStyle/>
                    <a:p>
                      <a:pPr indent="0" lvl="0" marL="0" marR="0" rtl="0" algn="ctr">
                        <a:lnSpc>
                          <a:spcPct val="100416"/>
                        </a:lnSpc>
                        <a:spcBef>
                          <a:spcPts val="0"/>
                        </a:spcBef>
                        <a:spcAft>
                          <a:spcPts val="0"/>
                        </a:spcAft>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l">
                        <a:lnSpc>
                          <a:spcPct val="100416"/>
                        </a:lnSpc>
                        <a:spcBef>
                          <a:spcPts val="0"/>
                        </a:spcBef>
                        <a:spcAft>
                          <a:spcPts val="0"/>
                        </a:spcAft>
                        <a:buNone/>
                      </a:pPr>
                      <a:r>
                        <a:rPr b="1" lang="en" sz="800"/>
                        <a:t>Facilitator Prep</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ctr">
                        <a:lnSpc>
                          <a:spcPct val="100416"/>
                        </a:lnSpc>
                        <a:spcBef>
                          <a:spcPts val="0"/>
                        </a:spcBef>
                        <a:spcAft>
                          <a:spcPts val="0"/>
                        </a:spcAft>
                        <a:buNone/>
                      </a:pPr>
                      <a:r>
                        <a:rPr b="1" lang="en" sz="800"/>
                        <a:t>3-7</a:t>
                      </a:r>
                      <a:endParaRPr b="1"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r>
              <a:tr h="202325">
                <a:tc>
                  <a:txBody>
                    <a:bodyPr/>
                    <a:lstStyle/>
                    <a:p>
                      <a:pPr indent="0" lvl="0" marL="0" marR="0" rtl="0" algn="ctr">
                        <a:lnSpc>
                          <a:spcPct val="100416"/>
                        </a:lnSpc>
                        <a:spcBef>
                          <a:spcPts val="0"/>
                        </a:spcBef>
                        <a:spcAft>
                          <a:spcPts val="0"/>
                        </a:spcAft>
                        <a:buClr>
                          <a:srgbClr val="000000"/>
                        </a:buClr>
                        <a:buSzPts val="900"/>
                        <a:buFont typeface="Arial"/>
                        <a:buNone/>
                      </a:pPr>
                      <a:r>
                        <a:rPr b="1" lang="en" sz="800" u="none" cap="none" strike="noStrike"/>
                        <a:t>1</a:t>
                      </a:r>
                      <a:r>
                        <a:rPr b="1" lang="en" sz="800"/>
                        <a:t>5</a:t>
                      </a:r>
                      <a:r>
                        <a:rPr b="1" lang="en" sz="800" u="none" cap="none" strike="noStrike"/>
                        <a:t> mins</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l">
                        <a:lnSpc>
                          <a:spcPct val="100416"/>
                        </a:lnSpc>
                        <a:spcBef>
                          <a:spcPts val="0"/>
                        </a:spcBef>
                        <a:spcAft>
                          <a:spcPts val="0"/>
                        </a:spcAft>
                        <a:buClr>
                          <a:srgbClr val="000000"/>
                        </a:buClr>
                        <a:buSzPts val="900"/>
                        <a:buFont typeface="Arial"/>
                        <a:buNone/>
                      </a:pPr>
                      <a:r>
                        <a:rPr b="1" lang="en" sz="800" u="none" cap="none" strike="noStrike"/>
                        <a:t>Welcome and Icebreaker</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ctr">
                        <a:lnSpc>
                          <a:spcPct val="100416"/>
                        </a:lnSpc>
                        <a:spcBef>
                          <a:spcPts val="0"/>
                        </a:spcBef>
                        <a:spcAft>
                          <a:spcPts val="0"/>
                        </a:spcAft>
                        <a:buClr>
                          <a:srgbClr val="000000"/>
                        </a:buClr>
                        <a:buSzPts val="900"/>
                        <a:buFont typeface="Arial"/>
                        <a:buNone/>
                      </a:pPr>
                      <a:r>
                        <a:rPr b="1" lang="en" sz="800"/>
                        <a:t>8-12</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t>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r>
              <a:tr h="202325">
                <a:tc>
                  <a:txBody>
                    <a:bodyPr/>
                    <a:lstStyle/>
                    <a:p>
                      <a:pPr indent="0" lvl="0" marL="0" marR="0" rtl="0" algn="ctr">
                        <a:lnSpc>
                          <a:spcPct val="100416"/>
                        </a:lnSpc>
                        <a:spcBef>
                          <a:spcPts val="0"/>
                        </a:spcBef>
                        <a:spcAft>
                          <a:spcPts val="0"/>
                        </a:spcAft>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marR="0" rtl="0" algn="l">
                        <a:lnSpc>
                          <a:spcPct val="100416"/>
                        </a:lnSpc>
                        <a:spcBef>
                          <a:spcPts val="0"/>
                        </a:spcBef>
                        <a:spcAft>
                          <a:spcPts val="0"/>
                        </a:spcAft>
                        <a:buNone/>
                      </a:pPr>
                      <a:r>
                        <a:rPr lang="en" sz="800"/>
                        <a:t>Divider Slide and Prep Notes</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marR="0" rtl="0" algn="ctr">
                        <a:lnSpc>
                          <a:spcPct val="100416"/>
                        </a:lnSpc>
                        <a:spcBef>
                          <a:spcPts val="0"/>
                        </a:spcBef>
                        <a:spcAft>
                          <a:spcPts val="0"/>
                        </a:spcAft>
                        <a:buNone/>
                      </a:pPr>
                      <a:r>
                        <a:rPr lang="en" sz="800"/>
                        <a:t>8</a:t>
                      </a:r>
                      <a:endParaRPr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02325">
                <a:tc>
                  <a:txBody>
                    <a:bodyPr/>
                    <a:lstStyle/>
                    <a:p>
                      <a:pPr indent="0" lvl="0" marL="0" marR="0" rtl="0" algn="ctr">
                        <a:lnSpc>
                          <a:spcPct val="100416"/>
                        </a:lnSpc>
                        <a:spcBef>
                          <a:spcPts val="0"/>
                        </a:spcBef>
                        <a:spcAft>
                          <a:spcPts val="0"/>
                        </a:spcAft>
                        <a:buNone/>
                      </a:pPr>
                      <a:r>
                        <a:rPr lang="en" sz="800"/>
                        <a:t>15 mins</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marR="0" rtl="0" algn="l">
                        <a:lnSpc>
                          <a:spcPct val="100416"/>
                        </a:lnSpc>
                        <a:spcBef>
                          <a:spcPts val="0"/>
                        </a:spcBef>
                        <a:spcAft>
                          <a:spcPts val="0"/>
                        </a:spcAft>
                        <a:buNone/>
                      </a:pPr>
                      <a:r>
                        <a:rPr lang="en" sz="800"/>
                        <a:t>Title Slide, Agenda, Ground Rules, Icebreaker</a:t>
                      </a:r>
                      <a:endParaRPr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416"/>
                        </a:lnSpc>
                        <a:spcBef>
                          <a:spcPts val="0"/>
                        </a:spcBef>
                        <a:spcAft>
                          <a:spcPts val="0"/>
                        </a:spcAft>
                        <a:buNone/>
                      </a:pPr>
                      <a:r>
                        <a:rPr lang="en" sz="800"/>
                        <a:t>9-12</a:t>
                      </a:r>
                      <a:endParaRPr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02325">
                <a:tc>
                  <a:txBody>
                    <a:bodyPr/>
                    <a:lstStyle/>
                    <a:p>
                      <a:pPr indent="0" lvl="0" marL="0" marR="0" rtl="0" algn="ctr">
                        <a:lnSpc>
                          <a:spcPct val="100416"/>
                        </a:lnSpc>
                        <a:spcBef>
                          <a:spcPts val="0"/>
                        </a:spcBef>
                        <a:spcAft>
                          <a:spcPts val="0"/>
                        </a:spcAft>
                        <a:buClr>
                          <a:schemeClr val="dk1"/>
                        </a:buClr>
                        <a:buSzPts val="900"/>
                        <a:buFont typeface="Arial"/>
                        <a:buNone/>
                      </a:pPr>
                      <a:r>
                        <a:rPr b="1" lang="en" sz="800">
                          <a:solidFill>
                            <a:schemeClr val="dk1"/>
                          </a:solidFill>
                        </a:rPr>
                        <a:t>1</a:t>
                      </a:r>
                      <a:r>
                        <a:rPr b="1" lang="en" sz="800" u="none" cap="none" strike="noStrike">
                          <a:solidFill>
                            <a:schemeClr val="dk1"/>
                          </a:solidFill>
                        </a:rPr>
                        <a:t>5 mins</a:t>
                      </a:r>
                      <a:endParaRPr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l">
                        <a:lnSpc>
                          <a:spcPct val="98333"/>
                        </a:lnSpc>
                        <a:spcBef>
                          <a:spcPts val="0"/>
                        </a:spcBef>
                        <a:spcAft>
                          <a:spcPts val="0"/>
                        </a:spcAft>
                        <a:buClr>
                          <a:srgbClr val="000000"/>
                        </a:buClr>
                        <a:buSzPts val="900"/>
                        <a:buFont typeface="Arial"/>
                        <a:buNone/>
                      </a:pPr>
                      <a:r>
                        <a:rPr b="1" lang="en" sz="800">
                          <a:solidFill>
                            <a:schemeClr val="dk1"/>
                          </a:solidFill>
                        </a:rPr>
                        <a:t>Whole Brain</a:t>
                      </a:r>
                      <a:r>
                        <a:rPr b="1" baseline="30000" lang="en" sz="800">
                          <a:solidFill>
                            <a:schemeClr val="dk1"/>
                          </a:solidFill>
                        </a:rPr>
                        <a:t>® </a:t>
                      </a:r>
                      <a:r>
                        <a:rPr b="1" lang="en" sz="800">
                          <a:solidFill>
                            <a:schemeClr val="dk1"/>
                          </a:solidFill>
                        </a:rPr>
                        <a:t>Thinking Introduction</a:t>
                      </a:r>
                      <a:endParaRPr b="1"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a:t>13</a:t>
                      </a:r>
                      <a:r>
                        <a:rPr b="1" lang="en" sz="800" u="none" cap="none" strike="noStrike"/>
                        <a:t>-1</a:t>
                      </a:r>
                      <a:r>
                        <a:rPr b="1" lang="en" sz="800"/>
                        <a:t>8</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r>
              <a:tr h="202325">
                <a:tc>
                  <a:txBody>
                    <a:bodyPr/>
                    <a:lstStyle/>
                    <a:p>
                      <a:pPr indent="0" lvl="0" marL="0" marR="0" rtl="0" algn="ctr">
                        <a:lnSpc>
                          <a:spcPct val="100416"/>
                        </a:lnSpc>
                        <a:spcBef>
                          <a:spcPts val="0"/>
                        </a:spcBef>
                        <a:spcAft>
                          <a:spcPts val="0"/>
                        </a:spcAft>
                        <a:buClr>
                          <a:schemeClr val="dk1"/>
                        </a:buClr>
                        <a:buSzPts val="900"/>
                        <a:buFont typeface="Arial"/>
                        <a:buNone/>
                      </a:pPr>
                      <a:r>
                        <a:t/>
                      </a:r>
                      <a:endParaRPr b="1"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rtl="0" algn="l">
                        <a:lnSpc>
                          <a:spcPct val="100416"/>
                        </a:lnSpc>
                        <a:spcBef>
                          <a:spcPts val="0"/>
                        </a:spcBef>
                        <a:spcAft>
                          <a:spcPts val="0"/>
                        </a:spcAft>
                        <a:buClr>
                          <a:schemeClr val="dk1"/>
                        </a:buClr>
                        <a:buSzPts val="1100"/>
                        <a:buFont typeface="Arial"/>
                        <a:buNone/>
                      </a:pPr>
                      <a:r>
                        <a:rPr lang="en" sz="800">
                          <a:solidFill>
                            <a:schemeClr val="dk1"/>
                          </a:solidFill>
                        </a:rPr>
                        <a:t>Divider Slide and Prep Notes</a:t>
                      </a:r>
                      <a:endParaRPr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a:t>13</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02325">
                <a:tc>
                  <a:txBody>
                    <a:bodyPr/>
                    <a:lstStyle/>
                    <a:p>
                      <a:pPr indent="0" lvl="0" marL="0" marR="0" rtl="0" algn="ctr">
                        <a:lnSpc>
                          <a:spcPct val="100416"/>
                        </a:lnSpc>
                        <a:spcBef>
                          <a:spcPts val="0"/>
                        </a:spcBef>
                        <a:spcAft>
                          <a:spcPts val="0"/>
                        </a:spcAft>
                        <a:buClr>
                          <a:schemeClr val="dk1"/>
                        </a:buClr>
                        <a:buSzPts val="900"/>
                        <a:buFont typeface="Arial"/>
                        <a:buNone/>
                      </a:pPr>
                      <a:r>
                        <a:rPr lang="en" sz="800">
                          <a:solidFill>
                            <a:schemeClr val="dk1"/>
                          </a:solidFill>
                        </a:rPr>
                        <a:t>15</a:t>
                      </a:r>
                      <a:r>
                        <a:rPr lang="en" sz="800" u="none" cap="none" strike="noStrike">
                          <a:solidFill>
                            <a:schemeClr val="dk1"/>
                          </a:solidFill>
                        </a:rPr>
                        <a:t> mins</a:t>
                      </a:r>
                      <a:endParaRPr b="1"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marR="0" rtl="0" algn="l">
                        <a:lnSpc>
                          <a:spcPct val="98333"/>
                        </a:lnSpc>
                        <a:spcBef>
                          <a:spcPts val="0"/>
                        </a:spcBef>
                        <a:spcAft>
                          <a:spcPts val="0"/>
                        </a:spcAft>
                        <a:buClr>
                          <a:srgbClr val="000000"/>
                        </a:buClr>
                        <a:buSzPts val="900"/>
                        <a:buFont typeface="Arial"/>
                        <a:buNone/>
                      </a:pPr>
                      <a:r>
                        <a:rPr lang="en" sz="800">
                          <a:solidFill>
                            <a:schemeClr val="dk1"/>
                          </a:solidFill>
                        </a:rPr>
                        <a:t>Whole Brain</a:t>
                      </a:r>
                      <a:r>
                        <a:rPr baseline="30000" lang="en" sz="800">
                          <a:solidFill>
                            <a:schemeClr val="dk1"/>
                          </a:solidFill>
                        </a:rPr>
                        <a:t>®</a:t>
                      </a:r>
                      <a:r>
                        <a:rPr lang="en" sz="800">
                          <a:solidFill>
                            <a:schemeClr val="dk1"/>
                          </a:solidFill>
                        </a:rPr>
                        <a:t> Model, Thinking Agility, Business Model, Stats and Change</a:t>
                      </a:r>
                      <a:endParaRPr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a:t>14-18</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12400">
                <a:tc>
                  <a:txBody>
                    <a:bodyPr/>
                    <a:lstStyle/>
                    <a:p>
                      <a:pPr indent="0" lvl="0" marL="0" marR="0" rtl="0" algn="ctr">
                        <a:lnSpc>
                          <a:spcPct val="100416"/>
                        </a:lnSpc>
                        <a:spcBef>
                          <a:spcPts val="0"/>
                        </a:spcBef>
                        <a:spcAft>
                          <a:spcPts val="0"/>
                        </a:spcAft>
                        <a:buClr>
                          <a:srgbClr val="000000"/>
                        </a:buClr>
                        <a:buSzPts val="900"/>
                        <a:buFont typeface="Arial"/>
                        <a:buNone/>
                      </a:pPr>
                      <a:r>
                        <a:rPr b="1" lang="en" sz="800">
                          <a:solidFill>
                            <a:schemeClr val="dk1"/>
                          </a:solidFill>
                        </a:rPr>
                        <a:t>1</a:t>
                      </a:r>
                      <a:r>
                        <a:rPr b="1" lang="en" sz="800" u="none" cap="none" strike="noStrike">
                          <a:solidFill>
                            <a:schemeClr val="dk1"/>
                          </a:solidFill>
                        </a:rPr>
                        <a:t>5 mins</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l">
                        <a:lnSpc>
                          <a:spcPct val="100416"/>
                        </a:lnSpc>
                        <a:spcBef>
                          <a:spcPts val="0"/>
                        </a:spcBef>
                        <a:spcAft>
                          <a:spcPts val="0"/>
                        </a:spcAft>
                        <a:buClr>
                          <a:srgbClr val="000000"/>
                        </a:buClr>
                        <a:buSzPts val="900"/>
                        <a:buFont typeface="Arial"/>
                        <a:buNone/>
                      </a:pPr>
                      <a:r>
                        <a:rPr b="1" lang="en" sz="800">
                          <a:solidFill>
                            <a:schemeClr val="dk1"/>
                          </a:solidFill>
                        </a:rPr>
                        <a:t>Whole Brain</a:t>
                      </a:r>
                      <a:r>
                        <a:rPr b="1" baseline="30000" lang="en" sz="800">
                          <a:solidFill>
                            <a:schemeClr val="dk1"/>
                          </a:solidFill>
                        </a:rPr>
                        <a:t>® </a:t>
                      </a:r>
                      <a:r>
                        <a:rPr b="1" lang="en" sz="800">
                          <a:solidFill>
                            <a:schemeClr val="dk1"/>
                          </a:solidFill>
                        </a:rPr>
                        <a:t>Activities</a:t>
                      </a:r>
                      <a:endParaRPr b="1"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chemeClr val="dk1"/>
                        </a:buClr>
                        <a:buSzPts val="800"/>
                        <a:buFont typeface="Arial"/>
                        <a:buNone/>
                      </a:pPr>
                      <a:r>
                        <a:rPr b="1" lang="en" sz="800">
                          <a:solidFill>
                            <a:schemeClr val="dk1"/>
                          </a:solidFill>
                        </a:rPr>
                        <a:t>19-30</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r>
              <a:tr h="212400">
                <a:tc>
                  <a:txBody>
                    <a:bodyPr/>
                    <a:lstStyle/>
                    <a:p>
                      <a:pPr indent="0" lvl="0" marL="0" marR="0" rtl="0" algn="ctr">
                        <a:lnSpc>
                          <a:spcPct val="100416"/>
                        </a:lnSpc>
                        <a:spcBef>
                          <a:spcPts val="0"/>
                        </a:spcBef>
                        <a:spcAft>
                          <a:spcPts val="0"/>
                        </a:spcAft>
                        <a:buClr>
                          <a:schemeClr val="dk1"/>
                        </a:buClr>
                        <a:buSzPts val="1100"/>
                        <a:buFont typeface="Arial"/>
                        <a:buNone/>
                      </a:pPr>
                      <a:r>
                        <a:t/>
                      </a:r>
                      <a:endParaRPr b="1"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rtl="0" algn="l">
                        <a:lnSpc>
                          <a:spcPct val="100416"/>
                        </a:lnSpc>
                        <a:spcBef>
                          <a:spcPts val="0"/>
                        </a:spcBef>
                        <a:spcAft>
                          <a:spcPts val="0"/>
                        </a:spcAft>
                        <a:buClr>
                          <a:schemeClr val="dk1"/>
                        </a:buClr>
                        <a:buSzPts val="1100"/>
                        <a:buFont typeface="Arial"/>
                        <a:buNone/>
                      </a:pPr>
                      <a:r>
                        <a:rPr lang="en" sz="800">
                          <a:solidFill>
                            <a:schemeClr val="dk1"/>
                          </a:solidFill>
                        </a:rPr>
                        <a:t>Divider Slide and Prep Notes</a:t>
                      </a:r>
                      <a:endParaRPr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a:solidFill>
                            <a:schemeClr val="dk1"/>
                          </a:solidFill>
                        </a:rPr>
                        <a:t>19</a:t>
                      </a:r>
                      <a:endParaRPr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12400">
                <a:tc>
                  <a:txBody>
                    <a:bodyPr/>
                    <a:lstStyle/>
                    <a:p>
                      <a:pPr indent="0" lvl="0" marL="0" marR="0" rtl="0" algn="ctr">
                        <a:lnSpc>
                          <a:spcPct val="100416"/>
                        </a:lnSpc>
                        <a:spcBef>
                          <a:spcPts val="0"/>
                        </a:spcBef>
                        <a:spcAft>
                          <a:spcPts val="0"/>
                        </a:spcAft>
                        <a:buClr>
                          <a:schemeClr val="dk1"/>
                        </a:buClr>
                        <a:buSzPts val="1100"/>
                        <a:buFont typeface="Arial"/>
                        <a:buNone/>
                      </a:pPr>
                      <a:r>
                        <a:rPr lang="en" sz="800">
                          <a:solidFill>
                            <a:schemeClr val="dk1"/>
                          </a:solidFill>
                        </a:rPr>
                        <a:t>15</a:t>
                      </a:r>
                      <a:r>
                        <a:rPr lang="en" sz="800" u="none" cap="none" strike="noStrike">
                          <a:solidFill>
                            <a:schemeClr val="dk1"/>
                          </a:solidFill>
                        </a:rPr>
                        <a:t> mins</a:t>
                      </a:r>
                      <a:endParaRPr b="1"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marR="0" rtl="0" algn="l">
                        <a:lnSpc>
                          <a:spcPct val="100416"/>
                        </a:lnSpc>
                        <a:spcBef>
                          <a:spcPts val="0"/>
                        </a:spcBef>
                        <a:spcAft>
                          <a:spcPts val="0"/>
                        </a:spcAft>
                        <a:buClr>
                          <a:schemeClr val="dk1"/>
                        </a:buClr>
                        <a:buSzPts val="1100"/>
                        <a:buFont typeface="Arial"/>
                        <a:buNone/>
                      </a:pPr>
                      <a:r>
                        <a:rPr lang="en" sz="800">
                          <a:solidFill>
                            <a:schemeClr val="dk1"/>
                          </a:solidFill>
                        </a:rPr>
                        <a:t>How Many Dots &amp; Spotting Clues with Whole Brain</a:t>
                      </a:r>
                      <a:r>
                        <a:rPr baseline="30000" lang="en" sz="800">
                          <a:solidFill>
                            <a:schemeClr val="dk1"/>
                          </a:solidFill>
                        </a:rPr>
                        <a:t>®</a:t>
                      </a:r>
                      <a:r>
                        <a:rPr lang="en" sz="800">
                          <a:solidFill>
                            <a:schemeClr val="dk1"/>
                          </a:solidFill>
                        </a:rPr>
                        <a:t> Thinking</a:t>
                      </a:r>
                      <a:endParaRPr b="1"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a:solidFill>
                            <a:schemeClr val="dk1"/>
                          </a:solidFill>
                        </a:rPr>
                        <a:t>20-30</a:t>
                      </a:r>
                      <a:endParaRPr sz="800" u="none" cap="none" strike="noStrike">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12400">
                <a:tc>
                  <a:txBody>
                    <a:bodyPr/>
                    <a:lstStyle/>
                    <a:p>
                      <a:pPr indent="0" lvl="0" marL="0" marR="0" rtl="0" algn="ctr">
                        <a:lnSpc>
                          <a:spcPct val="100416"/>
                        </a:lnSpc>
                        <a:spcBef>
                          <a:spcPts val="0"/>
                        </a:spcBef>
                        <a:spcAft>
                          <a:spcPts val="0"/>
                        </a:spcAft>
                        <a:buNone/>
                      </a:pPr>
                      <a:r>
                        <a:rPr b="1" lang="en" sz="800">
                          <a:solidFill>
                            <a:schemeClr val="dk1"/>
                          </a:solidFill>
                        </a:rPr>
                        <a:t>15 mins</a:t>
                      </a:r>
                      <a:endParaRPr b="1" sz="800">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l">
                        <a:lnSpc>
                          <a:spcPct val="100416"/>
                        </a:lnSpc>
                        <a:spcBef>
                          <a:spcPts val="0"/>
                        </a:spcBef>
                        <a:spcAft>
                          <a:spcPts val="0"/>
                        </a:spcAft>
                        <a:buNone/>
                      </a:pPr>
                      <a:r>
                        <a:rPr b="1" lang="en" sz="800">
                          <a:solidFill>
                            <a:schemeClr val="dk1"/>
                          </a:solidFill>
                        </a:rPr>
                        <a:t>Break</a:t>
                      </a:r>
                      <a:endParaRPr b="1" sz="800">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b="1" lang="en" sz="800">
                          <a:solidFill>
                            <a:schemeClr val="dk1"/>
                          </a:solidFill>
                        </a:rPr>
                        <a:t>31</a:t>
                      </a:r>
                      <a:endParaRPr b="1" sz="800">
                        <a:solidFill>
                          <a:schemeClr val="dk1"/>
                        </a:solidFill>
                      </a:endParaRPr>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r>
              <a:tr h="212400">
                <a:tc>
                  <a:txBody>
                    <a:bodyPr/>
                    <a:lstStyle/>
                    <a:p>
                      <a:pPr indent="0" lvl="0" marL="0" marR="0" rtl="0" algn="ctr">
                        <a:lnSpc>
                          <a:spcPct val="100416"/>
                        </a:lnSpc>
                        <a:spcBef>
                          <a:spcPts val="0"/>
                        </a:spcBef>
                        <a:spcAft>
                          <a:spcPts val="0"/>
                        </a:spcAft>
                        <a:buClr>
                          <a:srgbClr val="000000"/>
                        </a:buClr>
                        <a:buSzPts val="900"/>
                        <a:buFont typeface="Arial"/>
                        <a:buNone/>
                      </a:pPr>
                      <a:r>
                        <a:rPr b="1" lang="en" sz="800"/>
                        <a:t>60</a:t>
                      </a:r>
                      <a:r>
                        <a:rPr b="1" lang="en" sz="800" u="none" cap="none" strike="noStrike"/>
                        <a:t> mins</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416"/>
                        </a:lnSpc>
                        <a:spcBef>
                          <a:spcPts val="0"/>
                        </a:spcBef>
                        <a:spcAft>
                          <a:spcPts val="0"/>
                        </a:spcAft>
                        <a:buClr>
                          <a:srgbClr val="000000"/>
                        </a:buClr>
                        <a:buSzPts val="900"/>
                        <a:buFont typeface="Arial"/>
                        <a:buNone/>
                      </a:pPr>
                      <a:r>
                        <a:rPr b="1" lang="en" sz="800" u="none" cap="none" strike="noStrike"/>
                        <a:t> </a:t>
                      </a:r>
                      <a:r>
                        <a:rPr b="1" lang="en" sz="800"/>
                        <a:t>Individual HBDI</a:t>
                      </a:r>
                      <a:r>
                        <a:rPr b="1" baseline="30000" lang="en" sz="800"/>
                        <a:t>® </a:t>
                      </a:r>
                      <a:r>
                        <a:rPr b="1" lang="en" sz="800"/>
                        <a:t>Review</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ctr">
                        <a:lnSpc>
                          <a:spcPct val="100416"/>
                        </a:lnSpc>
                        <a:spcBef>
                          <a:spcPts val="0"/>
                        </a:spcBef>
                        <a:spcAft>
                          <a:spcPts val="0"/>
                        </a:spcAft>
                        <a:buClr>
                          <a:srgbClr val="000000"/>
                        </a:buClr>
                        <a:buSzPts val="900"/>
                        <a:buFont typeface="Arial"/>
                        <a:buNone/>
                      </a:pPr>
                      <a:r>
                        <a:rPr b="1" lang="en" sz="800"/>
                        <a:t>32-40</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t>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r>
              <a:tr h="212400">
                <a:tc>
                  <a:txBody>
                    <a:bodyPr/>
                    <a:lstStyle/>
                    <a:p>
                      <a:pPr indent="0" lvl="0" marL="0" marR="0" rtl="0" algn="ctr">
                        <a:lnSpc>
                          <a:spcPct val="100416"/>
                        </a:lnSpc>
                        <a:spcBef>
                          <a:spcPts val="0"/>
                        </a:spcBef>
                        <a:spcAft>
                          <a:spcPts val="0"/>
                        </a:spcAft>
                        <a:buClr>
                          <a:srgbClr val="000000"/>
                        </a:buClr>
                        <a:buSzPts val="900"/>
                        <a:buFont typeface="Arial"/>
                        <a:buNone/>
                      </a:pPr>
                      <a:r>
                        <a:rPr lang="en" sz="800" u="none" cap="none" strike="noStrike"/>
                        <a:t>1 min</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416"/>
                        </a:lnSpc>
                        <a:spcBef>
                          <a:spcPts val="0"/>
                        </a:spcBef>
                        <a:spcAft>
                          <a:spcPts val="0"/>
                        </a:spcAft>
                        <a:buClr>
                          <a:schemeClr val="dk1"/>
                        </a:buClr>
                        <a:buSzPts val="900"/>
                        <a:buFont typeface="Arial"/>
                        <a:buNone/>
                      </a:pPr>
                      <a:r>
                        <a:rPr lang="en" sz="800" u="none" cap="none" strike="noStrike">
                          <a:solidFill>
                            <a:schemeClr val="dk1"/>
                          </a:solidFill>
                        </a:rPr>
                        <a:t> </a:t>
                      </a:r>
                      <a:r>
                        <a:rPr lang="en" sz="800">
                          <a:solidFill>
                            <a:schemeClr val="dk1"/>
                          </a:solidFill>
                        </a:rPr>
                        <a:t>Divider Slide and Prep Notes</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a:t>32</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12400">
                <a:tc>
                  <a:txBody>
                    <a:bodyPr/>
                    <a:lstStyle/>
                    <a:p>
                      <a:pPr indent="0" lvl="0" marL="0" marR="0" rtl="0" algn="ctr">
                        <a:lnSpc>
                          <a:spcPct val="100416"/>
                        </a:lnSpc>
                        <a:spcBef>
                          <a:spcPts val="0"/>
                        </a:spcBef>
                        <a:spcAft>
                          <a:spcPts val="0"/>
                        </a:spcAft>
                        <a:buClr>
                          <a:srgbClr val="000000"/>
                        </a:buClr>
                        <a:buSzPts val="900"/>
                        <a:buFont typeface="Arial"/>
                        <a:buNone/>
                      </a:pPr>
                      <a:r>
                        <a:rPr lang="en" sz="800"/>
                        <a:t>60</a:t>
                      </a:r>
                      <a:r>
                        <a:rPr lang="en" sz="800" u="none" cap="none" strike="noStrike"/>
                        <a:t> mins</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marR="0" rtl="0" algn="l">
                        <a:lnSpc>
                          <a:spcPct val="100416"/>
                        </a:lnSpc>
                        <a:spcBef>
                          <a:spcPts val="0"/>
                        </a:spcBef>
                        <a:spcAft>
                          <a:spcPts val="0"/>
                        </a:spcAft>
                        <a:buClr>
                          <a:srgbClr val="000000"/>
                        </a:buClr>
                        <a:buSzPts val="900"/>
                        <a:buFont typeface="Arial"/>
                        <a:buNone/>
                      </a:pPr>
                      <a:r>
                        <a:rPr lang="en" sz="800"/>
                        <a:t>Whole Brain</a:t>
                      </a:r>
                      <a:r>
                        <a:rPr baseline="30000" lang="en" sz="800"/>
                        <a:t>®</a:t>
                      </a:r>
                      <a:r>
                        <a:rPr lang="en" sz="800"/>
                        <a:t> Thinking and HBDI</a:t>
                      </a:r>
                      <a:r>
                        <a:rPr baseline="30000" lang="en" sz="800"/>
                        <a:t>®</a:t>
                      </a:r>
                      <a:r>
                        <a:rPr lang="en" sz="800"/>
                        <a:t> Review, Sharing Activity, Communication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a:t>33-40</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12400">
                <a:tc>
                  <a:txBody>
                    <a:bodyPr/>
                    <a:lstStyle/>
                    <a:p>
                      <a:pPr indent="0" lvl="0" marL="0" marR="0" rtl="0" algn="ctr">
                        <a:lnSpc>
                          <a:spcPct val="100416"/>
                        </a:lnSpc>
                        <a:spcBef>
                          <a:spcPts val="0"/>
                        </a:spcBef>
                        <a:spcAft>
                          <a:spcPts val="0"/>
                        </a:spcAft>
                        <a:buNone/>
                      </a:pPr>
                      <a:r>
                        <a:rPr b="1" lang="en" sz="800"/>
                        <a:t>10 mins</a:t>
                      </a:r>
                      <a:endParaRPr b="1"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l">
                        <a:lnSpc>
                          <a:spcPct val="100416"/>
                        </a:lnSpc>
                        <a:spcBef>
                          <a:spcPts val="0"/>
                        </a:spcBef>
                        <a:spcAft>
                          <a:spcPts val="0"/>
                        </a:spcAft>
                        <a:buNone/>
                      </a:pPr>
                      <a:r>
                        <a:rPr b="1" lang="en" sz="800"/>
                        <a:t>Break</a:t>
                      </a:r>
                      <a:endParaRPr b="1"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b="1" lang="en" sz="800"/>
                        <a:t>41</a:t>
                      </a:r>
                      <a:endParaRPr b="1"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r>
              <a:tr h="212400">
                <a:tc>
                  <a:txBody>
                    <a:bodyPr/>
                    <a:lstStyle/>
                    <a:p>
                      <a:pPr indent="0" lvl="0" marL="0" marR="0" rtl="0" algn="ctr">
                        <a:lnSpc>
                          <a:spcPct val="100416"/>
                        </a:lnSpc>
                        <a:spcBef>
                          <a:spcPts val="0"/>
                        </a:spcBef>
                        <a:spcAft>
                          <a:spcPts val="0"/>
                        </a:spcAft>
                        <a:buNone/>
                      </a:pPr>
                      <a:r>
                        <a:rPr b="1" lang="en" sz="800"/>
                        <a:t>60 mins</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l">
                        <a:lnSpc>
                          <a:spcPct val="100416"/>
                        </a:lnSpc>
                        <a:spcBef>
                          <a:spcPts val="0"/>
                        </a:spcBef>
                        <a:spcAft>
                          <a:spcPts val="0"/>
                        </a:spcAft>
                        <a:buNone/>
                      </a:pPr>
                      <a:r>
                        <a:rPr b="1" lang="en" sz="800"/>
                        <a:t>Team Report Debrief</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b="1" lang="en" sz="800"/>
                        <a:t>42-51</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r>
              <a:tr h="212400">
                <a:tc>
                  <a:txBody>
                    <a:bodyPr/>
                    <a:lstStyle/>
                    <a:p>
                      <a:pPr indent="0" lvl="0" marL="0" marR="0" rtl="0" algn="ctr">
                        <a:lnSpc>
                          <a:spcPct val="100416"/>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416"/>
                        </a:lnSpc>
                        <a:spcBef>
                          <a:spcPts val="0"/>
                        </a:spcBef>
                        <a:spcAft>
                          <a:spcPts val="0"/>
                        </a:spcAft>
                        <a:buClr>
                          <a:schemeClr val="dk1"/>
                        </a:buClr>
                        <a:buSzPts val="900"/>
                        <a:buFont typeface="Arial"/>
                        <a:buNone/>
                      </a:pPr>
                      <a:r>
                        <a:rPr lang="en" sz="800">
                          <a:solidFill>
                            <a:schemeClr val="dk1"/>
                          </a:solidFill>
                        </a:rPr>
                        <a:t> </a:t>
                      </a:r>
                      <a:r>
                        <a:rPr lang="en" sz="800">
                          <a:solidFill>
                            <a:schemeClr val="dk1"/>
                          </a:solidFill>
                        </a:rPr>
                        <a:t>Divider Slide and Prep Notes</a:t>
                      </a:r>
                      <a:endParaRPr b="1"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800"/>
                        <a:t>42</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12400">
                <a:tc>
                  <a:txBody>
                    <a:bodyPr/>
                    <a:lstStyle/>
                    <a:p>
                      <a:pPr indent="0" lvl="0" marL="0" marR="0" rtl="0" algn="ctr">
                        <a:lnSpc>
                          <a:spcPct val="100416"/>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marR="0" rtl="0" algn="l">
                        <a:lnSpc>
                          <a:spcPct val="100416"/>
                        </a:lnSpc>
                        <a:spcBef>
                          <a:spcPts val="0"/>
                        </a:spcBef>
                        <a:spcAft>
                          <a:spcPts val="0"/>
                        </a:spcAft>
                        <a:buNone/>
                      </a:pPr>
                      <a:r>
                        <a:rPr lang="en" sz="800"/>
                        <a:t>Team Report Pages, Individual and Team Activity, Next Steps</a:t>
                      </a:r>
                      <a:endParaRPr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800"/>
                        <a:t>43-51</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12400">
                <a:tc>
                  <a:txBody>
                    <a:bodyPr/>
                    <a:lstStyle/>
                    <a:p>
                      <a:pPr indent="0" lvl="0" marL="0" marR="0" rtl="0" algn="ctr">
                        <a:lnSpc>
                          <a:spcPct val="100416"/>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25400" marR="0" rtl="0" algn="l">
                        <a:lnSpc>
                          <a:spcPct val="100416"/>
                        </a:lnSpc>
                        <a:spcBef>
                          <a:spcPts val="0"/>
                        </a:spcBef>
                        <a:spcAft>
                          <a:spcPts val="0"/>
                        </a:spcAft>
                        <a:buNone/>
                      </a:pPr>
                      <a:r>
                        <a:rPr b="1" lang="en" sz="800"/>
                        <a:t>Additional Slides: Next Steps, Team Report Slides</a:t>
                      </a:r>
                      <a:endParaRPr b="1" sz="800"/>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b="1" lang="en" sz="800"/>
                        <a:t>52-58</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accent1"/>
                    </a:solidFill>
                  </a:tcPr>
                </a:tc>
              </a:tr>
              <a:tr h="212400">
                <a:tc>
                  <a:txBody>
                    <a:bodyPr/>
                    <a:lstStyle/>
                    <a:p>
                      <a:pPr indent="0" lvl="0" marL="0" marR="0" rtl="0" algn="ctr">
                        <a:lnSpc>
                          <a:spcPct val="100416"/>
                        </a:lnSpc>
                        <a:spcBef>
                          <a:spcPts val="0"/>
                        </a:spcBef>
                        <a:spcAft>
                          <a:spcPts val="0"/>
                        </a:spcAft>
                        <a:buClr>
                          <a:srgbClr val="000000"/>
                        </a:buClr>
                        <a:buSzPts val="900"/>
                        <a:buFont typeface="Arial"/>
                        <a:buNone/>
                      </a:pPr>
                      <a:r>
                        <a:rPr b="1" lang="en" sz="800" u="none" cap="none" strike="noStrike"/>
                        <a:t>Total 3 </a:t>
                      </a:r>
                      <a:r>
                        <a:rPr b="1" lang="en" sz="800"/>
                        <a:t>hours</a:t>
                      </a:r>
                      <a:endParaRPr b="1"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25400" marR="0" rtl="0" algn="l">
                        <a:lnSpc>
                          <a:spcPct val="100416"/>
                        </a:lnSpc>
                        <a:spcBef>
                          <a:spcPts val="0"/>
                        </a:spcBef>
                        <a:spcAft>
                          <a:spcPts val="0"/>
                        </a:spcAft>
                        <a:buClr>
                          <a:srgbClr val="000000"/>
                        </a:buClr>
                        <a:buSzPts val="9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0" marB="0" marR="0" marL="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bl>
          </a:graphicData>
        </a:graphic>
      </p:graphicFrame>
      <p:sp>
        <p:nvSpPr>
          <p:cNvPr id="107" name="Google Shape;107;p15"/>
          <p:cNvSpPr txBox="1"/>
          <p:nvPr>
            <p:ph idx="12" type="sldNum"/>
          </p:nvPr>
        </p:nvSpPr>
        <p:spPr>
          <a:xfrm>
            <a:off x="8412450" y="4828989"/>
            <a:ext cx="420000" cy="153600"/>
          </a:xfrm>
          <a:prstGeom prst="rect">
            <a:avLst/>
          </a:prstGeom>
          <a:noFill/>
          <a:ln>
            <a:noFill/>
          </a:ln>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3"/>
          <p:cNvSpPr txBox="1"/>
          <p:nvPr/>
        </p:nvSpPr>
        <p:spPr>
          <a:xfrm>
            <a:off x="2495552" y="2095210"/>
            <a:ext cx="4152900" cy="5844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chemeClr val="dk1"/>
                </a:solidFill>
              </a:rPr>
              <a:t>HOW MANY DOTS?</a:t>
            </a:r>
            <a:endParaRPr i="0" sz="900" u="none" cap="none" strike="noStrike">
              <a:solidFill>
                <a:srgbClr val="000000"/>
              </a:solidFill>
            </a:endParaRPr>
          </a:p>
        </p:txBody>
      </p:sp>
      <p:sp>
        <p:nvSpPr>
          <p:cNvPr id="332" name="Google Shape;332;p33"/>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grpSp>
        <p:nvGrpSpPr>
          <p:cNvPr id="338" name="Google Shape;338;p34"/>
          <p:cNvGrpSpPr/>
          <p:nvPr/>
        </p:nvGrpSpPr>
        <p:grpSpPr>
          <a:xfrm>
            <a:off x="2508688" y="1215631"/>
            <a:ext cx="4029403" cy="2613418"/>
            <a:chOff x="2508688" y="1215631"/>
            <a:chExt cx="4029403" cy="2613418"/>
          </a:xfrm>
        </p:grpSpPr>
        <p:sp>
          <p:nvSpPr>
            <p:cNvPr id="339" name="Google Shape;339;p34"/>
            <p:cNvSpPr/>
            <p:nvPr/>
          </p:nvSpPr>
          <p:spPr>
            <a:xfrm>
              <a:off x="4079246" y="2717012"/>
              <a:ext cx="1179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0" name="Google Shape;340;p34"/>
            <p:cNvSpPr/>
            <p:nvPr/>
          </p:nvSpPr>
          <p:spPr>
            <a:xfrm>
              <a:off x="6129664" y="3302801"/>
              <a:ext cx="1179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1" name="Google Shape;341;p34"/>
            <p:cNvSpPr/>
            <p:nvPr/>
          </p:nvSpPr>
          <p:spPr>
            <a:xfrm>
              <a:off x="2681341" y="2366967"/>
              <a:ext cx="1179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2" name="Google Shape;342;p34"/>
            <p:cNvSpPr/>
            <p:nvPr/>
          </p:nvSpPr>
          <p:spPr>
            <a:xfrm>
              <a:off x="2713491" y="1759747"/>
              <a:ext cx="1179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3" name="Google Shape;343;p34"/>
            <p:cNvSpPr/>
            <p:nvPr/>
          </p:nvSpPr>
          <p:spPr>
            <a:xfrm>
              <a:off x="2587275" y="1215631"/>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4" name="Google Shape;344;p34"/>
            <p:cNvSpPr/>
            <p:nvPr/>
          </p:nvSpPr>
          <p:spPr>
            <a:xfrm>
              <a:off x="3351717" y="1935960"/>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5" name="Google Shape;345;p34"/>
            <p:cNvSpPr/>
            <p:nvPr/>
          </p:nvSpPr>
          <p:spPr>
            <a:xfrm>
              <a:off x="3600577" y="2481267"/>
              <a:ext cx="1155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6" name="Google Shape;346;p34"/>
            <p:cNvSpPr/>
            <p:nvPr/>
          </p:nvSpPr>
          <p:spPr>
            <a:xfrm>
              <a:off x="4011375" y="3715949"/>
              <a:ext cx="1179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7" name="Google Shape;347;p34"/>
            <p:cNvSpPr/>
            <p:nvPr/>
          </p:nvSpPr>
          <p:spPr>
            <a:xfrm>
              <a:off x="4419792" y="3301610"/>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8" name="Google Shape;348;p34"/>
            <p:cNvSpPr/>
            <p:nvPr/>
          </p:nvSpPr>
          <p:spPr>
            <a:xfrm>
              <a:off x="3221928" y="3188500"/>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49" name="Google Shape;349;p34"/>
            <p:cNvSpPr/>
            <p:nvPr/>
          </p:nvSpPr>
          <p:spPr>
            <a:xfrm>
              <a:off x="2508688" y="3119444"/>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0" name="Google Shape;350;p34"/>
            <p:cNvSpPr/>
            <p:nvPr/>
          </p:nvSpPr>
          <p:spPr>
            <a:xfrm>
              <a:off x="3337428" y="1470425"/>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1" name="Google Shape;351;p34"/>
            <p:cNvSpPr/>
            <p:nvPr/>
          </p:nvSpPr>
          <p:spPr>
            <a:xfrm>
              <a:off x="5187806" y="2659862"/>
              <a:ext cx="1167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2" name="Google Shape;352;p34"/>
            <p:cNvSpPr/>
            <p:nvPr/>
          </p:nvSpPr>
          <p:spPr>
            <a:xfrm>
              <a:off x="5344981" y="1970489"/>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3" name="Google Shape;353;p34"/>
            <p:cNvSpPr/>
            <p:nvPr/>
          </p:nvSpPr>
          <p:spPr>
            <a:xfrm>
              <a:off x="6072510" y="2531274"/>
              <a:ext cx="1167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4" name="Google Shape;354;p34"/>
            <p:cNvSpPr/>
            <p:nvPr/>
          </p:nvSpPr>
          <p:spPr>
            <a:xfrm>
              <a:off x="2645620" y="3658799"/>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5" name="Google Shape;355;p34"/>
            <p:cNvSpPr/>
            <p:nvPr/>
          </p:nvSpPr>
          <p:spPr>
            <a:xfrm>
              <a:off x="4757956" y="2366967"/>
              <a:ext cx="1167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6" name="Google Shape;356;p34"/>
            <p:cNvSpPr/>
            <p:nvPr/>
          </p:nvSpPr>
          <p:spPr>
            <a:xfrm>
              <a:off x="3657731" y="1223965"/>
              <a:ext cx="1179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7" name="Google Shape;357;p34"/>
            <p:cNvSpPr/>
            <p:nvPr/>
          </p:nvSpPr>
          <p:spPr>
            <a:xfrm>
              <a:off x="4905605" y="3461154"/>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8" name="Google Shape;358;p34"/>
            <p:cNvSpPr/>
            <p:nvPr/>
          </p:nvSpPr>
          <p:spPr>
            <a:xfrm>
              <a:off x="4788914" y="1223965"/>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9" name="Google Shape;359;p34"/>
            <p:cNvSpPr/>
            <p:nvPr/>
          </p:nvSpPr>
          <p:spPr>
            <a:xfrm>
              <a:off x="4128066" y="1874047"/>
              <a:ext cx="1179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60" name="Google Shape;360;p34"/>
            <p:cNvSpPr/>
            <p:nvPr/>
          </p:nvSpPr>
          <p:spPr>
            <a:xfrm>
              <a:off x="5461671" y="3699280"/>
              <a:ext cx="1167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61" name="Google Shape;361;p34"/>
            <p:cNvSpPr/>
            <p:nvPr/>
          </p:nvSpPr>
          <p:spPr>
            <a:xfrm>
              <a:off x="5097311" y="1223965"/>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62" name="Google Shape;362;p34"/>
            <p:cNvSpPr/>
            <p:nvPr/>
          </p:nvSpPr>
          <p:spPr>
            <a:xfrm>
              <a:off x="5936768" y="1980014"/>
              <a:ext cx="1179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63" name="Google Shape;363;p34"/>
            <p:cNvSpPr/>
            <p:nvPr/>
          </p:nvSpPr>
          <p:spPr>
            <a:xfrm>
              <a:off x="6421391" y="1337075"/>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sp>
        <p:nvSpPr>
          <p:cNvPr id="364" name="Google Shape;364;p34"/>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5"/>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6"/>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grpSp>
        <p:nvGrpSpPr>
          <p:cNvPr id="377" name="Google Shape;377;p36"/>
          <p:cNvGrpSpPr/>
          <p:nvPr/>
        </p:nvGrpSpPr>
        <p:grpSpPr>
          <a:xfrm>
            <a:off x="3020793" y="1568064"/>
            <a:ext cx="2700157" cy="1754350"/>
            <a:chOff x="3020793" y="1568064"/>
            <a:chExt cx="2700157" cy="1754350"/>
          </a:xfrm>
        </p:grpSpPr>
        <p:sp>
          <p:nvSpPr>
            <p:cNvPr id="378" name="Google Shape;378;p36"/>
            <p:cNvSpPr/>
            <p:nvPr/>
          </p:nvSpPr>
          <p:spPr>
            <a:xfrm>
              <a:off x="3020793" y="2038364"/>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79" name="Google Shape;379;p36"/>
            <p:cNvSpPr/>
            <p:nvPr/>
          </p:nvSpPr>
          <p:spPr>
            <a:xfrm>
              <a:off x="3408951" y="1576398"/>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0" name="Google Shape;380;p36"/>
            <p:cNvSpPr/>
            <p:nvPr/>
          </p:nvSpPr>
          <p:spPr>
            <a:xfrm>
              <a:off x="3025556" y="1568064"/>
              <a:ext cx="1179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1" name="Google Shape;381;p36"/>
            <p:cNvSpPr/>
            <p:nvPr/>
          </p:nvSpPr>
          <p:spPr>
            <a:xfrm>
              <a:off x="3213681" y="1813335"/>
              <a:ext cx="116730" cy="113156"/>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2" name="Google Shape;382;p36"/>
            <p:cNvSpPr/>
            <p:nvPr/>
          </p:nvSpPr>
          <p:spPr>
            <a:xfrm>
              <a:off x="3406569" y="2047889"/>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3" name="Google Shape;383;p36"/>
            <p:cNvSpPr/>
            <p:nvPr/>
          </p:nvSpPr>
          <p:spPr>
            <a:xfrm>
              <a:off x="4116068" y="2043739"/>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4" name="Google Shape;384;p36"/>
            <p:cNvSpPr/>
            <p:nvPr/>
          </p:nvSpPr>
          <p:spPr>
            <a:xfrm>
              <a:off x="4504226" y="1581773"/>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5" name="Google Shape;385;p36"/>
            <p:cNvSpPr/>
            <p:nvPr/>
          </p:nvSpPr>
          <p:spPr>
            <a:xfrm>
              <a:off x="4120831" y="1573439"/>
              <a:ext cx="1179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6" name="Google Shape;386;p36"/>
            <p:cNvSpPr/>
            <p:nvPr/>
          </p:nvSpPr>
          <p:spPr>
            <a:xfrm>
              <a:off x="4308956" y="1818710"/>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7" name="Google Shape;387;p36"/>
            <p:cNvSpPr/>
            <p:nvPr/>
          </p:nvSpPr>
          <p:spPr>
            <a:xfrm>
              <a:off x="4501844" y="2053264"/>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8" name="Google Shape;388;p36"/>
            <p:cNvSpPr/>
            <p:nvPr/>
          </p:nvSpPr>
          <p:spPr>
            <a:xfrm>
              <a:off x="5216093" y="2049077"/>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89" name="Google Shape;389;p36"/>
            <p:cNvSpPr/>
            <p:nvPr/>
          </p:nvSpPr>
          <p:spPr>
            <a:xfrm>
              <a:off x="5604251" y="1587111"/>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0" name="Google Shape;390;p36"/>
            <p:cNvSpPr/>
            <p:nvPr/>
          </p:nvSpPr>
          <p:spPr>
            <a:xfrm>
              <a:off x="5220856" y="1578777"/>
              <a:ext cx="1179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1" name="Google Shape;391;p36"/>
            <p:cNvSpPr/>
            <p:nvPr/>
          </p:nvSpPr>
          <p:spPr>
            <a:xfrm>
              <a:off x="5408981" y="1824047"/>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2" name="Google Shape;392;p36"/>
            <p:cNvSpPr/>
            <p:nvPr/>
          </p:nvSpPr>
          <p:spPr>
            <a:xfrm>
              <a:off x="5601869" y="2058602"/>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3" name="Google Shape;393;p36"/>
            <p:cNvSpPr/>
            <p:nvPr/>
          </p:nvSpPr>
          <p:spPr>
            <a:xfrm>
              <a:off x="3595893" y="3194439"/>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4" name="Google Shape;394;p36"/>
            <p:cNvSpPr/>
            <p:nvPr/>
          </p:nvSpPr>
          <p:spPr>
            <a:xfrm>
              <a:off x="3984051" y="2732473"/>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5" name="Google Shape;395;p36"/>
            <p:cNvSpPr/>
            <p:nvPr/>
          </p:nvSpPr>
          <p:spPr>
            <a:xfrm>
              <a:off x="3600656" y="2724139"/>
              <a:ext cx="1179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6" name="Google Shape;396;p36"/>
            <p:cNvSpPr/>
            <p:nvPr/>
          </p:nvSpPr>
          <p:spPr>
            <a:xfrm>
              <a:off x="3788781" y="2969410"/>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7" name="Google Shape;397;p36"/>
            <p:cNvSpPr/>
            <p:nvPr/>
          </p:nvSpPr>
          <p:spPr>
            <a:xfrm>
              <a:off x="3981669" y="3203964"/>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8" name="Google Shape;398;p36"/>
            <p:cNvSpPr/>
            <p:nvPr/>
          </p:nvSpPr>
          <p:spPr>
            <a:xfrm>
              <a:off x="4633843" y="3199789"/>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99" name="Google Shape;399;p36"/>
            <p:cNvSpPr/>
            <p:nvPr/>
          </p:nvSpPr>
          <p:spPr>
            <a:xfrm>
              <a:off x="5022001" y="2737823"/>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400" name="Google Shape;400;p36"/>
            <p:cNvSpPr/>
            <p:nvPr/>
          </p:nvSpPr>
          <p:spPr>
            <a:xfrm>
              <a:off x="4638606" y="2729489"/>
              <a:ext cx="117900" cy="1143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401" name="Google Shape;401;p36"/>
            <p:cNvSpPr/>
            <p:nvPr/>
          </p:nvSpPr>
          <p:spPr>
            <a:xfrm>
              <a:off x="4826731" y="2974760"/>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402" name="Google Shape;402;p36"/>
            <p:cNvSpPr/>
            <p:nvPr/>
          </p:nvSpPr>
          <p:spPr>
            <a:xfrm>
              <a:off x="5019619" y="3209314"/>
              <a:ext cx="116700" cy="113100"/>
            </a:xfrm>
            <a:prstGeom prst="flowChartConnector">
              <a:avLst/>
            </a:prstGeom>
            <a:solidFill>
              <a:schemeClr val="dk1"/>
            </a:solidFill>
            <a:ln cap="flat" cmpd="sng" w="57150">
              <a:solidFill>
                <a:schemeClr val="dk1"/>
              </a:solidFill>
              <a:prstDash val="solid"/>
              <a:round/>
              <a:headEnd len="sm" w="sm" type="none"/>
              <a:tailEnd len="sm" w="sm" type="none"/>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7"/>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8"/>
          <p:cNvSpPr/>
          <p:nvPr/>
        </p:nvSpPr>
        <p:spPr>
          <a:xfrm>
            <a:off x="6170256" y="3827167"/>
            <a:ext cx="199500" cy="199500"/>
          </a:xfrm>
          <a:prstGeom prst="ellipse">
            <a:avLst/>
          </a:prstGeom>
          <a:solidFill>
            <a:srgbClr val="FDD742">
              <a:alpha val="487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5" name="Google Shape;415;p38"/>
          <p:cNvSpPr/>
          <p:nvPr/>
        </p:nvSpPr>
        <p:spPr>
          <a:xfrm>
            <a:off x="6564023" y="3729103"/>
            <a:ext cx="349800" cy="349800"/>
          </a:xfrm>
          <a:prstGeom prst="ellipse">
            <a:avLst/>
          </a:prstGeom>
          <a:solidFill>
            <a:srgbClr val="63C084">
              <a:alpha val="5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6" name="Google Shape;416;p38"/>
          <p:cNvSpPr/>
          <p:nvPr/>
        </p:nvSpPr>
        <p:spPr>
          <a:xfrm>
            <a:off x="6794792" y="2619796"/>
            <a:ext cx="1064700" cy="1064700"/>
          </a:xfrm>
          <a:prstGeom prst="ellipse">
            <a:avLst/>
          </a:prstGeom>
          <a:solidFill>
            <a:srgbClr val="2CC3F0">
              <a:alpha val="5062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p38"/>
          <p:cNvSpPr/>
          <p:nvPr/>
        </p:nvSpPr>
        <p:spPr>
          <a:xfrm>
            <a:off x="6346959" y="1656780"/>
            <a:ext cx="1355100" cy="13551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8" name="Google Shape;418;p38"/>
          <p:cNvSpPr/>
          <p:nvPr/>
        </p:nvSpPr>
        <p:spPr>
          <a:xfrm>
            <a:off x="7323536" y="1993069"/>
            <a:ext cx="1413300" cy="1413300"/>
          </a:xfrm>
          <a:prstGeom prst="ellipse">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9" name="Google Shape;419;p38"/>
          <p:cNvSpPr/>
          <p:nvPr/>
        </p:nvSpPr>
        <p:spPr>
          <a:xfrm>
            <a:off x="7207363" y="936154"/>
            <a:ext cx="1413300" cy="1413300"/>
          </a:xfrm>
          <a:prstGeom prst="ellipse">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0" name="Google Shape;420;p38"/>
          <p:cNvSpPr/>
          <p:nvPr/>
        </p:nvSpPr>
        <p:spPr>
          <a:xfrm>
            <a:off x="6442639" y="589830"/>
            <a:ext cx="1413300" cy="1413300"/>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1" name="Google Shape;421;p38"/>
          <p:cNvSpPr txBox="1"/>
          <p:nvPr/>
        </p:nvSpPr>
        <p:spPr>
          <a:xfrm>
            <a:off x="6843588" y="980849"/>
            <a:ext cx="1294500" cy="2348100"/>
          </a:xfrm>
          <a:prstGeom prst="rect">
            <a:avLst/>
          </a:prstGeom>
          <a:noFill/>
          <a:ln>
            <a:noFill/>
          </a:ln>
        </p:spPr>
        <p:txBody>
          <a:bodyPr anchorCtr="0" anchor="t" bIns="27000" lIns="54000" spcFirstLastPara="1" rIns="54000" wrap="square" tIns="27000">
            <a:spAutoFit/>
          </a:bodyPr>
          <a:lstStyle/>
          <a:p>
            <a:pPr indent="0" lvl="0" marL="0" marR="0" rtl="0" algn="l">
              <a:lnSpc>
                <a:spcPct val="110000"/>
              </a:lnSpc>
              <a:spcBef>
                <a:spcPts val="0"/>
              </a:spcBef>
              <a:spcAft>
                <a:spcPts val="0"/>
              </a:spcAft>
              <a:buClr>
                <a:srgbClr val="000000"/>
              </a:buClr>
              <a:buSzPts val="13500"/>
              <a:buFont typeface="Arial"/>
              <a:buNone/>
            </a:pPr>
            <a:r>
              <a:rPr b="1" i="0" lang="en" sz="14900" u="none" cap="none" strike="noStrike">
                <a:solidFill>
                  <a:schemeClr val="lt1"/>
                </a:solidFill>
                <a:latin typeface="Arial"/>
                <a:ea typeface="Arial"/>
                <a:cs typeface="Arial"/>
                <a:sym typeface="Arial"/>
              </a:rPr>
              <a:t>?</a:t>
            </a:r>
            <a:endParaRPr b="0" i="0" sz="2300" u="none" cap="none" strike="noStrike">
              <a:solidFill>
                <a:schemeClr val="lt1"/>
              </a:solidFill>
              <a:latin typeface="Arial"/>
              <a:ea typeface="Arial"/>
              <a:cs typeface="Arial"/>
              <a:sym typeface="Arial"/>
            </a:endParaRPr>
          </a:p>
        </p:txBody>
      </p:sp>
      <p:sp>
        <p:nvSpPr>
          <p:cNvPr id="422" name="Google Shape;422;p38"/>
          <p:cNvSpPr txBox="1"/>
          <p:nvPr/>
        </p:nvSpPr>
        <p:spPr>
          <a:xfrm>
            <a:off x="715376" y="1692780"/>
            <a:ext cx="5220000" cy="1283100"/>
          </a:xfrm>
          <a:prstGeom prst="rect">
            <a:avLst/>
          </a:prstGeom>
          <a:noFill/>
          <a:ln>
            <a:noFill/>
          </a:ln>
        </p:spPr>
        <p:txBody>
          <a:bodyPr anchorCtr="0" anchor="t" bIns="30250" lIns="60500" spcFirstLastPara="1" rIns="60500" wrap="square" tIns="30250">
            <a:noAutofit/>
          </a:bodyPr>
          <a:lstStyle/>
          <a:p>
            <a:pPr indent="0" lvl="0" marL="0" marR="0" rtl="0" algn="l">
              <a:lnSpc>
                <a:spcPct val="90000"/>
              </a:lnSpc>
              <a:spcBef>
                <a:spcPts val="0"/>
              </a:spcBef>
              <a:spcAft>
                <a:spcPts val="0"/>
              </a:spcAft>
              <a:buClr>
                <a:schemeClr val="dk1"/>
              </a:buClr>
              <a:buSzPts val="3600"/>
              <a:buFont typeface="Proxima Nova"/>
              <a:buNone/>
            </a:pPr>
            <a:r>
              <a:rPr b="1" lang="en" sz="3600">
                <a:solidFill>
                  <a:schemeClr val="dk1"/>
                </a:solidFill>
              </a:rPr>
              <a:t>Spotting Clues with Whole Brain</a:t>
            </a:r>
            <a:r>
              <a:rPr b="1" baseline="30000" lang="en" sz="3600">
                <a:solidFill>
                  <a:schemeClr val="dk1"/>
                </a:solidFill>
              </a:rPr>
              <a:t>®</a:t>
            </a:r>
            <a:r>
              <a:rPr b="1" lang="en" sz="3600">
                <a:solidFill>
                  <a:schemeClr val="dk1"/>
                </a:solidFill>
              </a:rPr>
              <a:t> Thinking</a:t>
            </a:r>
            <a:br>
              <a:rPr b="1" i="0" lang="en" sz="3600" u="none" cap="none" strike="noStrike">
                <a:solidFill>
                  <a:schemeClr val="dk1"/>
                </a:solidFill>
              </a:rPr>
            </a:br>
            <a:endParaRPr b="1" i="0" sz="3600" u="none" cap="none" strike="noStrike">
              <a:solidFill>
                <a:schemeClr val="dk1"/>
              </a:solidFill>
            </a:endParaRPr>
          </a:p>
        </p:txBody>
      </p:sp>
      <p:sp>
        <p:nvSpPr>
          <p:cNvPr id="423" name="Google Shape;423;p38"/>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9"/>
          <p:cNvSpPr/>
          <p:nvPr/>
        </p:nvSpPr>
        <p:spPr>
          <a:xfrm>
            <a:off x="1119150" y="190500"/>
            <a:ext cx="6905700" cy="4500900"/>
          </a:xfrm>
          <a:prstGeom prst="rect">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grpSp>
        <p:nvGrpSpPr>
          <p:cNvPr id="429" name="Google Shape;429;p39"/>
          <p:cNvGrpSpPr/>
          <p:nvPr/>
        </p:nvGrpSpPr>
        <p:grpSpPr>
          <a:xfrm>
            <a:off x="1749875" y="258525"/>
            <a:ext cx="5742775" cy="4382375"/>
            <a:chOff x="1749875" y="258525"/>
            <a:chExt cx="5742775" cy="4382375"/>
          </a:xfrm>
        </p:grpSpPr>
        <p:pic>
          <p:nvPicPr>
            <p:cNvPr descr="N:\picturama\Cartoons\VPsincerity.gif" id="430" name="Google Shape;430;p39"/>
            <p:cNvPicPr preferRelativeResize="0"/>
            <p:nvPr/>
          </p:nvPicPr>
          <p:blipFill rotWithShape="1">
            <a:blip r:embed="rId3">
              <a:alphaModFix/>
            </a:blip>
            <a:srcRect b="6855" l="0" r="0" t="0"/>
            <a:stretch/>
          </p:blipFill>
          <p:spPr>
            <a:xfrm>
              <a:off x="1749875" y="258530"/>
              <a:ext cx="5634474" cy="4382370"/>
            </a:xfrm>
            <a:prstGeom prst="rect">
              <a:avLst/>
            </a:prstGeom>
            <a:noFill/>
            <a:ln>
              <a:noFill/>
            </a:ln>
          </p:spPr>
        </p:pic>
        <p:sp>
          <p:nvSpPr>
            <p:cNvPr id="431" name="Google Shape;431;p39"/>
            <p:cNvSpPr/>
            <p:nvPr/>
          </p:nvSpPr>
          <p:spPr>
            <a:xfrm>
              <a:off x="5167275" y="258525"/>
              <a:ext cx="2057400" cy="1314600"/>
            </a:xfrm>
            <a:prstGeom prst="wedgeEllipseCallout">
              <a:avLst>
                <a:gd fmla="val 2083" name="adj1"/>
                <a:gd fmla="val 56977" name="adj2"/>
              </a:avLst>
            </a:prstGeom>
            <a:solidFill>
              <a:schemeClr val="lt1"/>
            </a:solidFill>
            <a:ln cap="flat" cmpd="sng" w="9525">
              <a:solidFill>
                <a:schemeClr val="dk1"/>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
          <p:nvSpPr>
            <p:cNvPr id="432" name="Google Shape;432;p39"/>
            <p:cNvSpPr txBox="1"/>
            <p:nvPr/>
          </p:nvSpPr>
          <p:spPr>
            <a:xfrm>
              <a:off x="5112386" y="557931"/>
              <a:ext cx="2167200" cy="7158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1" lang="en" u="none" cap="none" strike="noStrike">
                  <a:solidFill>
                    <a:schemeClr val="dk1"/>
                  </a:solidFill>
                </a:rPr>
                <a:t>Oh! That was a </a:t>
              </a:r>
              <a:endParaRPr i="0" sz="800" u="none" cap="none" strike="noStrike">
                <a:solidFill>
                  <a:srgbClr val="000000"/>
                </a:solidFill>
              </a:endParaRPr>
            </a:p>
            <a:p>
              <a:pPr indent="0" lvl="0" marL="0" marR="0" rtl="0" algn="ctr">
                <a:lnSpc>
                  <a:spcPct val="100000"/>
                </a:lnSpc>
                <a:spcBef>
                  <a:spcPts val="0"/>
                </a:spcBef>
                <a:spcAft>
                  <a:spcPts val="0"/>
                </a:spcAft>
                <a:buClr>
                  <a:srgbClr val="000000"/>
                </a:buClr>
                <a:buSzPts val="1500"/>
                <a:buFont typeface="Arial"/>
                <a:buNone/>
              </a:pPr>
              <a:r>
                <a:rPr b="1" i="1" lang="en" u="none" cap="none" strike="noStrike">
                  <a:solidFill>
                    <a:schemeClr val="dk1"/>
                  </a:solidFill>
                </a:rPr>
                <a:t>wonderful report Bob!</a:t>
              </a:r>
              <a:endParaRPr i="0" sz="800" u="none" cap="none" strike="noStrike">
                <a:solidFill>
                  <a:srgbClr val="000000"/>
                </a:solidFill>
              </a:endParaRPr>
            </a:p>
            <a:p>
              <a:pPr indent="0" lvl="0" marL="0" marR="0" rtl="0" algn="ctr">
                <a:lnSpc>
                  <a:spcPct val="100000"/>
                </a:lnSpc>
                <a:spcBef>
                  <a:spcPts val="0"/>
                </a:spcBef>
                <a:spcAft>
                  <a:spcPts val="0"/>
                </a:spcAft>
                <a:buClr>
                  <a:srgbClr val="000000"/>
                </a:buClr>
                <a:buSzPts val="1500"/>
                <a:buFont typeface="Arial"/>
                <a:buNone/>
              </a:pPr>
              <a:r>
                <a:rPr b="1" i="1" lang="en" u="none" cap="none" strike="noStrike">
                  <a:solidFill>
                    <a:schemeClr val="dk1"/>
                  </a:solidFill>
                </a:rPr>
                <a:t>A wonderful report!</a:t>
              </a:r>
              <a:endParaRPr i="0" sz="800" u="none" cap="none" strike="noStrike">
                <a:solidFill>
                  <a:srgbClr val="000000"/>
                </a:solidFill>
              </a:endParaRPr>
            </a:p>
          </p:txBody>
        </p:sp>
        <p:sp>
          <p:nvSpPr>
            <p:cNvPr id="433" name="Google Shape;433;p39"/>
            <p:cNvSpPr txBox="1"/>
            <p:nvPr/>
          </p:nvSpPr>
          <p:spPr>
            <a:xfrm>
              <a:off x="4471950" y="4171399"/>
              <a:ext cx="3020700" cy="469500"/>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 sz="1300" u="none" cap="none" strike="noStrike">
                  <a:solidFill>
                    <a:schemeClr val="dk1"/>
                  </a:solidFill>
                </a:rPr>
                <a:t>THE VICE-PRESIDENT </a:t>
              </a:r>
              <a:endParaRPr i="0" sz="700" u="none" cap="none" strike="noStrike">
                <a:solidFill>
                  <a:srgbClr val="000000"/>
                </a:solidFill>
              </a:endParaRPr>
            </a:p>
            <a:p>
              <a:pPr indent="0" lvl="0" marL="0" marR="0" rtl="0" algn="ctr">
                <a:lnSpc>
                  <a:spcPct val="100000"/>
                </a:lnSpc>
                <a:spcBef>
                  <a:spcPts val="0"/>
                </a:spcBef>
                <a:spcAft>
                  <a:spcPts val="0"/>
                </a:spcAft>
                <a:buClr>
                  <a:srgbClr val="000000"/>
                </a:buClr>
                <a:buSzPts val="1500"/>
                <a:buFont typeface="Arial"/>
                <a:buNone/>
              </a:pPr>
              <a:r>
                <a:rPr b="1" i="0" lang="en" sz="1300" u="none" cap="none" strike="noStrike">
                  <a:solidFill>
                    <a:schemeClr val="dk1"/>
                  </a:solidFill>
                </a:rPr>
                <a:t>IN CHARGE OF ENTHUSIASM</a:t>
              </a:r>
              <a:endParaRPr i="0" sz="700" u="none" cap="none" strike="noStrike">
                <a:solidFill>
                  <a:srgbClr val="000000"/>
                </a:solidFill>
              </a:endParaRPr>
            </a:p>
          </p:txBody>
        </p:sp>
      </p:grpSp>
      <p:sp>
        <p:nvSpPr>
          <p:cNvPr id="434" name="Google Shape;434;p39"/>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0"/>
          <p:cNvSpPr/>
          <p:nvPr/>
        </p:nvSpPr>
        <p:spPr>
          <a:xfrm>
            <a:off x="1181100" y="209550"/>
            <a:ext cx="6781800" cy="4539600"/>
          </a:xfrm>
          <a:prstGeom prst="rect">
            <a:avLst/>
          </a:prstGeom>
          <a:solidFill>
            <a:schemeClr val="accent2"/>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grpSp>
        <p:nvGrpSpPr>
          <p:cNvPr id="440" name="Google Shape;440;p40"/>
          <p:cNvGrpSpPr/>
          <p:nvPr/>
        </p:nvGrpSpPr>
        <p:grpSpPr>
          <a:xfrm>
            <a:off x="2305050" y="290600"/>
            <a:ext cx="4533900" cy="4458490"/>
            <a:chOff x="2305050" y="290600"/>
            <a:chExt cx="4533900" cy="4458490"/>
          </a:xfrm>
        </p:grpSpPr>
        <p:sp>
          <p:nvSpPr>
            <p:cNvPr id="441" name="Google Shape;441;p40"/>
            <p:cNvSpPr/>
            <p:nvPr/>
          </p:nvSpPr>
          <p:spPr>
            <a:xfrm>
              <a:off x="2305050" y="290600"/>
              <a:ext cx="4533900" cy="4354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2" name="Google Shape;442;p40"/>
            <p:cNvPicPr preferRelativeResize="0"/>
            <p:nvPr/>
          </p:nvPicPr>
          <p:blipFill rotWithShape="1">
            <a:blip r:embed="rId3">
              <a:alphaModFix/>
            </a:blip>
            <a:srcRect b="0" l="0" r="0" t="0"/>
            <a:stretch/>
          </p:blipFill>
          <p:spPr>
            <a:xfrm>
              <a:off x="2391400" y="394413"/>
              <a:ext cx="4361200" cy="4354678"/>
            </a:xfrm>
            <a:prstGeom prst="rect">
              <a:avLst/>
            </a:prstGeom>
            <a:noFill/>
            <a:ln>
              <a:noFill/>
            </a:ln>
          </p:spPr>
        </p:pic>
      </p:grpSp>
      <p:sp>
        <p:nvSpPr>
          <p:cNvPr id="443" name="Google Shape;443;p40"/>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1"/>
          <p:cNvSpPr/>
          <p:nvPr/>
        </p:nvSpPr>
        <p:spPr>
          <a:xfrm>
            <a:off x="1200150" y="238200"/>
            <a:ext cx="6743700" cy="4514700"/>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sp>
        <p:nvSpPr>
          <p:cNvPr id="449" name="Google Shape;449;p41"/>
          <p:cNvSpPr txBox="1"/>
          <p:nvPr/>
        </p:nvSpPr>
        <p:spPr>
          <a:xfrm>
            <a:off x="2699781" y="1239601"/>
            <a:ext cx="4080000" cy="3000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Times New Roman"/>
              <a:ea typeface="Times New Roman"/>
              <a:cs typeface="Times New Roman"/>
              <a:sym typeface="Times New Roman"/>
            </a:endParaRPr>
          </a:p>
        </p:txBody>
      </p:sp>
      <p:grpSp>
        <p:nvGrpSpPr>
          <p:cNvPr id="450" name="Google Shape;450;p41"/>
          <p:cNvGrpSpPr/>
          <p:nvPr/>
        </p:nvGrpSpPr>
        <p:grpSpPr>
          <a:xfrm>
            <a:off x="1857300" y="476250"/>
            <a:ext cx="5429400" cy="3936825"/>
            <a:chOff x="1857300" y="476250"/>
            <a:chExt cx="5429400" cy="3936825"/>
          </a:xfrm>
        </p:grpSpPr>
        <p:sp>
          <p:nvSpPr>
            <p:cNvPr id="451" name="Google Shape;451;p41"/>
            <p:cNvSpPr/>
            <p:nvPr/>
          </p:nvSpPr>
          <p:spPr>
            <a:xfrm>
              <a:off x="1857300" y="476250"/>
              <a:ext cx="5429400" cy="3825300"/>
            </a:xfrm>
            <a:prstGeom prst="wedgeEllipseCallout">
              <a:avLst>
                <a:gd fmla="val -42185" name="adj1"/>
                <a:gd fmla="val 61019" name="adj2"/>
              </a:avLst>
            </a:prstGeom>
            <a:solidFill>
              <a:schemeClr val="lt1"/>
            </a:solidFill>
            <a:ln cap="flat" cmpd="sng" w="57150">
              <a:solidFill>
                <a:schemeClr val="dk1"/>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grpSp>
          <p:nvGrpSpPr>
            <p:cNvPr id="452" name="Google Shape;452;p41"/>
            <p:cNvGrpSpPr/>
            <p:nvPr/>
          </p:nvGrpSpPr>
          <p:grpSpPr>
            <a:xfrm>
              <a:off x="2517438" y="1810410"/>
              <a:ext cx="4387920" cy="2602665"/>
              <a:chOff x="574" y="1270"/>
              <a:chExt cx="4500" cy="2482"/>
            </a:xfrm>
          </p:grpSpPr>
          <p:pic>
            <p:nvPicPr>
              <p:cNvPr id="453" name="Google Shape;453;p41"/>
              <p:cNvPicPr preferRelativeResize="0"/>
              <p:nvPr/>
            </p:nvPicPr>
            <p:blipFill rotWithShape="1">
              <a:blip r:embed="rId3">
                <a:alphaModFix/>
              </a:blip>
              <a:srcRect b="0" l="0" r="0" t="0"/>
              <a:stretch/>
            </p:blipFill>
            <p:spPr>
              <a:xfrm>
                <a:off x="1544" y="2089"/>
                <a:ext cx="2954" cy="1663"/>
              </a:xfrm>
              <a:prstGeom prst="rect">
                <a:avLst/>
              </a:prstGeom>
              <a:noFill/>
              <a:ln>
                <a:noFill/>
              </a:ln>
            </p:spPr>
          </p:pic>
          <p:sp>
            <p:nvSpPr>
              <p:cNvPr id="454" name="Google Shape;454;p41"/>
              <p:cNvSpPr txBox="1"/>
              <p:nvPr/>
            </p:nvSpPr>
            <p:spPr>
              <a:xfrm>
                <a:off x="574" y="1270"/>
                <a:ext cx="4500" cy="1200"/>
              </a:xfrm>
              <a:prstGeom prst="rect">
                <a:avLst/>
              </a:prstGeom>
              <a:noFill/>
              <a:ln>
                <a:noFill/>
              </a:ln>
            </p:spPr>
            <p:txBody>
              <a:bodyPr anchorCtr="0" anchor="t" bIns="30250" lIns="60500" spcFirstLastPara="1" rIns="60500" wrap="square" tIns="30250">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chemeClr val="dk1"/>
                    </a:solidFill>
                    <a:latin typeface="Arial"/>
                    <a:ea typeface="Arial"/>
                    <a:cs typeface="Arial"/>
                    <a:sym typeface="Arial"/>
                  </a:rPr>
                  <a:t>All Others Must Have</a:t>
                </a:r>
                <a:endParaRPr b="0" i="0" sz="700" u="none" cap="none" strike="noStrike">
                  <a:solidFill>
                    <a:srgbClr val="000000"/>
                  </a:solidFill>
                  <a:latin typeface="Arial"/>
                  <a:ea typeface="Arial"/>
                  <a:cs typeface="Arial"/>
                  <a:sym typeface="Arial"/>
                </a:endParaRPr>
              </a:p>
            </p:txBody>
          </p:sp>
        </p:grpSp>
        <p:sp>
          <p:nvSpPr>
            <p:cNvPr id="455" name="Google Shape;455;p41"/>
            <p:cNvSpPr txBox="1"/>
            <p:nvPr/>
          </p:nvSpPr>
          <p:spPr>
            <a:xfrm>
              <a:off x="2855282" y="640227"/>
              <a:ext cx="3586200" cy="12699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i="0" lang="en" sz="3900" u="none" cap="none" strike="noStrike">
                  <a:solidFill>
                    <a:schemeClr val="dk1"/>
                  </a:solidFill>
                  <a:latin typeface="Arial"/>
                  <a:ea typeface="Arial"/>
                  <a:cs typeface="Arial"/>
                  <a:sym typeface="Arial"/>
                </a:rPr>
                <a:t>In God We Trust…</a:t>
              </a:r>
              <a:endParaRPr b="0" i="0" sz="300" u="none" cap="none" strike="noStrike">
                <a:solidFill>
                  <a:srgbClr val="000000"/>
                </a:solidFill>
                <a:latin typeface="Arial"/>
                <a:ea typeface="Arial"/>
                <a:cs typeface="Arial"/>
                <a:sym typeface="Arial"/>
              </a:endParaRPr>
            </a:p>
          </p:txBody>
        </p:sp>
      </p:grpSp>
      <p:sp>
        <p:nvSpPr>
          <p:cNvPr id="456" name="Google Shape;456;p41"/>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42"/>
          <p:cNvSpPr/>
          <p:nvPr/>
        </p:nvSpPr>
        <p:spPr>
          <a:xfrm>
            <a:off x="1262100" y="285750"/>
            <a:ext cx="6749700" cy="4400700"/>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pic>
        <p:nvPicPr>
          <p:cNvPr descr="C:\Users\Ann\Documents\WBBB\Cartoons\Selected Cartoons\ch 4 or 5.gif" id="462" name="Google Shape;462;p42"/>
          <p:cNvPicPr preferRelativeResize="0"/>
          <p:nvPr/>
        </p:nvPicPr>
        <p:blipFill rotWithShape="1">
          <a:blip r:embed="rId3">
            <a:alphaModFix/>
          </a:blip>
          <a:srcRect b="0" l="0" r="0" t="0"/>
          <a:stretch/>
        </p:blipFill>
        <p:spPr>
          <a:xfrm>
            <a:off x="1969001" y="375151"/>
            <a:ext cx="5206000" cy="4196850"/>
          </a:xfrm>
          <a:prstGeom prst="rect">
            <a:avLst/>
          </a:prstGeom>
          <a:noFill/>
          <a:ln>
            <a:noFill/>
          </a:ln>
        </p:spPr>
      </p:pic>
      <p:sp>
        <p:nvSpPr>
          <p:cNvPr id="463" name="Google Shape;463;p42"/>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113" name="Google Shape;113;p16"/>
          <p:cNvSpPr txBox="1"/>
          <p:nvPr/>
        </p:nvSpPr>
        <p:spPr>
          <a:xfrm>
            <a:off x="3006900" y="1823250"/>
            <a:ext cx="3130200" cy="1497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4600">
                <a:solidFill>
                  <a:schemeClr val="dk2"/>
                </a:solidFill>
              </a:rPr>
              <a:t>Facilitator Prep</a:t>
            </a:r>
            <a:endParaRPr b="1" sz="46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3"/>
          <p:cNvSpPr txBox="1"/>
          <p:nvPr/>
        </p:nvSpPr>
        <p:spPr>
          <a:xfrm>
            <a:off x="2669599" y="1023853"/>
            <a:ext cx="1853400" cy="1662000"/>
          </a:xfrm>
          <a:prstGeom prst="rect">
            <a:avLst/>
          </a:prstGeom>
          <a:noFill/>
          <a:ln>
            <a:noFill/>
          </a:ln>
        </p:spPr>
        <p:txBody>
          <a:bodyPr anchorCtr="0" anchor="t" bIns="30250" lIns="60500" spcFirstLastPara="1" rIns="60500" wrap="square" tIns="30250">
            <a:spAutoFit/>
          </a:bodyPr>
          <a:lstStyle/>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Analyzes</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Quantifies</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logical</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critical</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realistic</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Likes numbers</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Knows about money</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Knows how things work</a:t>
            </a:r>
            <a:endParaRPr b="0" i="0" sz="1300" u="none" cap="none" strike="noStrike">
              <a:solidFill>
                <a:srgbClr val="000000"/>
              </a:solidFill>
              <a:latin typeface="Arial"/>
              <a:ea typeface="Arial"/>
              <a:cs typeface="Arial"/>
              <a:sym typeface="Arial"/>
            </a:endParaRPr>
          </a:p>
        </p:txBody>
      </p:sp>
      <p:sp>
        <p:nvSpPr>
          <p:cNvPr id="470" name="Google Shape;470;p43"/>
          <p:cNvSpPr txBox="1"/>
          <p:nvPr/>
        </p:nvSpPr>
        <p:spPr>
          <a:xfrm>
            <a:off x="4610478" y="1023850"/>
            <a:ext cx="1666500" cy="16620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Infers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Imagines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Speculates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Takes risks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Impetuous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Breaks rules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Likes surprises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curious / Plays</a:t>
            </a:r>
            <a:endParaRPr b="0" i="0" sz="1100" u="none" cap="none" strike="noStrike">
              <a:solidFill>
                <a:srgbClr val="000000"/>
              </a:solidFill>
              <a:latin typeface="Arial"/>
              <a:ea typeface="Arial"/>
              <a:cs typeface="Arial"/>
              <a:sym typeface="Arial"/>
            </a:endParaRPr>
          </a:p>
        </p:txBody>
      </p:sp>
      <p:sp>
        <p:nvSpPr>
          <p:cNvPr id="471" name="Google Shape;471;p43"/>
          <p:cNvSpPr txBox="1"/>
          <p:nvPr/>
        </p:nvSpPr>
        <p:spPr>
          <a:xfrm>
            <a:off x="2669601" y="2731684"/>
            <a:ext cx="1853400" cy="1662000"/>
          </a:xfrm>
          <a:prstGeom prst="rect">
            <a:avLst/>
          </a:prstGeom>
          <a:noFill/>
          <a:ln>
            <a:noFill/>
          </a:ln>
        </p:spPr>
        <p:txBody>
          <a:bodyPr anchorCtr="0" anchor="t" bIns="30250" lIns="60500" spcFirstLastPara="1" rIns="60500" wrap="square" tIns="30250">
            <a:spAutoFit/>
          </a:bodyPr>
          <a:lstStyle/>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Takes preventive action</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Establishes procedures</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Gets things done</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reliable</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Organizes</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neat</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Timely</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Plans</a:t>
            </a:r>
            <a:endParaRPr b="0" i="0" sz="1300" u="none" cap="none" strike="noStrike">
              <a:solidFill>
                <a:srgbClr val="000000"/>
              </a:solidFill>
              <a:latin typeface="Arial"/>
              <a:ea typeface="Arial"/>
              <a:cs typeface="Arial"/>
              <a:sym typeface="Arial"/>
            </a:endParaRPr>
          </a:p>
        </p:txBody>
      </p:sp>
      <p:sp>
        <p:nvSpPr>
          <p:cNvPr id="472" name="Google Shape;472;p43"/>
          <p:cNvSpPr txBox="1"/>
          <p:nvPr/>
        </p:nvSpPr>
        <p:spPr>
          <a:xfrm>
            <a:off x="4610470" y="2731675"/>
            <a:ext cx="2161800" cy="18621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sensitive to others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Likes to teach</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Touches a lot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supportive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expressive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Is emotional</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Talks a lot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Feels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300" u="none" cap="none" strike="noStrike">
              <a:solidFill>
                <a:schemeClr val="dk1"/>
              </a:solidFill>
              <a:latin typeface="Arial"/>
              <a:ea typeface="Arial"/>
              <a:cs typeface="Arial"/>
              <a:sym typeface="Arial"/>
            </a:endParaRPr>
          </a:p>
        </p:txBody>
      </p:sp>
      <p:sp>
        <p:nvSpPr>
          <p:cNvPr id="473" name="Google Shape;473;p43"/>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474" name="Google Shape;474;p43"/>
          <p:cNvSpPr txBox="1"/>
          <p:nvPr/>
        </p:nvSpPr>
        <p:spPr>
          <a:xfrm>
            <a:off x="645975" y="1100050"/>
            <a:ext cx="1424100" cy="100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accent1"/>
                </a:solidFill>
              </a:rPr>
              <a:t>A</a:t>
            </a:r>
            <a:endParaRPr b="1" sz="2400">
              <a:solidFill>
                <a:schemeClr val="accent1"/>
              </a:solidFill>
            </a:endParaRPr>
          </a:p>
          <a:p>
            <a:pPr indent="0" lvl="0" marL="0" rtl="0" algn="ctr">
              <a:spcBef>
                <a:spcPts val="0"/>
              </a:spcBef>
              <a:spcAft>
                <a:spcPts val="0"/>
              </a:spcAft>
              <a:buNone/>
            </a:pPr>
            <a:r>
              <a:rPr b="1" lang="en" sz="2400">
                <a:solidFill>
                  <a:schemeClr val="accent1"/>
                </a:solidFill>
              </a:rPr>
              <a:t>Rational Self</a:t>
            </a:r>
            <a:endParaRPr b="1" sz="2400">
              <a:solidFill>
                <a:schemeClr val="accent1"/>
              </a:solidFill>
            </a:endParaRPr>
          </a:p>
        </p:txBody>
      </p:sp>
      <p:sp>
        <p:nvSpPr>
          <p:cNvPr id="475" name="Google Shape;475;p43"/>
          <p:cNvSpPr txBox="1"/>
          <p:nvPr/>
        </p:nvSpPr>
        <p:spPr>
          <a:xfrm>
            <a:off x="298575" y="3163225"/>
            <a:ext cx="2118900" cy="7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accent2"/>
                </a:solidFill>
              </a:rPr>
              <a:t>B</a:t>
            </a:r>
            <a:endParaRPr b="1" sz="2400">
              <a:solidFill>
                <a:schemeClr val="accent2"/>
              </a:solidFill>
            </a:endParaRPr>
          </a:p>
          <a:p>
            <a:pPr indent="0" lvl="0" marL="0" rtl="0" algn="ctr">
              <a:spcBef>
                <a:spcPts val="0"/>
              </a:spcBef>
              <a:spcAft>
                <a:spcPts val="0"/>
              </a:spcAft>
              <a:buNone/>
            </a:pPr>
            <a:r>
              <a:rPr b="1" lang="en" sz="2400">
                <a:solidFill>
                  <a:schemeClr val="accent2"/>
                </a:solidFill>
              </a:rPr>
              <a:t>Safekeeping</a:t>
            </a:r>
            <a:endParaRPr b="1" sz="2400">
              <a:solidFill>
                <a:schemeClr val="accent2"/>
              </a:solidFill>
            </a:endParaRPr>
          </a:p>
          <a:p>
            <a:pPr indent="0" lvl="0" marL="0" rtl="0" algn="ctr">
              <a:spcBef>
                <a:spcPts val="0"/>
              </a:spcBef>
              <a:spcAft>
                <a:spcPts val="0"/>
              </a:spcAft>
              <a:buNone/>
            </a:pPr>
            <a:r>
              <a:rPr b="1" lang="en" sz="2400">
                <a:solidFill>
                  <a:schemeClr val="accent2"/>
                </a:solidFill>
              </a:rPr>
              <a:t>Self</a:t>
            </a:r>
            <a:endParaRPr b="1" sz="2400">
              <a:solidFill>
                <a:schemeClr val="accent2"/>
              </a:solidFill>
            </a:endParaRPr>
          </a:p>
        </p:txBody>
      </p:sp>
      <p:sp>
        <p:nvSpPr>
          <p:cNvPr id="476" name="Google Shape;476;p43"/>
          <p:cNvSpPr txBox="1"/>
          <p:nvPr/>
        </p:nvSpPr>
        <p:spPr>
          <a:xfrm>
            <a:off x="6833025" y="1119850"/>
            <a:ext cx="2118900" cy="7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accent4"/>
                </a:solidFill>
              </a:rPr>
              <a:t>D</a:t>
            </a:r>
            <a:endParaRPr b="1" sz="2400">
              <a:solidFill>
                <a:schemeClr val="accent4"/>
              </a:solidFill>
            </a:endParaRPr>
          </a:p>
          <a:p>
            <a:pPr indent="0" lvl="0" marL="0" rtl="0" algn="ctr">
              <a:spcBef>
                <a:spcPts val="0"/>
              </a:spcBef>
              <a:spcAft>
                <a:spcPts val="0"/>
              </a:spcAft>
              <a:buNone/>
            </a:pPr>
            <a:r>
              <a:rPr b="1" lang="en" sz="2400">
                <a:solidFill>
                  <a:schemeClr val="accent4"/>
                </a:solidFill>
              </a:rPr>
              <a:t>Experimental</a:t>
            </a:r>
            <a:endParaRPr b="1" sz="2400">
              <a:solidFill>
                <a:schemeClr val="accent4"/>
              </a:solidFill>
            </a:endParaRPr>
          </a:p>
          <a:p>
            <a:pPr indent="0" lvl="0" marL="0" rtl="0" algn="ctr">
              <a:spcBef>
                <a:spcPts val="0"/>
              </a:spcBef>
              <a:spcAft>
                <a:spcPts val="0"/>
              </a:spcAft>
              <a:buNone/>
            </a:pPr>
            <a:r>
              <a:rPr b="1" lang="en" sz="2400">
                <a:solidFill>
                  <a:schemeClr val="accent4"/>
                </a:solidFill>
              </a:rPr>
              <a:t>Self</a:t>
            </a:r>
            <a:endParaRPr b="1" sz="2400">
              <a:solidFill>
                <a:schemeClr val="accent4"/>
              </a:solidFill>
            </a:endParaRPr>
          </a:p>
        </p:txBody>
      </p:sp>
      <p:sp>
        <p:nvSpPr>
          <p:cNvPr id="477" name="Google Shape;477;p43"/>
          <p:cNvSpPr txBox="1"/>
          <p:nvPr/>
        </p:nvSpPr>
        <p:spPr>
          <a:xfrm>
            <a:off x="6994275" y="3163225"/>
            <a:ext cx="1796400" cy="7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rPr>
              <a:t>C</a:t>
            </a:r>
            <a:endParaRPr b="1" sz="2400">
              <a:solidFill>
                <a:schemeClr val="accent3"/>
              </a:solidFill>
            </a:endParaRPr>
          </a:p>
          <a:p>
            <a:pPr indent="0" lvl="0" marL="0" rtl="0" algn="ctr">
              <a:spcBef>
                <a:spcPts val="0"/>
              </a:spcBef>
              <a:spcAft>
                <a:spcPts val="0"/>
              </a:spcAft>
              <a:buNone/>
            </a:pPr>
            <a:r>
              <a:rPr b="1" lang="en" sz="2400">
                <a:solidFill>
                  <a:schemeClr val="accent3"/>
                </a:solidFill>
              </a:rPr>
              <a:t>Feeling </a:t>
            </a:r>
            <a:endParaRPr b="1" sz="2400">
              <a:solidFill>
                <a:schemeClr val="accent3"/>
              </a:solidFill>
            </a:endParaRPr>
          </a:p>
          <a:p>
            <a:pPr indent="0" lvl="0" marL="0" rtl="0" algn="ctr">
              <a:spcBef>
                <a:spcPts val="0"/>
              </a:spcBef>
              <a:spcAft>
                <a:spcPts val="0"/>
              </a:spcAft>
              <a:buNone/>
            </a:pPr>
            <a:r>
              <a:rPr b="1" lang="en" sz="2400">
                <a:solidFill>
                  <a:schemeClr val="accent3"/>
                </a:solidFill>
              </a:rPr>
              <a:t>Self</a:t>
            </a:r>
            <a:endParaRPr b="1" sz="2400">
              <a:solidFill>
                <a:schemeClr val="accent3"/>
              </a:solidFill>
            </a:endParaRPr>
          </a:p>
        </p:txBody>
      </p:sp>
      <p:sp>
        <p:nvSpPr>
          <p:cNvPr id="478" name="Google Shape;478;p43"/>
          <p:cNvSpPr txBox="1"/>
          <p:nvPr>
            <p:ph type="title"/>
          </p:nvPr>
        </p:nvSpPr>
        <p:spPr>
          <a:xfrm>
            <a:off x="311700" y="309920"/>
            <a:ext cx="7867200" cy="4044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sz="2400"/>
              <a:t>Our Four Different Selves</a:t>
            </a:r>
            <a:endParaRPr b="0"/>
          </a:p>
        </p:txBody>
      </p:sp>
      <p:sp>
        <p:nvSpPr>
          <p:cNvPr id="479" name="Google Shape;479;p43"/>
          <p:cNvSpPr txBox="1"/>
          <p:nvPr>
            <p:ph type="title"/>
          </p:nvPr>
        </p:nvSpPr>
        <p:spPr>
          <a:xfrm>
            <a:off x="368850" y="714319"/>
            <a:ext cx="7867200" cy="2952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b="0" lang="en"/>
              <a:t>Your Own Personal Team!</a:t>
            </a:r>
            <a:endParaRPr b="0"/>
          </a:p>
        </p:txBody>
      </p:sp>
      <p:sp>
        <p:nvSpPr>
          <p:cNvPr id="480" name="Google Shape;480;p43"/>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500"/>
                                        <p:tgtEl>
                                          <p:spTgt spid="4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1"/>
                                        </p:tgtEl>
                                        <p:attrNameLst>
                                          <p:attrName>style.visibility</p:attrName>
                                        </p:attrNameLst>
                                      </p:cBhvr>
                                      <p:to>
                                        <p:strVal val="visible"/>
                                      </p:to>
                                    </p:set>
                                    <p:anim calcmode="lin" valueType="num">
                                      <p:cBhvr additive="base">
                                        <p:cTn dur="500"/>
                                        <p:tgtEl>
                                          <p:spTgt spid="4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500"/>
                                        <p:tgtEl>
                                          <p:spTgt spid="4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500"/>
                                        <p:tgtEl>
                                          <p:spTgt spid="4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84" name="Shape 484"/>
        <p:cNvGrpSpPr/>
        <p:nvPr/>
      </p:nvGrpSpPr>
      <p:grpSpPr>
        <a:xfrm>
          <a:off x="0" y="0"/>
          <a:ext cx="0" cy="0"/>
          <a:chOff x="0" y="0"/>
          <a:chExt cx="0" cy="0"/>
        </a:xfrm>
      </p:grpSpPr>
      <p:pic>
        <p:nvPicPr>
          <p:cNvPr id="485" name="Google Shape;485;p44"/>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486" name="Google Shape;486;p44"/>
          <p:cNvSpPr txBox="1"/>
          <p:nvPr/>
        </p:nvSpPr>
        <p:spPr>
          <a:xfrm>
            <a:off x="3006900" y="1912940"/>
            <a:ext cx="3130200" cy="1317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4600">
                <a:solidFill>
                  <a:schemeClr val="dk2"/>
                </a:solidFill>
              </a:rPr>
              <a:t>15 Minute</a:t>
            </a:r>
            <a:endParaRPr b="1" sz="4600">
              <a:solidFill>
                <a:schemeClr val="dk2"/>
              </a:solidFill>
            </a:endParaRPr>
          </a:p>
          <a:p>
            <a:pPr indent="0" lvl="0" marL="0" rtl="0" algn="ctr">
              <a:lnSpc>
                <a:spcPct val="80000"/>
              </a:lnSpc>
              <a:spcBef>
                <a:spcPts val="0"/>
              </a:spcBef>
              <a:spcAft>
                <a:spcPts val="0"/>
              </a:spcAft>
              <a:buNone/>
            </a:pPr>
            <a:r>
              <a:rPr b="1" lang="en" sz="4600">
                <a:solidFill>
                  <a:schemeClr val="dk2"/>
                </a:solidFill>
              </a:rPr>
              <a:t>Break</a:t>
            </a:r>
            <a:endParaRPr b="1" sz="46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0" name="Shape 490"/>
        <p:cNvGrpSpPr/>
        <p:nvPr/>
      </p:nvGrpSpPr>
      <p:grpSpPr>
        <a:xfrm>
          <a:off x="0" y="0"/>
          <a:ext cx="0" cy="0"/>
          <a:chOff x="0" y="0"/>
          <a:chExt cx="0" cy="0"/>
        </a:xfrm>
      </p:grpSpPr>
      <p:pic>
        <p:nvPicPr>
          <p:cNvPr id="491" name="Google Shape;491;p45"/>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492" name="Google Shape;492;p45"/>
          <p:cNvSpPr txBox="1"/>
          <p:nvPr/>
        </p:nvSpPr>
        <p:spPr>
          <a:xfrm>
            <a:off x="3006900" y="1629740"/>
            <a:ext cx="3130200" cy="1884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4600">
                <a:solidFill>
                  <a:schemeClr val="dk2"/>
                </a:solidFill>
              </a:rPr>
              <a:t>Individual HBDI</a:t>
            </a:r>
            <a:r>
              <a:rPr b="1" baseline="30000" lang="en" sz="4600">
                <a:solidFill>
                  <a:schemeClr val="dk2"/>
                </a:solidFill>
              </a:rPr>
              <a:t>®</a:t>
            </a:r>
            <a:r>
              <a:rPr b="1" lang="en" sz="4600">
                <a:solidFill>
                  <a:schemeClr val="dk2"/>
                </a:solidFill>
              </a:rPr>
              <a:t> </a:t>
            </a:r>
            <a:endParaRPr b="1" sz="4600">
              <a:solidFill>
                <a:schemeClr val="dk2"/>
              </a:solidFill>
            </a:endParaRPr>
          </a:p>
          <a:p>
            <a:pPr indent="0" lvl="0" marL="0" rtl="0" algn="ctr">
              <a:lnSpc>
                <a:spcPct val="80000"/>
              </a:lnSpc>
              <a:spcBef>
                <a:spcPts val="0"/>
              </a:spcBef>
              <a:spcAft>
                <a:spcPts val="0"/>
              </a:spcAft>
              <a:buNone/>
            </a:pPr>
            <a:r>
              <a:rPr b="1" lang="en" sz="4600">
                <a:solidFill>
                  <a:schemeClr val="dk2"/>
                </a:solidFill>
              </a:rPr>
              <a:t>Review</a:t>
            </a:r>
            <a:endParaRPr b="1" sz="46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6"/>
          <p:cNvSpPr/>
          <p:nvPr/>
        </p:nvSpPr>
        <p:spPr>
          <a:xfrm>
            <a:off x="1026735" y="3482079"/>
            <a:ext cx="6737400" cy="381900"/>
          </a:xfrm>
          <a:prstGeom prst="roundRect">
            <a:avLst>
              <a:gd fmla="val 16667" name="adj"/>
            </a:avLst>
          </a:prstGeom>
          <a:solidFill>
            <a:srgbClr val="FFFFFF"/>
          </a:solidFill>
          <a:ln>
            <a:noFill/>
          </a:ln>
        </p:spPr>
        <p:txBody>
          <a:bodyPr anchorCtr="0" anchor="ctr" bIns="45375" lIns="45375" spcFirstLastPara="1" rIns="45375" wrap="square" tIns="4537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99" name="Google Shape;499;p46"/>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500" name="Google Shape;500;p46"/>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
        <p:nvSpPr>
          <p:cNvPr id="501" name="Google Shape;501;p46"/>
          <p:cNvSpPr txBox="1"/>
          <p:nvPr/>
        </p:nvSpPr>
        <p:spPr>
          <a:xfrm>
            <a:off x="683924" y="2542173"/>
            <a:ext cx="12264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00"/>
                </a:solidFill>
              </a:rPr>
              <a:t>HERRMANN</a:t>
            </a:r>
            <a:endParaRPr b="1" sz="1400" u="none" cap="none" strike="noStrike">
              <a:solidFill>
                <a:srgbClr val="000000"/>
              </a:solidFill>
            </a:endParaRPr>
          </a:p>
        </p:txBody>
      </p:sp>
      <p:sp>
        <p:nvSpPr>
          <p:cNvPr id="502" name="Google Shape;502;p46"/>
          <p:cNvSpPr txBox="1"/>
          <p:nvPr/>
        </p:nvSpPr>
        <p:spPr>
          <a:xfrm>
            <a:off x="2774736" y="2536461"/>
            <a:ext cx="12264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00"/>
                </a:solidFill>
              </a:rPr>
              <a:t>BRAIN</a:t>
            </a:r>
            <a:endParaRPr b="1" sz="1400" u="none" cap="none" strike="noStrike">
              <a:solidFill>
                <a:srgbClr val="000000"/>
              </a:solidFill>
            </a:endParaRPr>
          </a:p>
        </p:txBody>
      </p:sp>
      <p:sp>
        <p:nvSpPr>
          <p:cNvPr id="503" name="Google Shape;503;p46"/>
          <p:cNvSpPr txBox="1"/>
          <p:nvPr/>
        </p:nvSpPr>
        <p:spPr>
          <a:xfrm>
            <a:off x="4918511" y="2542173"/>
            <a:ext cx="12264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00"/>
                </a:solidFill>
              </a:rPr>
              <a:t>DOMINANCE</a:t>
            </a:r>
            <a:endParaRPr b="1" sz="1400" u="none" cap="none" strike="noStrike">
              <a:solidFill>
                <a:srgbClr val="000000"/>
              </a:solidFill>
            </a:endParaRPr>
          </a:p>
        </p:txBody>
      </p:sp>
      <p:sp>
        <p:nvSpPr>
          <p:cNvPr id="504" name="Google Shape;504;p46"/>
          <p:cNvSpPr txBox="1"/>
          <p:nvPr/>
        </p:nvSpPr>
        <p:spPr>
          <a:xfrm>
            <a:off x="6977664" y="2535398"/>
            <a:ext cx="12264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00"/>
                </a:solidFill>
              </a:rPr>
              <a:t>INSTRUMENT</a:t>
            </a:r>
            <a:endParaRPr b="1" sz="1400" u="none" cap="none" strike="noStrike">
              <a:solidFill>
                <a:srgbClr val="000000"/>
              </a:solidFill>
            </a:endParaRPr>
          </a:p>
        </p:txBody>
      </p:sp>
      <p:pic>
        <p:nvPicPr>
          <p:cNvPr id="505" name="Google Shape;505;p46"/>
          <p:cNvPicPr preferRelativeResize="0"/>
          <p:nvPr/>
        </p:nvPicPr>
        <p:blipFill rotWithShape="1">
          <a:blip r:embed="rId3">
            <a:alphaModFix/>
          </a:blip>
          <a:srcRect b="0" l="0" r="0" t="0"/>
          <a:stretch/>
        </p:blipFill>
        <p:spPr>
          <a:xfrm>
            <a:off x="696392" y="1167577"/>
            <a:ext cx="1214148" cy="1298396"/>
          </a:xfrm>
          <a:prstGeom prst="rect">
            <a:avLst/>
          </a:prstGeom>
          <a:noFill/>
          <a:ln>
            <a:noFill/>
          </a:ln>
        </p:spPr>
      </p:pic>
      <p:pic>
        <p:nvPicPr>
          <p:cNvPr id="506" name="Google Shape;506;p46"/>
          <p:cNvPicPr preferRelativeResize="0"/>
          <p:nvPr/>
        </p:nvPicPr>
        <p:blipFill rotWithShape="1">
          <a:blip r:embed="rId4">
            <a:alphaModFix/>
          </a:blip>
          <a:srcRect b="0" l="4306" r="0" t="0"/>
          <a:stretch/>
        </p:blipFill>
        <p:spPr>
          <a:xfrm>
            <a:off x="2756688" y="1236338"/>
            <a:ext cx="1262462" cy="1218200"/>
          </a:xfrm>
          <a:prstGeom prst="rect">
            <a:avLst/>
          </a:prstGeom>
          <a:noFill/>
          <a:ln>
            <a:noFill/>
          </a:ln>
        </p:spPr>
      </p:pic>
      <p:pic>
        <p:nvPicPr>
          <p:cNvPr id="507" name="Google Shape;507;p46"/>
          <p:cNvPicPr preferRelativeResize="0"/>
          <p:nvPr/>
        </p:nvPicPr>
        <p:blipFill rotWithShape="1">
          <a:blip r:embed="rId5">
            <a:alphaModFix/>
          </a:blip>
          <a:srcRect b="0" l="0" r="0" t="0"/>
          <a:stretch/>
        </p:blipFill>
        <p:spPr>
          <a:xfrm>
            <a:off x="4880599" y="1207684"/>
            <a:ext cx="1302216" cy="1218203"/>
          </a:xfrm>
          <a:prstGeom prst="rect">
            <a:avLst/>
          </a:prstGeom>
          <a:noFill/>
          <a:ln>
            <a:noFill/>
          </a:ln>
        </p:spPr>
      </p:pic>
      <p:pic>
        <p:nvPicPr>
          <p:cNvPr id="508" name="Google Shape;508;p46"/>
          <p:cNvPicPr preferRelativeResize="0"/>
          <p:nvPr/>
        </p:nvPicPr>
        <p:blipFill rotWithShape="1">
          <a:blip r:embed="rId6">
            <a:alphaModFix/>
          </a:blip>
          <a:srcRect b="0" l="0" r="0" t="0"/>
          <a:stretch/>
        </p:blipFill>
        <p:spPr>
          <a:xfrm>
            <a:off x="6977458" y="1207669"/>
            <a:ext cx="1226616" cy="1131627"/>
          </a:xfrm>
          <a:prstGeom prst="rect">
            <a:avLst/>
          </a:prstGeom>
          <a:noFill/>
          <a:ln>
            <a:noFill/>
          </a:ln>
        </p:spPr>
      </p:pic>
      <p:cxnSp>
        <p:nvCxnSpPr>
          <p:cNvPr id="509" name="Google Shape;509;p46"/>
          <p:cNvCxnSpPr/>
          <p:nvPr/>
        </p:nvCxnSpPr>
        <p:spPr>
          <a:xfrm>
            <a:off x="2331838" y="1473250"/>
            <a:ext cx="0" cy="2401200"/>
          </a:xfrm>
          <a:prstGeom prst="straightConnector1">
            <a:avLst/>
          </a:prstGeom>
          <a:noFill/>
          <a:ln cap="flat" cmpd="sng" w="19050">
            <a:solidFill>
              <a:srgbClr val="385775"/>
            </a:solidFill>
            <a:prstDash val="solid"/>
            <a:round/>
            <a:headEnd len="med" w="med" type="none"/>
            <a:tailEnd len="med" w="med" type="none"/>
          </a:ln>
        </p:spPr>
      </p:cxnSp>
      <p:cxnSp>
        <p:nvCxnSpPr>
          <p:cNvPr id="510" name="Google Shape;510;p46"/>
          <p:cNvCxnSpPr/>
          <p:nvPr/>
        </p:nvCxnSpPr>
        <p:spPr>
          <a:xfrm>
            <a:off x="4443988" y="1473250"/>
            <a:ext cx="0" cy="2401200"/>
          </a:xfrm>
          <a:prstGeom prst="straightConnector1">
            <a:avLst/>
          </a:prstGeom>
          <a:noFill/>
          <a:ln cap="flat" cmpd="sng" w="19050">
            <a:solidFill>
              <a:srgbClr val="385775"/>
            </a:solidFill>
            <a:prstDash val="solid"/>
            <a:round/>
            <a:headEnd len="med" w="med" type="none"/>
            <a:tailEnd len="med" w="med" type="none"/>
          </a:ln>
        </p:spPr>
      </p:cxnSp>
      <p:cxnSp>
        <p:nvCxnSpPr>
          <p:cNvPr id="511" name="Google Shape;511;p46"/>
          <p:cNvCxnSpPr/>
          <p:nvPr/>
        </p:nvCxnSpPr>
        <p:spPr>
          <a:xfrm>
            <a:off x="6619400" y="1473250"/>
            <a:ext cx="0" cy="2401200"/>
          </a:xfrm>
          <a:prstGeom prst="straightConnector1">
            <a:avLst/>
          </a:prstGeom>
          <a:noFill/>
          <a:ln cap="flat" cmpd="sng" w="19050">
            <a:solidFill>
              <a:srgbClr val="385775"/>
            </a:solidFill>
            <a:prstDash val="solid"/>
            <a:round/>
            <a:headEnd len="med" w="med" type="none"/>
            <a:tailEnd len="med" w="med" type="none"/>
          </a:ln>
        </p:spPr>
      </p:cxnSp>
      <p:sp>
        <p:nvSpPr>
          <p:cNvPr id="512" name="Google Shape;512;p46"/>
          <p:cNvSpPr txBox="1"/>
          <p:nvPr/>
        </p:nvSpPr>
        <p:spPr>
          <a:xfrm>
            <a:off x="616425" y="2895275"/>
            <a:ext cx="1361400" cy="58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Designed by Ned Herrmann.</a:t>
            </a:r>
            <a:endParaRPr sz="2000">
              <a:solidFill>
                <a:srgbClr val="000000"/>
              </a:solidFill>
            </a:endParaRPr>
          </a:p>
        </p:txBody>
      </p:sp>
      <p:sp>
        <p:nvSpPr>
          <p:cNvPr id="513" name="Google Shape;513;p46"/>
          <p:cNvSpPr txBox="1"/>
          <p:nvPr>
            <p:ph type="title"/>
          </p:nvPr>
        </p:nvSpPr>
        <p:spPr>
          <a:xfrm>
            <a:off x="311699" y="309889"/>
            <a:ext cx="7867200" cy="356100"/>
          </a:xfrm>
          <a:prstGeom prst="rect">
            <a:avLst/>
          </a:prstGeom>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900"/>
              <a:buFont typeface="Arial"/>
              <a:buNone/>
            </a:pPr>
            <a:r>
              <a:rPr b="1" lang="en">
                <a:solidFill>
                  <a:schemeClr val="dk1"/>
                </a:solidFill>
              </a:rPr>
              <a:t>The</a:t>
            </a:r>
            <a:r>
              <a:rPr b="1" lang="en">
                <a:solidFill>
                  <a:schemeClr val="dk1"/>
                </a:solidFill>
              </a:rPr>
              <a:t> HBDI</a:t>
            </a:r>
            <a:r>
              <a:rPr b="1" baseline="30000" lang="en">
                <a:solidFill>
                  <a:schemeClr val="dk1"/>
                </a:solidFill>
              </a:rPr>
              <a:t>® </a:t>
            </a:r>
            <a:r>
              <a:rPr b="1" lang="en">
                <a:solidFill>
                  <a:schemeClr val="dk1"/>
                </a:solidFill>
              </a:rPr>
              <a:t>Story</a:t>
            </a:r>
            <a:r>
              <a:rPr b="1" baseline="30000" lang="en">
                <a:solidFill>
                  <a:schemeClr val="dk1"/>
                </a:solidFill>
              </a:rPr>
              <a:t> </a:t>
            </a:r>
            <a:endParaRPr b="1"/>
          </a:p>
        </p:txBody>
      </p:sp>
      <p:sp>
        <p:nvSpPr>
          <p:cNvPr id="514" name="Google Shape;514;p46"/>
          <p:cNvSpPr txBox="1"/>
          <p:nvPr/>
        </p:nvSpPr>
        <p:spPr>
          <a:xfrm>
            <a:off x="2502025" y="2895252"/>
            <a:ext cx="1771800" cy="76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Four interconnected clusters of mental processing.</a:t>
            </a:r>
            <a:endParaRPr sz="2000">
              <a:solidFill>
                <a:srgbClr val="000000"/>
              </a:solidFill>
            </a:endParaRPr>
          </a:p>
        </p:txBody>
      </p:sp>
      <p:sp>
        <p:nvSpPr>
          <p:cNvPr id="515" name="Google Shape;515;p46"/>
          <p:cNvSpPr txBox="1"/>
          <p:nvPr/>
        </p:nvSpPr>
        <p:spPr>
          <a:xfrm>
            <a:off x="4645800" y="2895277"/>
            <a:ext cx="1771800" cy="76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Our preference level in each quadrant.</a:t>
            </a:r>
            <a:endParaRPr sz="2000">
              <a:solidFill>
                <a:srgbClr val="000000"/>
              </a:solidFill>
            </a:endParaRPr>
          </a:p>
        </p:txBody>
      </p:sp>
      <p:sp>
        <p:nvSpPr>
          <p:cNvPr id="516" name="Google Shape;516;p46"/>
          <p:cNvSpPr txBox="1"/>
          <p:nvPr/>
        </p:nvSpPr>
        <p:spPr>
          <a:xfrm>
            <a:off x="6755775" y="2895277"/>
            <a:ext cx="1771800" cy="76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The assessment you completed to assess natural thinking preferences.</a:t>
            </a:r>
            <a:endParaRPr sz="200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grpSp>
        <p:nvGrpSpPr>
          <p:cNvPr id="522" name="Google Shape;522;p47"/>
          <p:cNvGrpSpPr/>
          <p:nvPr/>
        </p:nvGrpSpPr>
        <p:grpSpPr>
          <a:xfrm>
            <a:off x="2640000" y="990875"/>
            <a:ext cx="4070825" cy="3771350"/>
            <a:chOff x="2640000" y="990875"/>
            <a:chExt cx="4070825" cy="3771350"/>
          </a:xfrm>
        </p:grpSpPr>
        <p:pic>
          <p:nvPicPr>
            <p:cNvPr id="523" name="Google Shape;523;p47"/>
            <p:cNvPicPr preferRelativeResize="0"/>
            <p:nvPr/>
          </p:nvPicPr>
          <p:blipFill rotWithShape="1">
            <a:blip r:embed="rId3">
              <a:alphaModFix/>
            </a:blip>
            <a:srcRect b="12694" l="0" r="0" t="0"/>
            <a:stretch/>
          </p:blipFill>
          <p:spPr>
            <a:xfrm>
              <a:off x="2640000" y="990875"/>
              <a:ext cx="4070825" cy="3771350"/>
            </a:xfrm>
            <a:prstGeom prst="rect">
              <a:avLst/>
            </a:prstGeom>
            <a:noFill/>
            <a:ln>
              <a:noFill/>
            </a:ln>
          </p:spPr>
        </p:pic>
        <p:sp>
          <p:nvSpPr>
            <p:cNvPr id="524" name="Google Shape;524;p47"/>
            <p:cNvSpPr/>
            <p:nvPr/>
          </p:nvSpPr>
          <p:spPr>
            <a:xfrm>
              <a:off x="2775857" y="1164771"/>
              <a:ext cx="558300" cy="381000"/>
            </a:xfrm>
            <a:prstGeom prst="rect">
              <a:avLst/>
            </a:prstGeom>
            <a:solidFill>
              <a:schemeClr val="lt1"/>
            </a:solidFill>
            <a:ln>
              <a:noFill/>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roxima Nova"/>
                <a:ea typeface="Proxima Nova"/>
                <a:cs typeface="Proxima Nova"/>
                <a:sym typeface="Proxima Nova"/>
              </a:endParaRPr>
            </a:p>
          </p:txBody>
        </p:sp>
        <p:sp>
          <p:nvSpPr>
            <p:cNvPr id="525" name="Google Shape;525;p47"/>
            <p:cNvSpPr/>
            <p:nvPr/>
          </p:nvSpPr>
          <p:spPr>
            <a:xfrm>
              <a:off x="5845656" y="1164768"/>
              <a:ext cx="558300" cy="381000"/>
            </a:xfrm>
            <a:prstGeom prst="rect">
              <a:avLst/>
            </a:prstGeom>
            <a:solidFill>
              <a:schemeClr val="lt1"/>
            </a:solidFill>
            <a:ln>
              <a:noFill/>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roxima Nova"/>
                <a:ea typeface="Proxima Nova"/>
                <a:cs typeface="Proxima Nova"/>
                <a:sym typeface="Proxima Nova"/>
              </a:endParaRPr>
            </a:p>
          </p:txBody>
        </p:sp>
        <p:sp>
          <p:nvSpPr>
            <p:cNvPr id="526" name="Google Shape;526;p47"/>
            <p:cNvSpPr/>
            <p:nvPr/>
          </p:nvSpPr>
          <p:spPr>
            <a:xfrm>
              <a:off x="5961885" y="4305028"/>
              <a:ext cx="558300" cy="381000"/>
            </a:xfrm>
            <a:prstGeom prst="rect">
              <a:avLst/>
            </a:prstGeom>
            <a:solidFill>
              <a:schemeClr val="lt1"/>
            </a:solidFill>
            <a:ln>
              <a:noFill/>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roxima Nova"/>
                <a:ea typeface="Proxima Nova"/>
                <a:cs typeface="Proxima Nova"/>
                <a:sym typeface="Proxima Nova"/>
              </a:endParaRPr>
            </a:p>
          </p:txBody>
        </p:sp>
        <p:sp>
          <p:nvSpPr>
            <p:cNvPr id="527" name="Google Shape;527;p47"/>
            <p:cNvSpPr/>
            <p:nvPr/>
          </p:nvSpPr>
          <p:spPr>
            <a:xfrm>
              <a:off x="2707996" y="4233927"/>
              <a:ext cx="558300" cy="381000"/>
            </a:xfrm>
            <a:prstGeom prst="rect">
              <a:avLst/>
            </a:prstGeom>
            <a:solidFill>
              <a:schemeClr val="lt1"/>
            </a:solidFill>
            <a:ln>
              <a:noFill/>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roxima Nova"/>
                <a:ea typeface="Proxima Nova"/>
                <a:cs typeface="Proxima Nova"/>
                <a:sym typeface="Proxima Nova"/>
              </a:endParaRPr>
            </a:p>
          </p:txBody>
        </p:sp>
      </p:grpSp>
      <p:sp>
        <p:nvSpPr>
          <p:cNvPr id="528" name="Google Shape;528;p47"/>
          <p:cNvSpPr/>
          <p:nvPr/>
        </p:nvSpPr>
        <p:spPr>
          <a:xfrm>
            <a:off x="1196579" y="4950397"/>
            <a:ext cx="2137500" cy="171900"/>
          </a:xfrm>
          <a:prstGeom prst="rect">
            <a:avLst/>
          </a:prstGeom>
          <a:solidFill>
            <a:schemeClr val="lt1"/>
          </a:solidFill>
          <a:ln>
            <a:noFill/>
          </a:ln>
        </p:spPr>
        <p:txBody>
          <a:bodyPr anchorCtr="0" anchor="ctr" bIns="32125" lIns="64275" spcFirstLastPara="1" rIns="64275" wrap="square" tIns="321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grpSp>
        <p:nvGrpSpPr>
          <p:cNvPr id="529" name="Google Shape;529;p47"/>
          <p:cNvGrpSpPr/>
          <p:nvPr/>
        </p:nvGrpSpPr>
        <p:grpSpPr>
          <a:xfrm>
            <a:off x="5571814" y="3755164"/>
            <a:ext cx="2568149" cy="299400"/>
            <a:chOff x="5571815" y="3450364"/>
            <a:chExt cx="2568149" cy="299400"/>
          </a:xfrm>
        </p:grpSpPr>
        <p:sp>
          <p:nvSpPr>
            <p:cNvPr id="530" name="Google Shape;530;p47"/>
            <p:cNvSpPr txBox="1"/>
            <p:nvPr/>
          </p:nvSpPr>
          <p:spPr>
            <a:xfrm>
              <a:off x="6115264" y="3450364"/>
              <a:ext cx="2024700" cy="299400"/>
            </a:xfrm>
            <a:prstGeom prst="rect">
              <a:avLst/>
            </a:prstGeom>
            <a:solidFill>
              <a:schemeClr val="lt1"/>
            </a:solidFill>
            <a:ln>
              <a:noFill/>
            </a:ln>
          </p:spPr>
          <p:txBody>
            <a:bodyPr anchorCtr="0" anchor="t" bIns="33975" lIns="67950" spcFirstLastPara="1" rIns="67950" wrap="square" tIns="33975">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Arial"/>
                  <a:ea typeface="Arial"/>
                  <a:cs typeface="Arial"/>
                  <a:sym typeface="Arial"/>
                </a:rPr>
                <a:t>Under pressure</a:t>
              </a:r>
              <a:endParaRPr b="0" i="0" sz="900" u="none" cap="none" strike="noStrike">
                <a:solidFill>
                  <a:srgbClr val="000000"/>
                </a:solidFill>
                <a:latin typeface="Arial"/>
                <a:ea typeface="Arial"/>
                <a:cs typeface="Arial"/>
                <a:sym typeface="Arial"/>
              </a:endParaRPr>
            </a:p>
          </p:txBody>
        </p:sp>
        <p:cxnSp>
          <p:nvCxnSpPr>
            <p:cNvPr id="531" name="Google Shape;531;p47"/>
            <p:cNvCxnSpPr/>
            <p:nvPr/>
          </p:nvCxnSpPr>
          <p:spPr>
            <a:xfrm flipH="1">
              <a:off x="5571815" y="3598325"/>
              <a:ext cx="780000" cy="3900"/>
            </a:xfrm>
            <a:prstGeom prst="straightConnector1">
              <a:avLst/>
            </a:prstGeom>
            <a:noFill/>
            <a:ln cap="flat" cmpd="sng" w="57150">
              <a:solidFill>
                <a:schemeClr val="dk1"/>
              </a:solidFill>
              <a:prstDash val="solid"/>
              <a:round/>
              <a:headEnd len="sm" w="sm" type="none"/>
              <a:tailEnd len="med" w="med" type="triangle"/>
            </a:ln>
          </p:spPr>
        </p:cxnSp>
      </p:grpSp>
      <p:grpSp>
        <p:nvGrpSpPr>
          <p:cNvPr id="532" name="Google Shape;532;p47"/>
          <p:cNvGrpSpPr/>
          <p:nvPr/>
        </p:nvGrpSpPr>
        <p:grpSpPr>
          <a:xfrm>
            <a:off x="1719561" y="2692991"/>
            <a:ext cx="2557574" cy="261300"/>
            <a:chOff x="1719561" y="2692991"/>
            <a:chExt cx="2557574" cy="261300"/>
          </a:xfrm>
        </p:grpSpPr>
        <p:sp>
          <p:nvSpPr>
            <p:cNvPr id="533" name="Google Shape;533;p47"/>
            <p:cNvSpPr txBox="1"/>
            <p:nvPr/>
          </p:nvSpPr>
          <p:spPr>
            <a:xfrm flipH="1">
              <a:off x="1719561" y="2692991"/>
              <a:ext cx="714300" cy="261300"/>
            </a:xfrm>
            <a:prstGeom prst="rect">
              <a:avLst/>
            </a:prstGeom>
            <a:noFill/>
            <a:ln>
              <a:noFill/>
            </a:ln>
          </p:spPr>
          <p:txBody>
            <a:bodyPr anchorCtr="0" anchor="t" bIns="30250" lIns="60500" spcFirstLastPara="1" rIns="60500" wrap="square" tIns="30250">
              <a:sp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Arial"/>
                  <a:ea typeface="Arial"/>
                  <a:cs typeface="Arial"/>
                  <a:sym typeface="Arial"/>
                </a:rPr>
                <a:t> LOW</a:t>
              </a:r>
              <a:endParaRPr b="0" i="0" sz="900" u="none" cap="none" strike="noStrike">
                <a:solidFill>
                  <a:srgbClr val="000000"/>
                </a:solidFill>
                <a:latin typeface="Arial"/>
                <a:ea typeface="Arial"/>
                <a:cs typeface="Arial"/>
                <a:sym typeface="Arial"/>
              </a:endParaRPr>
            </a:p>
          </p:txBody>
        </p:sp>
        <p:sp>
          <p:nvSpPr>
            <p:cNvPr id="534" name="Google Shape;534;p47"/>
            <p:cNvSpPr txBox="1"/>
            <p:nvPr/>
          </p:nvSpPr>
          <p:spPr>
            <a:xfrm flipH="1">
              <a:off x="2330331" y="2692991"/>
              <a:ext cx="357300" cy="261300"/>
            </a:xfrm>
            <a:prstGeom prst="rect">
              <a:avLst/>
            </a:prstGeom>
            <a:noFill/>
            <a:ln>
              <a:noFill/>
            </a:ln>
          </p:spPr>
          <p:txBody>
            <a:bodyPr anchorCtr="0" anchor="t" bIns="30250" lIns="60500" spcFirstLastPara="1" rIns="60500" wrap="square" tIns="30250">
              <a:sp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Arial"/>
                  <a:ea typeface="Arial"/>
                  <a:cs typeface="Arial"/>
                  <a:sym typeface="Arial"/>
                </a:rPr>
                <a:t>3</a:t>
              </a:r>
              <a:endParaRPr b="0" i="0" sz="900" u="none" cap="none" strike="noStrike">
                <a:solidFill>
                  <a:srgbClr val="000000"/>
                </a:solidFill>
                <a:latin typeface="Arial"/>
                <a:ea typeface="Arial"/>
                <a:cs typeface="Arial"/>
                <a:sym typeface="Arial"/>
              </a:endParaRPr>
            </a:p>
          </p:txBody>
        </p:sp>
        <p:cxnSp>
          <p:nvCxnSpPr>
            <p:cNvPr id="535" name="Google Shape;535;p47"/>
            <p:cNvCxnSpPr/>
            <p:nvPr/>
          </p:nvCxnSpPr>
          <p:spPr>
            <a:xfrm>
              <a:off x="2788835" y="2832110"/>
              <a:ext cx="1488300" cy="7200"/>
            </a:xfrm>
            <a:prstGeom prst="straightConnector1">
              <a:avLst/>
            </a:prstGeom>
            <a:noFill/>
            <a:ln cap="flat" cmpd="sng" w="57150">
              <a:solidFill>
                <a:schemeClr val="dk1"/>
              </a:solidFill>
              <a:prstDash val="solid"/>
              <a:round/>
              <a:headEnd len="sm" w="sm" type="none"/>
              <a:tailEnd len="med" w="med" type="triangle"/>
            </a:ln>
          </p:spPr>
        </p:cxnSp>
      </p:grpSp>
      <p:grpSp>
        <p:nvGrpSpPr>
          <p:cNvPr id="536" name="Google Shape;536;p47"/>
          <p:cNvGrpSpPr/>
          <p:nvPr/>
        </p:nvGrpSpPr>
        <p:grpSpPr>
          <a:xfrm>
            <a:off x="976293" y="2362827"/>
            <a:ext cx="3038850" cy="357016"/>
            <a:chOff x="976293" y="2362827"/>
            <a:chExt cx="3038850" cy="357016"/>
          </a:xfrm>
        </p:grpSpPr>
        <p:sp>
          <p:nvSpPr>
            <p:cNvPr id="537" name="Google Shape;537;p47"/>
            <p:cNvSpPr txBox="1"/>
            <p:nvPr/>
          </p:nvSpPr>
          <p:spPr>
            <a:xfrm flipH="1">
              <a:off x="976293" y="2362827"/>
              <a:ext cx="1428984" cy="357016"/>
            </a:xfrm>
            <a:prstGeom prst="rect">
              <a:avLst/>
            </a:prstGeom>
            <a:noFill/>
            <a:ln>
              <a:noFill/>
            </a:ln>
          </p:spPr>
          <p:txBody>
            <a:bodyPr anchorCtr="0" anchor="ctr" bIns="30250" lIns="60500" spcFirstLastPara="1" rIns="60500" wrap="square" tIns="30250">
              <a:noAutofit/>
            </a:bodyPr>
            <a:lstStyle/>
            <a:p>
              <a:pPr indent="0" lvl="0" marL="0" marR="0" rtl="0" algn="l">
                <a:lnSpc>
                  <a:spcPct val="120000"/>
                </a:lnSpc>
                <a:spcBef>
                  <a:spcPts val="0"/>
                </a:spcBef>
                <a:spcAft>
                  <a:spcPts val="0"/>
                </a:spcAft>
                <a:buClr>
                  <a:srgbClr val="000000"/>
                </a:buClr>
                <a:buSzPts val="1300"/>
                <a:buFont typeface="Arial"/>
                <a:buNone/>
              </a:pPr>
              <a:r>
                <a:rPr b="1" i="0" lang="en" sz="1300" u="none" cap="none" strike="noStrike">
                  <a:solidFill>
                    <a:schemeClr val="dk1"/>
                  </a:solidFill>
                  <a:latin typeface="Arial"/>
                  <a:ea typeface="Arial"/>
                  <a:cs typeface="Arial"/>
                  <a:sym typeface="Arial"/>
                </a:rPr>
                <a:t> INTERMEDIATE</a:t>
              </a:r>
              <a:endParaRPr b="0" i="0" sz="900" u="none" cap="none" strike="noStrike">
                <a:solidFill>
                  <a:srgbClr val="000000"/>
                </a:solidFill>
                <a:latin typeface="Arial"/>
                <a:ea typeface="Arial"/>
                <a:cs typeface="Arial"/>
                <a:sym typeface="Arial"/>
              </a:endParaRPr>
            </a:p>
          </p:txBody>
        </p:sp>
        <p:sp>
          <p:nvSpPr>
            <p:cNvPr id="538" name="Google Shape;538;p47"/>
            <p:cNvSpPr txBox="1"/>
            <p:nvPr/>
          </p:nvSpPr>
          <p:spPr>
            <a:xfrm flipH="1">
              <a:off x="2330315" y="2399025"/>
              <a:ext cx="357300" cy="261300"/>
            </a:xfrm>
            <a:prstGeom prst="rect">
              <a:avLst/>
            </a:prstGeom>
            <a:noFill/>
            <a:ln>
              <a:noFill/>
            </a:ln>
          </p:spPr>
          <p:txBody>
            <a:bodyPr anchorCtr="0" anchor="t" bIns="30250" lIns="60500" spcFirstLastPara="1" rIns="60500" wrap="square" tIns="30250">
              <a:sp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Arial"/>
                  <a:ea typeface="Arial"/>
                  <a:cs typeface="Arial"/>
                  <a:sym typeface="Arial"/>
                </a:rPr>
                <a:t>2</a:t>
              </a:r>
              <a:endParaRPr b="0" i="0" sz="900" u="none" cap="none" strike="noStrike">
                <a:solidFill>
                  <a:srgbClr val="000000"/>
                </a:solidFill>
                <a:latin typeface="Arial"/>
                <a:ea typeface="Arial"/>
                <a:cs typeface="Arial"/>
                <a:sym typeface="Arial"/>
              </a:endParaRPr>
            </a:p>
          </p:txBody>
        </p:sp>
        <p:cxnSp>
          <p:nvCxnSpPr>
            <p:cNvPr id="539" name="Google Shape;539;p47"/>
            <p:cNvCxnSpPr/>
            <p:nvPr/>
          </p:nvCxnSpPr>
          <p:spPr>
            <a:xfrm>
              <a:off x="2788743" y="2562748"/>
              <a:ext cx="1226400" cy="7200"/>
            </a:xfrm>
            <a:prstGeom prst="straightConnector1">
              <a:avLst/>
            </a:prstGeom>
            <a:noFill/>
            <a:ln cap="flat" cmpd="sng" w="57150">
              <a:solidFill>
                <a:schemeClr val="dk1"/>
              </a:solidFill>
              <a:prstDash val="solid"/>
              <a:round/>
              <a:headEnd len="sm" w="sm" type="none"/>
              <a:tailEnd len="med" w="med" type="triangle"/>
            </a:ln>
          </p:spPr>
        </p:cxnSp>
      </p:grpSp>
      <p:grpSp>
        <p:nvGrpSpPr>
          <p:cNvPr id="540" name="Google Shape;540;p47"/>
          <p:cNvGrpSpPr/>
          <p:nvPr/>
        </p:nvGrpSpPr>
        <p:grpSpPr>
          <a:xfrm>
            <a:off x="1536526" y="2109889"/>
            <a:ext cx="2311532" cy="261300"/>
            <a:chOff x="1536526" y="2109889"/>
            <a:chExt cx="2311532" cy="261300"/>
          </a:xfrm>
        </p:grpSpPr>
        <p:sp>
          <p:nvSpPr>
            <p:cNvPr id="541" name="Google Shape;541;p47"/>
            <p:cNvSpPr txBox="1"/>
            <p:nvPr/>
          </p:nvSpPr>
          <p:spPr>
            <a:xfrm flipH="1">
              <a:off x="1536526" y="2109889"/>
              <a:ext cx="1151100" cy="2613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Arial"/>
                  <a:ea typeface="Arial"/>
                  <a:cs typeface="Arial"/>
                  <a:sym typeface="Arial"/>
                </a:rPr>
                <a:t>STRONG   </a:t>
              </a:r>
              <a:r>
                <a:rPr b="1" lang="en" sz="600">
                  <a:solidFill>
                    <a:schemeClr val="dk1"/>
                  </a:solidFill>
                </a:rPr>
                <a:t> </a:t>
              </a:r>
              <a:r>
                <a:rPr b="1" i="0" lang="en" sz="1300" u="none" cap="none" strike="noStrike">
                  <a:solidFill>
                    <a:schemeClr val="dk1"/>
                  </a:solidFill>
                  <a:latin typeface="Arial"/>
                  <a:ea typeface="Arial"/>
                  <a:cs typeface="Arial"/>
                  <a:sym typeface="Arial"/>
                </a:rPr>
                <a:t>1</a:t>
              </a:r>
              <a:endParaRPr b="0" i="0" sz="900" u="none" cap="none" strike="noStrike">
                <a:solidFill>
                  <a:srgbClr val="000000"/>
                </a:solidFill>
                <a:latin typeface="Arial"/>
                <a:ea typeface="Arial"/>
                <a:cs typeface="Arial"/>
                <a:sym typeface="Arial"/>
              </a:endParaRPr>
            </a:p>
          </p:txBody>
        </p:sp>
        <p:cxnSp>
          <p:nvCxnSpPr>
            <p:cNvPr id="542" name="Google Shape;542;p47"/>
            <p:cNvCxnSpPr/>
            <p:nvPr/>
          </p:nvCxnSpPr>
          <p:spPr>
            <a:xfrm>
              <a:off x="2775858" y="2270390"/>
              <a:ext cx="1072200" cy="4800"/>
            </a:xfrm>
            <a:prstGeom prst="straightConnector1">
              <a:avLst/>
            </a:prstGeom>
            <a:noFill/>
            <a:ln cap="flat" cmpd="sng" w="57150">
              <a:solidFill>
                <a:schemeClr val="dk1"/>
              </a:solidFill>
              <a:prstDash val="solid"/>
              <a:round/>
              <a:headEnd len="sm" w="sm" type="none"/>
              <a:tailEnd len="med" w="med" type="triangle"/>
            </a:ln>
          </p:spPr>
        </p:cxnSp>
      </p:grpSp>
      <p:grpSp>
        <p:nvGrpSpPr>
          <p:cNvPr id="543" name="Google Shape;543;p47"/>
          <p:cNvGrpSpPr/>
          <p:nvPr/>
        </p:nvGrpSpPr>
        <p:grpSpPr>
          <a:xfrm>
            <a:off x="1053837" y="1820761"/>
            <a:ext cx="2574270" cy="261300"/>
            <a:chOff x="1053837" y="1515961"/>
            <a:chExt cx="2574270" cy="261300"/>
          </a:xfrm>
        </p:grpSpPr>
        <p:sp>
          <p:nvSpPr>
            <p:cNvPr id="544" name="Google Shape;544;p47"/>
            <p:cNvSpPr txBox="1"/>
            <p:nvPr/>
          </p:nvSpPr>
          <p:spPr>
            <a:xfrm>
              <a:off x="1053837" y="1515961"/>
              <a:ext cx="1734900" cy="2613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Arial"/>
                  <a:ea typeface="Arial"/>
                  <a:cs typeface="Arial"/>
                  <a:sym typeface="Arial"/>
                </a:rPr>
                <a:t>VERY STRONG   1+ </a:t>
              </a:r>
              <a:endParaRPr b="0" i="0" sz="900" u="none" cap="none" strike="noStrike">
                <a:solidFill>
                  <a:srgbClr val="000000"/>
                </a:solidFill>
                <a:latin typeface="Arial"/>
                <a:ea typeface="Arial"/>
                <a:cs typeface="Arial"/>
                <a:sym typeface="Arial"/>
              </a:endParaRPr>
            </a:p>
          </p:txBody>
        </p:sp>
        <p:cxnSp>
          <p:nvCxnSpPr>
            <p:cNvPr id="545" name="Google Shape;545;p47"/>
            <p:cNvCxnSpPr/>
            <p:nvPr/>
          </p:nvCxnSpPr>
          <p:spPr>
            <a:xfrm>
              <a:off x="2789007" y="1674136"/>
              <a:ext cx="839100" cy="4200"/>
            </a:xfrm>
            <a:prstGeom prst="straightConnector1">
              <a:avLst/>
            </a:prstGeom>
            <a:noFill/>
            <a:ln cap="flat" cmpd="sng" w="57150">
              <a:solidFill>
                <a:schemeClr val="dk1"/>
              </a:solidFill>
              <a:prstDash val="solid"/>
              <a:round/>
              <a:headEnd len="sm" w="sm" type="none"/>
              <a:tailEnd len="med" w="med" type="triangle"/>
            </a:ln>
          </p:spPr>
        </p:cxnSp>
      </p:grpSp>
      <p:sp>
        <p:nvSpPr>
          <p:cNvPr id="546" name="Google Shape;546;p47"/>
          <p:cNvSpPr txBox="1"/>
          <p:nvPr/>
        </p:nvSpPr>
        <p:spPr>
          <a:xfrm>
            <a:off x="359346" y="681371"/>
            <a:ext cx="3603600" cy="4920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600"/>
              <a:buFont typeface="Arial"/>
              <a:buNone/>
            </a:pPr>
            <a:r>
              <a:rPr b="0" i="0" lang="en" u="none" cap="none" strike="noStrike">
                <a:solidFill>
                  <a:schemeClr val="dk1"/>
                </a:solidFill>
                <a:latin typeface="Arial"/>
                <a:ea typeface="Arial"/>
                <a:cs typeface="Arial"/>
                <a:sym typeface="Arial"/>
              </a:rPr>
              <a:t>The HBDI</a:t>
            </a:r>
            <a:r>
              <a:rPr b="0" baseline="30000" i="0" lang="en" u="none" cap="none" strike="noStrike">
                <a:solidFill>
                  <a:schemeClr val="dk1"/>
                </a:solidFill>
                <a:latin typeface="Arial"/>
                <a:ea typeface="Arial"/>
                <a:cs typeface="Arial"/>
                <a:sym typeface="Arial"/>
              </a:rPr>
              <a:t>®</a:t>
            </a:r>
            <a:r>
              <a:rPr b="0" i="0" lang="en" u="none" cap="none" strike="noStrike">
                <a:solidFill>
                  <a:schemeClr val="dk1"/>
                </a:solidFill>
                <a:latin typeface="Arial"/>
                <a:ea typeface="Arial"/>
                <a:cs typeface="Arial"/>
                <a:sym typeface="Arial"/>
              </a:rPr>
              <a:t> measures the degree of preference for each quadrant: 1, 2 or 3</a:t>
            </a:r>
            <a:endParaRPr b="0" i="0" sz="700" u="none" cap="none" strike="noStrike">
              <a:solidFill>
                <a:srgbClr val="000000"/>
              </a:solidFill>
              <a:latin typeface="Arial"/>
              <a:ea typeface="Arial"/>
              <a:cs typeface="Arial"/>
              <a:sym typeface="Arial"/>
            </a:endParaRPr>
          </a:p>
        </p:txBody>
      </p:sp>
      <p:sp>
        <p:nvSpPr>
          <p:cNvPr id="547" name="Google Shape;547;p47"/>
          <p:cNvSpPr txBox="1"/>
          <p:nvPr>
            <p:ph type="title"/>
          </p:nvPr>
        </p:nvSpPr>
        <p:spPr>
          <a:xfrm>
            <a:off x="311699" y="309889"/>
            <a:ext cx="7867200" cy="356100"/>
          </a:xfrm>
          <a:prstGeom prst="rect">
            <a:avLst/>
          </a:prstGeom>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900"/>
              <a:buFont typeface="Arial"/>
              <a:buNone/>
            </a:pPr>
            <a:r>
              <a:rPr b="1" lang="en">
                <a:solidFill>
                  <a:schemeClr val="dk1"/>
                </a:solidFill>
              </a:rPr>
              <a:t>Reading the HBDI</a:t>
            </a:r>
            <a:r>
              <a:rPr b="1" baseline="30000" lang="en">
                <a:solidFill>
                  <a:schemeClr val="dk1"/>
                </a:solidFill>
              </a:rPr>
              <a:t>®</a:t>
            </a:r>
            <a:r>
              <a:rPr b="1" lang="en">
                <a:solidFill>
                  <a:schemeClr val="dk1"/>
                </a:solidFill>
              </a:rPr>
              <a:t> Profile: The Preference Code</a:t>
            </a:r>
            <a:endParaRPr b="1"/>
          </a:p>
        </p:txBody>
      </p:sp>
      <p:pic>
        <p:nvPicPr>
          <p:cNvPr id="548" name="Google Shape;548;p47"/>
          <p:cNvPicPr preferRelativeResize="0"/>
          <p:nvPr/>
        </p:nvPicPr>
        <p:blipFill rotWithShape="1">
          <a:blip r:embed="rId4">
            <a:alphaModFix/>
          </a:blip>
          <a:srcRect b="0" l="0" r="0" t="0"/>
          <a:stretch/>
        </p:blipFill>
        <p:spPr>
          <a:xfrm>
            <a:off x="5905914" y="914682"/>
            <a:ext cx="2926539" cy="954107"/>
          </a:xfrm>
          <a:prstGeom prst="rect">
            <a:avLst/>
          </a:prstGeom>
          <a:noFill/>
          <a:ln>
            <a:noFill/>
          </a:ln>
        </p:spPr>
      </p:pic>
      <p:sp>
        <p:nvSpPr>
          <p:cNvPr id="549" name="Google Shape;549;p47"/>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50" name="Google Shape;550;p47"/>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8"/>
          <p:cNvSpPr txBox="1"/>
          <p:nvPr>
            <p:ph idx="4294967295" type="body"/>
          </p:nvPr>
        </p:nvSpPr>
        <p:spPr>
          <a:xfrm>
            <a:off x="445375" y="817775"/>
            <a:ext cx="5153400" cy="4395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1800"/>
              <a:buChar char="●"/>
            </a:pPr>
            <a:r>
              <a:rPr lang="en" sz="1800">
                <a:latin typeface="Arial"/>
                <a:ea typeface="Arial"/>
                <a:cs typeface="Arial"/>
                <a:sym typeface="Arial"/>
              </a:rPr>
              <a:t>Your profile shows your natural preferences.</a:t>
            </a:r>
            <a:endParaRPr b="1" sz="1800">
              <a:solidFill>
                <a:schemeClr val="dk1"/>
              </a:solidFill>
            </a:endParaRPr>
          </a:p>
          <a:p>
            <a:pPr indent="0" lvl="0" marL="0" rtl="0" algn="l">
              <a:lnSpc>
                <a:spcPct val="100000"/>
              </a:lnSpc>
              <a:spcBef>
                <a:spcPts val="0"/>
              </a:spcBef>
              <a:spcAft>
                <a:spcPts val="0"/>
              </a:spcAft>
              <a:buNone/>
            </a:pPr>
            <a:r>
              <a:t/>
            </a:r>
            <a:endParaRPr sz="1800">
              <a:solidFill>
                <a:schemeClr val="dk1"/>
              </a:solidFill>
            </a:endParaRPr>
          </a:p>
        </p:txBody>
      </p:sp>
      <p:pic>
        <p:nvPicPr>
          <p:cNvPr id="556" name="Google Shape;556;p48"/>
          <p:cNvPicPr preferRelativeResize="0"/>
          <p:nvPr/>
        </p:nvPicPr>
        <p:blipFill rotWithShape="1">
          <a:blip r:embed="rId3">
            <a:alphaModFix/>
          </a:blip>
          <a:srcRect b="19592" l="13367" r="14221" t="9237"/>
          <a:stretch/>
        </p:blipFill>
        <p:spPr>
          <a:xfrm>
            <a:off x="6539050" y="751074"/>
            <a:ext cx="2043000" cy="2079300"/>
          </a:xfrm>
          <a:prstGeom prst="flowChartConnector">
            <a:avLst/>
          </a:prstGeom>
          <a:noFill/>
          <a:ln>
            <a:noFill/>
          </a:ln>
        </p:spPr>
      </p:pic>
      <p:sp>
        <p:nvSpPr>
          <p:cNvPr id="557" name="Google Shape;557;p48"/>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558" name="Google Shape;558;p48"/>
          <p:cNvSpPr txBox="1"/>
          <p:nvPr>
            <p:ph type="title"/>
          </p:nvPr>
        </p:nvSpPr>
        <p:spPr>
          <a:xfrm>
            <a:off x="311699" y="309889"/>
            <a:ext cx="7867200" cy="35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Important Reminders</a:t>
            </a:r>
            <a:endParaRPr b="1"/>
          </a:p>
        </p:txBody>
      </p:sp>
      <p:sp>
        <p:nvSpPr>
          <p:cNvPr id="559" name="Google Shape;559;p48"/>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
        <p:nvSpPr>
          <p:cNvPr id="560" name="Google Shape;560;p48"/>
          <p:cNvSpPr txBox="1"/>
          <p:nvPr>
            <p:ph idx="4294967295" type="body"/>
          </p:nvPr>
        </p:nvSpPr>
        <p:spPr>
          <a:xfrm>
            <a:off x="445375" y="1317875"/>
            <a:ext cx="5498100" cy="4932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1800"/>
              <a:buChar char="●"/>
            </a:pPr>
            <a:r>
              <a:rPr lang="en" sz="1800">
                <a:solidFill>
                  <a:schemeClr val="dk1"/>
                </a:solidFill>
              </a:rPr>
              <a:t>Your thinking is flexible: you can and do stretch.</a:t>
            </a:r>
            <a:endParaRPr sz="1800">
              <a:solidFill>
                <a:schemeClr val="dk1"/>
              </a:solidFill>
            </a:endParaRPr>
          </a:p>
        </p:txBody>
      </p:sp>
      <p:sp>
        <p:nvSpPr>
          <p:cNvPr id="561" name="Google Shape;561;p48"/>
          <p:cNvSpPr txBox="1"/>
          <p:nvPr>
            <p:ph idx="4294967295" type="body"/>
          </p:nvPr>
        </p:nvSpPr>
        <p:spPr>
          <a:xfrm>
            <a:off x="445375" y="1811075"/>
            <a:ext cx="4050300" cy="4932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1800"/>
              <a:buChar char="●"/>
            </a:pPr>
            <a:r>
              <a:rPr lang="en" sz="1800">
                <a:solidFill>
                  <a:schemeClr val="dk1"/>
                </a:solidFill>
              </a:rPr>
              <a:t>No one is just “one” preference.</a:t>
            </a:r>
            <a:br>
              <a:rPr lang="en" sz="1800">
                <a:solidFill>
                  <a:schemeClr val="dk1"/>
                </a:solidFill>
              </a:rPr>
            </a:br>
            <a:endParaRPr>
              <a:solidFill>
                <a:schemeClr val="dk1"/>
              </a:solidFill>
            </a:endParaRPr>
          </a:p>
          <a:p>
            <a:pPr indent="0" lvl="0" marL="0" rtl="0" algn="l">
              <a:lnSpc>
                <a:spcPct val="100000"/>
              </a:lnSpc>
              <a:spcBef>
                <a:spcPts val="0"/>
              </a:spcBef>
              <a:spcAft>
                <a:spcPts val="0"/>
              </a:spcAft>
              <a:buNone/>
            </a:pPr>
            <a:r>
              <a:t/>
            </a:r>
            <a:endParaRPr sz="1800">
              <a:solidFill>
                <a:schemeClr val="dk1"/>
              </a:solidFill>
            </a:endParaRPr>
          </a:p>
        </p:txBody>
      </p:sp>
      <p:sp>
        <p:nvSpPr>
          <p:cNvPr id="562" name="Google Shape;562;p48"/>
          <p:cNvSpPr txBox="1"/>
          <p:nvPr>
            <p:ph idx="4294967295" type="body"/>
          </p:nvPr>
        </p:nvSpPr>
        <p:spPr>
          <a:xfrm>
            <a:off x="445375" y="2305925"/>
            <a:ext cx="5153400" cy="4932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1800"/>
              <a:buChar char="●"/>
            </a:pPr>
            <a:r>
              <a:rPr lang="en" sz="1800">
                <a:solidFill>
                  <a:schemeClr val="dk1"/>
                </a:solidFill>
              </a:rPr>
              <a:t>These are preferences, </a:t>
            </a:r>
            <a:r>
              <a:rPr b="1" lang="en" sz="1800">
                <a:solidFill>
                  <a:schemeClr val="dk1"/>
                </a:solidFill>
              </a:rPr>
              <a:t>not competencies.</a:t>
            </a:r>
            <a:endParaRPr sz="1800">
              <a:solidFill>
                <a:schemeClr val="dk1"/>
              </a:solidFill>
            </a:endParaRPr>
          </a:p>
        </p:txBody>
      </p:sp>
      <p:sp>
        <p:nvSpPr>
          <p:cNvPr id="563" name="Google Shape;563;p48"/>
          <p:cNvSpPr txBox="1"/>
          <p:nvPr>
            <p:ph idx="4294967295" type="body"/>
          </p:nvPr>
        </p:nvSpPr>
        <p:spPr>
          <a:xfrm>
            <a:off x="445375" y="2800775"/>
            <a:ext cx="6774600" cy="4932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1800"/>
              <a:buChar char="●"/>
            </a:pPr>
            <a:r>
              <a:rPr lang="en" sz="1800">
                <a:solidFill>
                  <a:schemeClr val="dk1"/>
                </a:solidFill>
              </a:rPr>
              <a:t>Is not meant to label or stereotype others (eg “blue person”)</a:t>
            </a:r>
            <a:endParaRPr b="1" sz="1800">
              <a:solidFill>
                <a:schemeClr val="dk1"/>
              </a:solidFill>
            </a:endParaRPr>
          </a:p>
          <a:p>
            <a:pPr indent="0" lvl="0" marL="0" rtl="0" algn="l">
              <a:lnSpc>
                <a:spcPct val="100000"/>
              </a:lnSpc>
              <a:spcBef>
                <a:spcPts val="0"/>
              </a:spcBef>
              <a:spcAft>
                <a:spcPts val="0"/>
              </a:spcAft>
              <a:buNone/>
            </a:pPr>
            <a:r>
              <a:t/>
            </a:r>
            <a:endParaRPr sz="1800">
              <a:solidFill>
                <a:schemeClr val="dk1"/>
              </a:solidFill>
            </a:endParaRPr>
          </a:p>
        </p:txBody>
      </p:sp>
      <p:sp>
        <p:nvSpPr>
          <p:cNvPr id="564" name="Google Shape;564;p48"/>
          <p:cNvSpPr txBox="1"/>
          <p:nvPr>
            <p:ph idx="4294967295" type="body"/>
          </p:nvPr>
        </p:nvSpPr>
        <p:spPr>
          <a:xfrm>
            <a:off x="445375" y="3293975"/>
            <a:ext cx="6574200" cy="7887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1800"/>
              <a:buChar char="●"/>
            </a:pPr>
            <a:r>
              <a:rPr lang="en" sz="1800">
                <a:solidFill>
                  <a:schemeClr val="dk1"/>
                </a:solidFill>
              </a:rPr>
              <a:t>Self awareness strengthens your thinking agility and your understanding of others’ thinking. </a:t>
            </a:r>
            <a:endParaRPr b="1" sz="1800">
              <a:solidFill>
                <a:schemeClr val="dk1"/>
              </a:solidFill>
            </a:endParaRPr>
          </a:p>
          <a:p>
            <a:pPr indent="0" lvl="0" marL="0" rtl="0" algn="l">
              <a:lnSpc>
                <a:spcPct val="100000"/>
              </a:lnSpc>
              <a:spcBef>
                <a:spcPts val="0"/>
              </a:spcBef>
              <a:spcAft>
                <a:spcPts val="0"/>
              </a:spcAft>
              <a:buNone/>
            </a:pPr>
            <a:r>
              <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49"/>
          <p:cNvSpPr txBox="1"/>
          <p:nvPr>
            <p:ph idx="4294967295" type="title"/>
          </p:nvPr>
        </p:nvSpPr>
        <p:spPr>
          <a:xfrm>
            <a:off x="363150" y="798909"/>
            <a:ext cx="8520600" cy="1086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SzPts val="1800"/>
              <a:buChar char="●"/>
            </a:pPr>
            <a:r>
              <a:rPr lang="en" sz="1800">
                <a:solidFill>
                  <a:schemeClr val="dk1"/>
                </a:solidFill>
                <a:latin typeface="Arial"/>
                <a:ea typeface="Arial"/>
                <a:cs typeface="Arial"/>
                <a:sym typeface="Arial"/>
              </a:rPr>
              <a:t>Go to </a:t>
            </a:r>
            <a:r>
              <a:rPr lang="en" sz="1800">
                <a:solidFill>
                  <a:schemeClr val="dk1"/>
                </a:solidFill>
              </a:rPr>
              <a:t>the </a:t>
            </a:r>
            <a:r>
              <a:rPr lang="en" sz="1800">
                <a:solidFill>
                  <a:schemeClr val="dk1"/>
                </a:solidFill>
                <a:latin typeface="Arial"/>
                <a:ea typeface="Arial"/>
                <a:cs typeface="Arial"/>
                <a:sym typeface="Arial"/>
              </a:rPr>
              <a:t>Thinker Portal</a:t>
            </a:r>
            <a:r>
              <a:rPr lang="en" sz="1800">
                <a:solidFill>
                  <a:schemeClr val="dk1"/>
                </a:solidFill>
              </a:rPr>
              <a:t>:</a:t>
            </a:r>
            <a:r>
              <a:rPr lang="en" sz="1800">
                <a:solidFill>
                  <a:schemeClr val="dk1"/>
                </a:solidFill>
                <a:latin typeface="Arial"/>
                <a:ea typeface="Arial"/>
                <a:cs typeface="Arial"/>
                <a:sym typeface="Arial"/>
              </a:rPr>
              <a:t> </a:t>
            </a:r>
            <a:r>
              <a:rPr lang="en" sz="1800" u="sng">
                <a:solidFill>
                  <a:schemeClr val="hlink"/>
                </a:solidFill>
                <a:latin typeface="Arial"/>
                <a:ea typeface="Arial"/>
                <a:cs typeface="Arial"/>
                <a:sym typeface="Arial"/>
                <a:hlinkClick r:id="rId3"/>
              </a:rPr>
              <a:t>journey.herrmannsolutions.net/thinker </a:t>
            </a:r>
            <a:endParaRPr sz="1800"/>
          </a:p>
          <a:p>
            <a:pPr indent="0" lvl="0" marL="457200" marR="0" rtl="0" algn="l">
              <a:lnSpc>
                <a:spcPct val="100000"/>
              </a:lnSpc>
              <a:spcBef>
                <a:spcPts val="0"/>
              </a:spcBef>
              <a:spcAft>
                <a:spcPts val="0"/>
              </a:spcAft>
              <a:buNone/>
            </a:pPr>
            <a:r>
              <a:t/>
            </a:r>
            <a:endParaRPr sz="800"/>
          </a:p>
          <a:p>
            <a:pPr indent="-342900" lvl="0" marL="457200" marR="0" rtl="0" algn="l">
              <a:lnSpc>
                <a:spcPct val="100000"/>
              </a:lnSpc>
              <a:spcBef>
                <a:spcPts val="0"/>
              </a:spcBef>
              <a:spcAft>
                <a:spcPts val="0"/>
              </a:spcAft>
              <a:buSzPts val="1800"/>
              <a:buChar char="●"/>
            </a:pPr>
            <a:r>
              <a:rPr lang="en" sz="1800"/>
              <a:t>Select “</a:t>
            </a:r>
            <a:r>
              <a:rPr b="1" lang="en" sz="1800"/>
              <a:t>Explore My Results</a:t>
            </a:r>
            <a:r>
              <a:rPr lang="en" sz="1800"/>
              <a:t>” on the “My HBDI</a:t>
            </a:r>
            <a:r>
              <a:rPr baseline="30000" lang="en" sz="1800"/>
              <a:t>®</a:t>
            </a:r>
            <a:r>
              <a:rPr lang="en" sz="1800"/>
              <a:t> Results” tile.</a:t>
            </a:r>
            <a:endParaRPr sz="1800"/>
          </a:p>
        </p:txBody>
      </p:sp>
      <p:pic>
        <p:nvPicPr>
          <p:cNvPr id="570" name="Google Shape;570;p49"/>
          <p:cNvPicPr preferRelativeResize="0"/>
          <p:nvPr/>
        </p:nvPicPr>
        <p:blipFill rotWithShape="1">
          <a:blip r:embed="rId4">
            <a:alphaModFix/>
          </a:blip>
          <a:srcRect b="0" l="0" r="0" t="0"/>
          <a:stretch/>
        </p:blipFill>
        <p:spPr>
          <a:xfrm>
            <a:off x="2058370" y="1800075"/>
            <a:ext cx="5130156" cy="2819551"/>
          </a:xfrm>
          <a:prstGeom prst="rect">
            <a:avLst/>
          </a:prstGeom>
          <a:noFill/>
          <a:ln cap="flat" cmpd="sng" w="9525">
            <a:solidFill>
              <a:schemeClr val="accent5"/>
            </a:solidFill>
            <a:prstDash val="solid"/>
            <a:round/>
            <a:headEnd len="sm" w="sm" type="none"/>
            <a:tailEnd len="sm" w="sm" type="none"/>
          </a:ln>
          <a:effectLst>
            <a:outerShdw blurRad="57150" rotWithShape="0" algn="bl" dir="5400000" dist="19050">
              <a:srgbClr val="000000">
                <a:alpha val="48630"/>
              </a:srgbClr>
            </a:outerShdw>
          </a:effectLst>
        </p:spPr>
      </p:pic>
      <p:sp>
        <p:nvSpPr>
          <p:cNvPr id="571" name="Google Shape;571;p49"/>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572" name="Google Shape;572;p49"/>
          <p:cNvSpPr txBox="1"/>
          <p:nvPr>
            <p:ph type="title"/>
          </p:nvPr>
        </p:nvSpPr>
        <p:spPr>
          <a:xfrm>
            <a:off x="311699" y="309889"/>
            <a:ext cx="7867200" cy="35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HBDI</a:t>
            </a:r>
            <a:r>
              <a:rPr b="1" baseline="30000" lang="en"/>
              <a:t>®</a:t>
            </a:r>
            <a:r>
              <a:rPr b="1" lang="en"/>
              <a:t> Digital Debrief</a:t>
            </a:r>
            <a:endParaRPr b="1"/>
          </a:p>
        </p:txBody>
      </p:sp>
      <p:sp>
        <p:nvSpPr>
          <p:cNvPr id="573" name="Google Shape;573;p49"/>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0"/>
          <p:cNvSpPr txBox="1"/>
          <p:nvPr>
            <p:ph idx="4294967295" type="body"/>
          </p:nvPr>
        </p:nvSpPr>
        <p:spPr>
          <a:xfrm>
            <a:off x="351925" y="759729"/>
            <a:ext cx="5058600" cy="416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None/>
            </a:pPr>
            <a:r>
              <a:rPr lang="en" sz="1600"/>
              <a:t>For this activity, you will share</a:t>
            </a:r>
            <a:r>
              <a:rPr lang="en" sz="1600"/>
              <a:t> observations </a:t>
            </a:r>
            <a:br>
              <a:rPr lang="en" sz="1600"/>
            </a:br>
            <a:r>
              <a:rPr lang="en" sz="1600"/>
              <a:t>of your results. You will have </a:t>
            </a:r>
            <a:r>
              <a:rPr b="1" lang="en" sz="1600"/>
              <a:t>5 minutes </a:t>
            </a:r>
            <a:r>
              <a:rPr lang="en" sz="1600"/>
              <a:t>to review your profile and take some notes related to the following questions:</a:t>
            </a:r>
            <a:endParaRPr sz="1600"/>
          </a:p>
          <a:p>
            <a:pPr indent="0" lvl="0" marL="0" rtl="0" algn="l">
              <a:lnSpc>
                <a:spcPct val="100000"/>
              </a:lnSpc>
              <a:spcBef>
                <a:spcPts val="0"/>
              </a:spcBef>
              <a:spcAft>
                <a:spcPts val="0"/>
              </a:spcAft>
              <a:buClr>
                <a:schemeClr val="dk1"/>
              </a:buClr>
              <a:buSzPts val="1200"/>
              <a:buNone/>
            </a:pPr>
            <a:r>
              <a:t/>
            </a:r>
            <a:endParaRPr sz="1600"/>
          </a:p>
          <a:p>
            <a:pPr indent="-330200" lvl="0" marL="457200" rtl="0" algn="l">
              <a:lnSpc>
                <a:spcPct val="100000"/>
              </a:lnSpc>
              <a:spcBef>
                <a:spcPts val="0"/>
              </a:spcBef>
              <a:spcAft>
                <a:spcPts val="0"/>
              </a:spcAft>
              <a:buSzPts val="1600"/>
              <a:buChar char="●"/>
            </a:pPr>
            <a:r>
              <a:rPr lang="en" sz="1600"/>
              <a:t>How do your results reflect your understanding of yourself?</a:t>
            </a:r>
            <a:br>
              <a:rPr lang="en" sz="1600"/>
            </a:br>
            <a:endParaRPr sz="1600"/>
          </a:p>
          <a:p>
            <a:pPr indent="-330200" lvl="0" marL="457200" rtl="0" algn="l">
              <a:lnSpc>
                <a:spcPct val="100000"/>
              </a:lnSpc>
              <a:spcBef>
                <a:spcPts val="0"/>
              </a:spcBef>
              <a:spcAft>
                <a:spcPts val="0"/>
              </a:spcAft>
              <a:buSzPts val="1600"/>
              <a:buChar char="●"/>
            </a:pPr>
            <a:r>
              <a:rPr lang="en" sz="1600"/>
              <a:t>How are your results true for you:</a:t>
            </a:r>
            <a:br>
              <a:rPr lang="en" sz="1600"/>
            </a:br>
            <a:endParaRPr sz="800"/>
          </a:p>
          <a:p>
            <a:pPr indent="-330200" lvl="1" marL="914400" rtl="0" algn="l">
              <a:lnSpc>
                <a:spcPct val="100000"/>
              </a:lnSpc>
              <a:spcBef>
                <a:spcPts val="0"/>
              </a:spcBef>
              <a:spcAft>
                <a:spcPts val="0"/>
              </a:spcAft>
              <a:buSzPts val="1600"/>
              <a:buChar char="○"/>
            </a:pPr>
            <a:r>
              <a:rPr i="1" lang="en" sz="1600"/>
              <a:t>What surprised you?</a:t>
            </a:r>
            <a:endParaRPr i="1" sz="1600"/>
          </a:p>
          <a:p>
            <a:pPr indent="0" lvl="0" marL="914400" rtl="0" algn="l">
              <a:lnSpc>
                <a:spcPct val="100000"/>
              </a:lnSpc>
              <a:spcBef>
                <a:spcPts val="0"/>
              </a:spcBef>
              <a:spcAft>
                <a:spcPts val="0"/>
              </a:spcAft>
              <a:buNone/>
            </a:pPr>
            <a:r>
              <a:t/>
            </a:r>
            <a:endParaRPr i="1" sz="800"/>
          </a:p>
          <a:p>
            <a:pPr indent="-330200" lvl="1" marL="914400" rtl="0" algn="l">
              <a:lnSpc>
                <a:spcPct val="100000"/>
              </a:lnSpc>
              <a:spcBef>
                <a:spcPts val="0"/>
              </a:spcBef>
              <a:spcAft>
                <a:spcPts val="0"/>
              </a:spcAft>
              <a:buSzPts val="1600"/>
              <a:buChar char="○"/>
            </a:pPr>
            <a:r>
              <a:rPr i="1" lang="en" sz="1600"/>
              <a:t>What was confirmed?</a:t>
            </a:r>
            <a:endParaRPr i="1" sz="1600"/>
          </a:p>
          <a:p>
            <a:pPr indent="0" lvl="0" marL="914400" rtl="0" algn="l">
              <a:lnSpc>
                <a:spcPct val="100000"/>
              </a:lnSpc>
              <a:spcBef>
                <a:spcPts val="0"/>
              </a:spcBef>
              <a:spcAft>
                <a:spcPts val="0"/>
              </a:spcAft>
              <a:buNone/>
            </a:pPr>
            <a:r>
              <a:t/>
            </a:r>
            <a:endParaRPr i="1" sz="800"/>
          </a:p>
          <a:p>
            <a:pPr indent="-330200" lvl="1" marL="914400" rtl="0" algn="l">
              <a:lnSpc>
                <a:spcPct val="100000"/>
              </a:lnSpc>
              <a:spcBef>
                <a:spcPts val="0"/>
              </a:spcBef>
              <a:spcAft>
                <a:spcPts val="0"/>
              </a:spcAft>
              <a:buSzPts val="1600"/>
              <a:buChar char="○"/>
            </a:pPr>
            <a:r>
              <a:rPr i="1" lang="en" sz="1600"/>
              <a:t>How do your results shift under stress?</a:t>
            </a:r>
            <a:endParaRPr i="1" sz="1600"/>
          </a:p>
          <a:p>
            <a:pPr indent="0" lvl="0" marL="0" rtl="0" algn="l">
              <a:lnSpc>
                <a:spcPct val="100000"/>
              </a:lnSpc>
              <a:spcBef>
                <a:spcPts val="0"/>
              </a:spcBef>
              <a:spcAft>
                <a:spcPts val="0"/>
              </a:spcAft>
              <a:buClr>
                <a:schemeClr val="dk1"/>
              </a:buClr>
              <a:buSzPts val="1200"/>
              <a:buNone/>
            </a:pPr>
            <a:r>
              <a:rPr lang="en" sz="1600"/>
              <a:t>	</a:t>
            </a:r>
            <a:endParaRPr sz="1600"/>
          </a:p>
        </p:txBody>
      </p:sp>
      <p:pic>
        <p:nvPicPr>
          <p:cNvPr id="579" name="Google Shape;579;p50"/>
          <p:cNvPicPr preferRelativeResize="0"/>
          <p:nvPr/>
        </p:nvPicPr>
        <p:blipFill rotWithShape="1">
          <a:blip r:embed="rId3">
            <a:alphaModFix/>
          </a:blip>
          <a:srcRect b="0" l="0" r="0" t="0"/>
          <a:stretch/>
        </p:blipFill>
        <p:spPr>
          <a:xfrm>
            <a:off x="5360176" y="1011886"/>
            <a:ext cx="3317057" cy="3119725"/>
          </a:xfrm>
          <a:prstGeom prst="rect">
            <a:avLst/>
          </a:prstGeom>
          <a:noFill/>
          <a:ln>
            <a:noFill/>
          </a:ln>
        </p:spPr>
      </p:pic>
      <p:sp>
        <p:nvSpPr>
          <p:cNvPr id="580" name="Google Shape;580;p50"/>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581" name="Google Shape;581;p50"/>
          <p:cNvSpPr txBox="1"/>
          <p:nvPr>
            <p:ph type="title"/>
          </p:nvPr>
        </p:nvSpPr>
        <p:spPr>
          <a:xfrm>
            <a:off x="311699" y="309889"/>
            <a:ext cx="7867200" cy="35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Sharing Our Preferences</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51"/>
          <p:cNvSpPr txBox="1"/>
          <p:nvPr>
            <p:ph type="title"/>
          </p:nvPr>
        </p:nvSpPr>
        <p:spPr>
          <a:xfrm>
            <a:off x="638400" y="2102996"/>
            <a:ext cx="7867200" cy="1028700"/>
          </a:xfrm>
          <a:prstGeom prst="rect">
            <a:avLst/>
          </a:prstGeom>
          <a:solidFill>
            <a:schemeClr val="lt1"/>
          </a:solidFill>
          <a:ln>
            <a:noFill/>
          </a:ln>
        </p:spPr>
        <p:txBody>
          <a:bodyPr anchorCtr="0" anchor="ctr" bIns="30250" lIns="60500" spcFirstLastPara="1" rIns="60500" wrap="square" tIns="30250">
            <a:noAutofit/>
          </a:bodyPr>
          <a:lstStyle/>
          <a:p>
            <a:pPr indent="0" lvl="0" marL="0" rtl="0" algn="ctr">
              <a:lnSpc>
                <a:spcPct val="100000"/>
              </a:lnSpc>
              <a:spcBef>
                <a:spcPts val="0"/>
              </a:spcBef>
              <a:spcAft>
                <a:spcPts val="0"/>
              </a:spcAft>
              <a:buClr>
                <a:srgbClr val="3A3838"/>
              </a:buClr>
              <a:buSzPts val="2100"/>
              <a:buFont typeface="Arial"/>
              <a:buNone/>
            </a:pPr>
            <a:r>
              <a:rPr lang="en" sz="2100">
                <a:latin typeface="Arial"/>
                <a:ea typeface="Arial"/>
                <a:cs typeface="Arial"/>
                <a:sym typeface="Arial"/>
              </a:rPr>
              <a:t>What can I stop, start, or modify now that I </a:t>
            </a:r>
            <a:br>
              <a:rPr lang="en" sz="2100">
                <a:latin typeface="Arial"/>
                <a:ea typeface="Arial"/>
                <a:cs typeface="Arial"/>
                <a:sym typeface="Arial"/>
              </a:rPr>
            </a:br>
            <a:r>
              <a:rPr lang="en" sz="2100">
                <a:latin typeface="Arial"/>
                <a:ea typeface="Arial"/>
                <a:cs typeface="Arial"/>
                <a:sym typeface="Arial"/>
              </a:rPr>
              <a:t>better understand </a:t>
            </a:r>
            <a:r>
              <a:rPr lang="en" sz="2100"/>
              <a:t>my HBDI</a:t>
            </a:r>
            <a:r>
              <a:rPr b="0" baseline="30000" lang="en" sz="2100">
                <a:latin typeface="Arial"/>
                <a:ea typeface="Arial"/>
                <a:cs typeface="Arial"/>
                <a:sym typeface="Arial"/>
              </a:rPr>
              <a:t>®</a:t>
            </a:r>
            <a:r>
              <a:rPr lang="en" sz="2100"/>
              <a:t> p</a:t>
            </a:r>
            <a:r>
              <a:rPr lang="en" sz="2100">
                <a:latin typeface="Arial"/>
                <a:ea typeface="Arial"/>
                <a:cs typeface="Arial"/>
                <a:sym typeface="Arial"/>
              </a:rPr>
              <a:t>rofile?</a:t>
            </a:r>
            <a:endParaRPr sz="2100">
              <a:latin typeface="Arial"/>
              <a:ea typeface="Arial"/>
              <a:cs typeface="Arial"/>
              <a:sym typeface="Arial"/>
            </a:endParaRPr>
          </a:p>
        </p:txBody>
      </p:sp>
      <p:sp>
        <p:nvSpPr>
          <p:cNvPr id="588" name="Google Shape;588;p51"/>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89" name="Google Shape;589;p51"/>
          <p:cNvSpPr txBox="1"/>
          <p:nvPr>
            <p:ph type="title"/>
          </p:nvPr>
        </p:nvSpPr>
        <p:spPr>
          <a:xfrm>
            <a:off x="408000" y="345125"/>
            <a:ext cx="1973100" cy="11883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b="1" lang="en" sz="2400"/>
              <a:t>Sharing Our </a:t>
            </a:r>
            <a:br>
              <a:rPr b="1" lang="en" sz="2400"/>
            </a:br>
            <a:r>
              <a:rPr b="1" lang="en" sz="2400"/>
              <a:t>Preferences </a:t>
            </a:r>
            <a:br>
              <a:rPr b="1" lang="en" sz="2400"/>
            </a:br>
            <a:r>
              <a:rPr b="1" lang="en" sz="2400"/>
              <a:t>Debrief</a:t>
            </a:r>
            <a:endParaRPr b="1" sz="2400"/>
          </a:p>
        </p:txBody>
      </p:sp>
      <p:sp>
        <p:nvSpPr>
          <p:cNvPr id="590" name="Google Shape;590;p51"/>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2"/>
          <p:cNvSpPr txBox="1"/>
          <p:nvPr/>
        </p:nvSpPr>
        <p:spPr>
          <a:xfrm>
            <a:off x="700468" y="4634394"/>
            <a:ext cx="4302300" cy="107700"/>
          </a:xfrm>
          <a:prstGeom prst="rect">
            <a:avLst/>
          </a:prstGeom>
          <a:noFill/>
          <a:ln>
            <a:noFill/>
          </a:ln>
        </p:spPr>
        <p:txBody>
          <a:bodyPr anchorCtr="0" anchor="t" bIns="0" lIns="0" spcFirstLastPara="1" rIns="0" wrap="square" tIns="0">
            <a:spAutoFit/>
          </a:bodyPr>
          <a:lstStyle/>
          <a:p>
            <a:pPr indent="0" lvl="0" marL="0" marR="0" rtl="0" algn="ctr">
              <a:lnSpc>
                <a:spcPct val="17637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97" name="Google Shape;597;p52"/>
          <p:cNvSpPr txBox="1"/>
          <p:nvPr/>
        </p:nvSpPr>
        <p:spPr>
          <a:xfrm>
            <a:off x="381150" y="829200"/>
            <a:ext cx="8381700" cy="1199100"/>
          </a:xfrm>
          <a:prstGeom prst="rect">
            <a:avLst/>
          </a:prstGeom>
          <a:noFill/>
          <a:ln>
            <a:noFill/>
          </a:ln>
        </p:spPr>
        <p:txBody>
          <a:bodyPr anchorCtr="0" anchor="t" bIns="34275" lIns="68550" spcFirstLastPara="1" rIns="68550" wrap="square" tIns="34275">
            <a:spAutoFit/>
          </a:bodyPr>
          <a:lstStyle/>
          <a:p>
            <a:pPr indent="0" lvl="0" marL="0" marR="0" rtl="0" algn="l">
              <a:lnSpc>
                <a:spcPct val="110000"/>
              </a:lnSpc>
              <a:spcBef>
                <a:spcPts val="0"/>
              </a:spcBef>
              <a:spcAft>
                <a:spcPts val="0"/>
              </a:spcAft>
              <a:buNone/>
            </a:pPr>
            <a:r>
              <a:rPr b="0" i="0" lang="en" u="none" cap="none" strike="noStrike">
                <a:solidFill>
                  <a:schemeClr val="dk1"/>
                </a:solidFill>
                <a:latin typeface="Arial"/>
                <a:ea typeface="Arial"/>
                <a:cs typeface="Arial"/>
                <a:sym typeface="Arial"/>
              </a:rPr>
              <a:t>We tend to speak the language of our most preferred quadran</a:t>
            </a:r>
            <a:r>
              <a:rPr lang="en">
                <a:solidFill>
                  <a:schemeClr val="dk1"/>
                </a:solidFill>
              </a:rPr>
              <a:t>t … </a:t>
            </a:r>
            <a:r>
              <a:rPr b="0" i="0" lang="en" u="none" cap="none" strike="noStrike">
                <a:solidFill>
                  <a:schemeClr val="dk1"/>
                </a:solidFill>
                <a:latin typeface="Arial"/>
                <a:ea typeface="Arial"/>
                <a:cs typeface="Arial"/>
                <a:sym typeface="Arial"/>
              </a:rPr>
              <a:t>this means that other people may not always understand us.</a:t>
            </a:r>
            <a:endParaRPr b="0" i="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None/>
            </a:pPr>
            <a:r>
              <a:t/>
            </a:r>
            <a:endParaRPr sz="600">
              <a:solidFill>
                <a:schemeClr val="dk1"/>
              </a:solidFill>
            </a:endParaRPr>
          </a:p>
          <a:p>
            <a:pPr indent="0" lvl="0" marL="0" marR="0" rtl="0" algn="l">
              <a:lnSpc>
                <a:spcPct val="110000"/>
              </a:lnSpc>
              <a:spcBef>
                <a:spcPts val="0"/>
              </a:spcBef>
              <a:spcAft>
                <a:spcPts val="0"/>
              </a:spcAft>
              <a:buNone/>
            </a:pPr>
            <a:r>
              <a:rPr b="0" i="0" lang="en" u="none" cap="none" strike="noStrike">
                <a:solidFill>
                  <a:schemeClr val="dk1"/>
                </a:solidFill>
                <a:latin typeface="Arial"/>
                <a:ea typeface="Arial"/>
                <a:cs typeface="Arial"/>
                <a:sym typeface="Arial"/>
              </a:rPr>
              <a:t>We tend to listen from our most preferred quadrant … this means we may not always</a:t>
            </a:r>
            <a:r>
              <a:rPr lang="en">
                <a:solidFill>
                  <a:schemeClr val="dk1"/>
                </a:solidFill>
              </a:rPr>
              <a:t> </a:t>
            </a:r>
            <a:r>
              <a:rPr b="0" i="0" lang="en" u="none" cap="none" strike="noStrike">
                <a:solidFill>
                  <a:schemeClr val="dk1"/>
                </a:solidFill>
                <a:latin typeface="Arial"/>
                <a:ea typeface="Arial"/>
                <a:cs typeface="Arial"/>
                <a:sym typeface="Arial"/>
              </a:rPr>
              <a:t>understand others.</a:t>
            </a:r>
            <a:endParaRPr/>
          </a:p>
          <a:p>
            <a:pPr indent="0" lvl="0" marL="0" marR="0" rtl="0" algn="l">
              <a:lnSpc>
                <a:spcPct val="110000"/>
              </a:lnSpc>
              <a:spcBef>
                <a:spcPts val="0"/>
              </a:spcBef>
              <a:spcAft>
                <a:spcPts val="0"/>
              </a:spcAft>
              <a:buNone/>
            </a:pPr>
            <a:r>
              <a:t/>
            </a:r>
            <a:endParaRPr sz="600"/>
          </a:p>
          <a:p>
            <a:pPr indent="0" lvl="0" marL="0" marR="0" rtl="0" algn="l">
              <a:lnSpc>
                <a:spcPct val="110000"/>
              </a:lnSpc>
              <a:spcBef>
                <a:spcPts val="0"/>
              </a:spcBef>
              <a:spcAft>
                <a:spcPts val="0"/>
              </a:spcAft>
              <a:buNone/>
            </a:pPr>
            <a:r>
              <a:rPr b="0" i="0" lang="en" u="none" cap="none" strike="noStrike">
                <a:solidFill>
                  <a:schemeClr val="dk1"/>
                </a:solidFill>
                <a:latin typeface="Arial"/>
                <a:ea typeface="Arial"/>
                <a:cs typeface="Arial"/>
                <a:sym typeface="Arial"/>
              </a:rPr>
              <a:t>When you are not sure what language to speak, the best language is … Whole Brain</a:t>
            </a:r>
            <a:r>
              <a:rPr b="0" baseline="30000" i="0" lang="en" u="none" cap="none" strike="noStrike">
                <a:solidFill>
                  <a:srgbClr val="000000"/>
                </a:solidFill>
                <a:latin typeface="Arial"/>
                <a:ea typeface="Arial"/>
                <a:cs typeface="Arial"/>
                <a:sym typeface="Arial"/>
              </a:rPr>
              <a:t>®</a:t>
            </a:r>
            <a:r>
              <a:rPr b="0" i="0" lang="en" u="none" cap="none" strike="noStrike">
                <a:solidFill>
                  <a:schemeClr val="dk1"/>
                </a:solidFill>
                <a:latin typeface="Arial"/>
                <a:ea typeface="Arial"/>
                <a:cs typeface="Arial"/>
                <a:sym typeface="Arial"/>
              </a:rPr>
              <a:t> language.</a:t>
            </a:r>
            <a:endParaRPr b="0" i="0" sz="1600" u="none" cap="none" strike="noStrike">
              <a:solidFill>
                <a:srgbClr val="000000"/>
              </a:solidFill>
              <a:latin typeface="Arial"/>
              <a:ea typeface="Arial"/>
              <a:cs typeface="Arial"/>
              <a:sym typeface="Arial"/>
            </a:endParaRPr>
          </a:p>
        </p:txBody>
      </p:sp>
      <p:sp>
        <p:nvSpPr>
          <p:cNvPr id="598" name="Google Shape;598;p52"/>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599" name="Google Shape;599;p52"/>
          <p:cNvSpPr txBox="1"/>
          <p:nvPr>
            <p:ph type="title"/>
          </p:nvPr>
        </p:nvSpPr>
        <p:spPr>
          <a:xfrm>
            <a:off x="311699" y="309889"/>
            <a:ext cx="7867200" cy="35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Communication Truths</a:t>
            </a:r>
            <a:endParaRPr b="1"/>
          </a:p>
        </p:txBody>
      </p:sp>
      <p:pic>
        <p:nvPicPr>
          <p:cNvPr id="600" name="Google Shape;600;p52"/>
          <p:cNvPicPr preferRelativeResize="0"/>
          <p:nvPr/>
        </p:nvPicPr>
        <p:blipFill>
          <a:blip r:embed="rId3">
            <a:alphaModFix/>
          </a:blip>
          <a:stretch>
            <a:fillRect/>
          </a:stretch>
        </p:blipFill>
        <p:spPr>
          <a:xfrm>
            <a:off x="2474275" y="2327850"/>
            <a:ext cx="4195450" cy="2341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ph idx="12" type="sldNum"/>
          </p:nvPr>
        </p:nvSpPr>
        <p:spPr>
          <a:xfrm>
            <a:off x="8412450" y="4828989"/>
            <a:ext cx="420000" cy="153600"/>
          </a:xfrm>
          <a:prstGeom prst="rect">
            <a:avLst/>
          </a:prstGeom>
          <a:noFill/>
          <a:ln>
            <a:noFill/>
          </a:ln>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20" name="Google Shape;120;p17"/>
          <p:cNvSpPr txBox="1"/>
          <p:nvPr>
            <p:ph type="title"/>
          </p:nvPr>
        </p:nvSpPr>
        <p:spPr>
          <a:xfrm>
            <a:off x="311699" y="334264"/>
            <a:ext cx="7867200" cy="3561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b="1" lang="en" sz="2400"/>
              <a:t>Design Notes</a:t>
            </a:r>
            <a:endParaRPr b="1" sz="2400"/>
          </a:p>
        </p:txBody>
      </p:sp>
      <p:sp>
        <p:nvSpPr>
          <p:cNvPr id="121" name="Google Shape;121;p17"/>
          <p:cNvSpPr txBox="1"/>
          <p:nvPr>
            <p:ph idx="1" type="body"/>
          </p:nvPr>
        </p:nvSpPr>
        <p:spPr>
          <a:xfrm>
            <a:off x="368600" y="838400"/>
            <a:ext cx="8403900" cy="3085800"/>
          </a:xfrm>
          <a:prstGeom prst="rect">
            <a:avLst/>
          </a:prstGeom>
          <a:noFill/>
          <a:ln>
            <a:noFill/>
          </a:ln>
        </p:spPr>
        <p:txBody>
          <a:bodyPr anchorCtr="0" anchor="t" bIns="30250" lIns="60475" spcFirstLastPara="1" rIns="60475" wrap="square" tIns="30250">
            <a:noAutofit/>
          </a:bodyPr>
          <a:lstStyle/>
          <a:p>
            <a:pPr indent="-247650" lvl="0" marL="228600" rtl="0" algn="l">
              <a:lnSpc>
                <a:spcPct val="100000"/>
              </a:lnSpc>
              <a:spcBef>
                <a:spcPts val="0"/>
              </a:spcBef>
              <a:spcAft>
                <a:spcPts val="0"/>
              </a:spcAft>
              <a:buSzPts val="1200"/>
              <a:buChar char="•"/>
            </a:pPr>
            <a:r>
              <a:rPr lang="en" sz="1200"/>
              <a:t>This slide deck was designed to be delivered in a virtual </a:t>
            </a:r>
            <a:r>
              <a:rPr lang="en" sz="1200"/>
              <a:t>environment over Zoom, with tools specific to the platform. If you are using a different platform, feel free to make adjustments to this slideshow. </a:t>
            </a:r>
            <a:r>
              <a:rPr lang="en" sz="1200"/>
              <a:t> </a:t>
            </a:r>
            <a:br>
              <a:rPr lang="en" sz="1200"/>
            </a:br>
            <a:endParaRPr sz="1200"/>
          </a:p>
          <a:p>
            <a:pPr indent="-247650" lvl="0" marL="228600" rtl="0" algn="l">
              <a:lnSpc>
                <a:spcPct val="100000"/>
              </a:lnSpc>
              <a:spcBef>
                <a:spcPts val="0"/>
              </a:spcBef>
              <a:spcAft>
                <a:spcPts val="0"/>
              </a:spcAft>
              <a:buSzPts val="1200"/>
              <a:buChar char="•"/>
            </a:pPr>
            <a:r>
              <a:rPr lang="en" sz="1200"/>
              <a:t>Additionally, this modular design was built based on best practices, but there is room for you to move slides, edit content and replace activities if you wish. The goal is to have a team delivery option that you can use “out of the box” or customize to meet the needs of the team you are working with.</a:t>
            </a:r>
            <a:br>
              <a:rPr lang="en" sz="1200"/>
            </a:br>
            <a:endParaRPr sz="1200"/>
          </a:p>
          <a:p>
            <a:pPr indent="-247650" lvl="0" marL="228600" rtl="0" algn="l">
              <a:lnSpc>
                <a:spcPct val="100000"/>
              </a:lnSpc>
              <a:spcBef>
                <a:spcPts val="0"/>
              </a:spcBef>
              <a:spcAft>
                <a:spcPts val="0"/>
              </a:spcAft>
              <a:buSzPts val="1200"/>
              <a:buChar char="•"/>
            </a:pPr>
            <a:r>
              <a:rPr lang="en" sz="1200"/>
              <a:t>Before</a:t>
            </a:r>
            <a:r>
              <a:rPr lang="en" sz="1200"/>
              <a:t> you get started, review this Facilitator Prep section. This will highlight important details. Title slides for each section also contain a “Note to Facilitator” if there is something that needs your attention before, or during the delivery. </a:t>
            </a:r>
            <a:br>
              <a:rPr lang="en" sz="1200"/>
            </a:br>
            <a:endParaRPr sz="1200"/>
          </a:p>
          <a:p>
            <a:pPr indent="-247650" lvl="0" marL="228600" rtl="0" algn="l">
              <a:lnSpc>
                <a:spcPct val="100000"/>
              </a:lnSpc>
              <a:spcBef>
                <a:spcPts val="0"/>
              </a:spcBef>
              <a:spcAft>
                <a:spcPts val="0"/>
              </a:spcAft>
              <a:buSzPts val="1200"/>
              <a:buChar char="•"/>
            </a:pPr>
            <a:r>
              <a:rPr lang="en" sz="1200"/>
              <a:t>Before </a:t>
            </a:r>
            <a:r>
              <a:rPr lang="en" sz="1200"/>
              <a:t>preparing</a:t>
            </a:r>
            <a:r>
              <a:rPr lang="en" sz="1200"/>
              <a:t> for your first delivery, be sure to </a:t>
            </a:r>
            <a:r>
              <a:rPr lang="en" sz="1200"/>
              <a:t>understand</a:t>
            </a:r>
            <a:r>
              <a:rPr lang="en" sz="1200"/>
              <a:t> the flow of the content, the options for delivery and do a practice run of playing the slideshow to see how the builds work. </a:t>
            </a:r>
            <a:br>
              <a:rPr lang="en" sz="1200"/>
            </a:br>
            <a:endParaRPr sz="1200"/>
          </a:p>
          <a:p>
            <a:pPr indent="-247650" lvl="0" marL="228600" rtl="0" algn="l">
              <a:lnSpc>
                <a:spcPct val="100000"/>
              </a:lnSpc>
              <a:spcBef>
                <a:spcPts val="0"/>
              </a:spcBef>
              <a:spcAft>
                <a:spcPts val="0"/>
              </a:spcAft>
              <a:buSzPts val="1200"/>
              <a:buChar char="•"/>
            </a:pPr>
            <a:r>
              <a:rPr lang="en" sz="1200"/>
              <a:t>As you prepare for any delivery, review the slides and look for opportunities to add your own examples, stories and questions related to the content areas and slides. If you are sharing this deck with other Certified Practitioners, save a template to share and make a copy that you can edit and keep as a custom delivery deck. </a:t>
            </a:r>
            <a:endParaRPr sz="1200"/>
          </a:p>
          <a:p>
            <a:pPr indent="0" lvl="0" marL="0" rtl="0" algn="l">
              <a:lnSpc>
                <a:spcPct val="100000"/>
              </a:lnSpc>
              <a:spcBef>
                <a:spcPts val="0"/>
              </a:spcBef>
              <a:spcAft>
                <a:spcPts val="0"/>
              </a:spcAft>
              <a:buClr>
                <a:schemeClr val="dk1"/>
              </a:buClr>
              <a:buSzPts val="1100"/>
              <a:buFont typeface="Arial"/>
              <a:buNone/>
            </a:pPr>
            <a:r>
              <a:t/>
            </a:r>
            <a:endParaRPr sz="12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53"/>
          <p:cNvSpPr/>
          <p:nvPr/>
        </p:nvSpPr>
        <p:spPr>
          <a:xfrm>
            <a:off x="2585100" y="1211550"/>
            <a:ext cx="1918200" cy="1436400"/>
          </a:xfrm>
          <a:prstGeom prst="rect">
            <a:avLst/>
          </a:prstGeom>
          <a:noFill/>
          <a:ln>
            <a:noFill/>
          </a:ln>
        </p:spPr>
        <p:txBody>
          <a:bodyPr anchorCtr="0" anchor="t" bIns="25700" lIns="51425" spcFirstLastPara="1" rIns="51425" wrap="square" tIns="25700">
            <a:noAutofit/>
          </a:bodyPr>
          <a:lstStyle/>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Critical analysis</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Facts – no fluff</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Technical accuracy</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Goals </a:t>
            </a:r>
            <a:r>
              <a:rPr lang="en" sz="1300">
                <a:solidFill>
                  <a:schemeClr val="dk1"/>
                </a:solidFill>
              </a:rPr>
              <a:t>&amp;</a:t>
            </a:r>
            <a:r>
              <a:rPr b="0" i="0" lang="en" sz="1300" u="none" cap="none" strike="noStrike">
                <a:solidFill>
                  <a:schemeClr val="dk1"/>
                </a:solidFill>
                <a:latin typeface="Arial"/>
                <a:ea typeface="Arial"/>
                <a:cs typeface="Arial"/>
                <a:sym typeface="Arial"/>
              </a:rPr>
              <a:t> objectives</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Well articulated ideas</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Data–fact based charts</a:t>
            </a:r>
            <a:endParaRPr b="0" i="0" sz="13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Brief, clear, precise info</a:t>
            </a:r>
            <a:endParaRPr b="0" i="0" sz="1300" u="none" cap="none" strike="noStrike">
              <a:solidFill>
                <a:srgbClr val="000000"/>
              </a:solidFill>
              <a:latin typeface="Arial"/>
              <a:ea typeface="Arial"/>
              <a:cs typeface="Arial"/>
              <a:sym typeface="Arial"/>
            </a:endParaRPr>
          </a:p>
        </p:txBody>
      </p:sp>
      <p:sp>
        <p:nvSpPr>
          <p:cNvPr id="607" name="Google Shape;607;p53"/>
          <p:cNvSpPr/>
          <p:nvPr/>
        </p:nvSpPr>
        <p:spPr>
          <a:xfrm>
            <a:off x="4602300" y="1211550"/>
            <a:ext cx="2291700" cy="1436400"/>
          </a:xfrm>
          <a:prstGeom prst="rect">
            <a:avLst/>
          </a:prstGeom>
          <a:no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Minimal details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Freedom to explore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Metaphors</a:t>
            </a:r>
            <a:r>
              <a:rPr lang="en" sz="1300">
                <a:solidFill>
                  <a:schemeClr val="dk1"/>
                </a:solidFill>
              </a:rPr>
              <a:t> &amp; </a:t>
            </a:r>
            <a:r>
              <a:rPr b="0" i="0" lang="en" sz="1300" u="none" cap="none" strike="noStrike">
                <a:solidFill>
                  <a:schemeClr val="dk1"/>
                </a:solidFill>
                <a:latin typeface="Arial"/>
                <a:ea typeface="Arial"/>
                <a:cs typeface="Arial"/>
                <a:sym typeface="Arial"/>
              </a:rPr>
              <a:t>visuals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Overview–“big picture”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New, fun, imaginative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Conceptual framework</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lang="en" sz="1300">
                <a:solidFill>
                  <a:schemeClr val="dk1"/>
                </a:solidFill>
              </a:rPr>
              <a:t>L</a:t>
            </a:r>
            <a:r>
              <a:rPr b="0" i="0" lang="en" sz="1300" u="none" cap="none" strike="noStrike">
                <a:solidFill>
                  <a:schemeClr val="dk1"/>
                </a:solidFill>
                <a:latin typeface="Arial"/>
                <a:ea typeface="Arial"/>
                <a:cs typeface="Arial"/>
                <a:sym typeface="Arial"/>
              </a:rPr>
              <a:t>ong term strategy</a:t>
            </a:r>
            <a:endParaRPr b="0" i="0" sz="1300" u="none" cap="none" strike="noStrike">
              <a:solidFill>
                <a:srgbClr val="000000"/>
              </a:solidFill>
              <a:latin typeface="Arial"/>
              <a:ea typeface="Arial"/>
              <a:cs typeface="Arial"/>
              <a:sym typeface="Arial"/>
            </a:endParaRPr>
          </a:p>
        </p:txBody>
      </p:sp>
      <p:sp>
        <p:nvSpPr>
          <p:cNvPr id="608" name="Google Shape;608;p53"/>
          <p:cNvSpPr/>
          <p:nvPr/>
        </p:nvSpPr>
        <p:spPr>
          <a:xfrm>
            <a:off x="2520300" y="2721250"/>
            <a:ext cx="1983000" cy="1192500"/>
          </a:xfrm>
          <a:prstGeom prst="rect">
            <a:avLst/>
          </a:prstGeom>
          <a:noFill/>
          <a:ln>
            <a:noFill/>
          </a:ln>
        </p:spPr>
        <p:txBody>
          <a:bodyPr anchorCtr="0" anchor="t" bIns="25700" lIns="51425" spcFirstLastPara="1" rIns="51425" wrap="square" tIns="25700">
            <a:noAutofit/>
          </a:bodyPr>
          <a:lstStyle/>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Detailed time</a:t>
            </a:r>
            <a:r>
              <a:rPr lang="en" sz="1300">
                <a:solidFill>
                  <a:schemeClr val="dk1"/>
                </a:solidFill>
              </a:rPr>
              <a:t>–</a:t>
            </a:r>
            <a:r>
              <a:rPr b="0" i="0" lang="en" sz="1300" u="none" cap="none" strike="noStrike">
                <a:solidFill>
                  <a:schemeClr val="dk1"/>
                </a:solidFill>
                <a:latin typeface="Arial"/>
                <a:ea typeface="Arial"/>
                <a:cs typeface="Arial"/>
                <a:sym typeface="Arial"/>
              </a:rPr>
              <a:t>action plan</a:t>
            </a:r>
            <a:endParaRPr b="0" i="0" sz="11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Th</a:t>
            </a:r>
            <a:r>
              <a:rPr lang="en" sz="1300">
                <a:solidFill>
                  <a:schemeClr val="dk1"/>
                </a:solidFill>
              </a:rPr>
              <a:t>orough</a:t>
            </a:r>
            <a:r>
              <a:rPr b="0" i="0" lang="en" sz="1300" u="none" cap="none" strike="noStrike">
                <a:solidFill>
                  <a:schemeClr val="dk1"/>
                </a:solidFill>
                <a:latin typeface="Arial"/>
                <a:ea typeface="Arial"/>
                <a:cs typeface="Arial"/>
                <a:sym typeface="Arial"/>
              </a:rPr>
              <a:t> with references</a:t>
            </a:r>
            <a:endParaRPr b="0" i="0" sz="11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Rules and procedures</a:t>
            </a:r>
            <a:endParaRPr b="0" i="0" sz="11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Step</a:t>
            </a:r>
            <a:r>
              <a:rPr lang="en" sz="1300">
                <a:solidFill>
                  <a:schemeClr val="dk1"/>
                </a:solidFill>
              </a:rPr>
              <a:t>-</a:t>
            </a:r>
            <a:r>
              <a:rPr b="0" i="0" lang="en" sz="1300" u="none" cap="none" strike="noStrike">
                <a:solidFill>
                  <a:schemeClr val="dk1"/>
                </a:solidFill>
                <a:latin typeface="Arial"/>
                <a:ea typeface="Arial"/>
                <a:cs typeface="Arial"/>
                <a:sym typeface="Arial"/>
              </a:rPr>
              <a:t>by</a:t>
            </a:r>
            <a:r>
              <a:rPr lang="en" sz="1300">
                <a:solidFill>
                  <a:schemeClr val="dk1"/>
                </a:solidFill>
              </a:rPr>
              <a:t>-</a:t>
            </a:r>
            <a:r>
              <a:rPr b="0" i="0" lang="en" sz="1300" u="none" cap="none" strike="noStrike">
                <a:solidFill>
                  <a:schemeClr val="dk1"/>
                </a:solidFill>
                <a:latin typeface="Arial"/>
                <a:ea typeface="Arial"/>
                <a:cs typeface="Arial"/>
                <a:sym typeface="Arial"/>
              </a:rPr>
              <a:t>step</a:t>
            </a:r>
            <a:r>
              <a:rPr lang="en" sz="1300">
                <a:solidFill>
                  <a:schemeClr val="dk1"/>
                </a:solidFill>
              </a:rPr>
              <a:t> &amp; </a:t>
            </a:r>
            <a:r>
              <a:rPr b="0" i="0" lang="en" sz="1300" u="none" cap="none" strike="noStrike">
                <a:solidFill>
                  <a:schemeClr val="dk1"/>
                </a:solidFill>
                <a:latin typeface="Arial"/>
                <a:ea typeface="Arial"/>
                <a:cs typeface="Arial"/>
                <a:sym typeface="Arial"/>
              </a:rPr>
              <a:t>concise</a:t>
            </a:r>
            <a:endParaRPr b="0" i="0" sz="11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In writing, in advance</a:t>
            </a:r>
            <a:endParaRPr b="0" i="0" sz="11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Contingency plan</a:t>
            </a:r>
            <a:endParaRPr b="0" i="0" sz="11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No digressing</a:t>
            </a:r>
            <a:endParaRPr b="0" i="0" sz="1100" u="none" cap="none" strike="noStrike">
              <a:solidFill>
                <a:srgbClr val="000000"/>
              </a:solidFill>
              <a:latin typeface="Arial"/>
              <a:ea typeface="Arial"/>
              <a:cs typeface="Arial"/>
              <a:sym typeface="Arial"/>
            </a:endParaRPr>
          </a:p>
        </p:txBody>
      </p:sp>
      <p:sp>
        <p:nvSpPr>
          <p:cNvPr id="609" name="Google Shape;609;p53"/>
          <p:cNvSpPr/>
          <p:nvPr/>
        </p:nvSpPr>
        <p:spPr>
          <a:xfrm>
            <a:off x="4602299" y="2721250"/>
            <a:ext cx="2112600" cy="1192500"/>
          </a:xfrm>
          <a:prstGeom prst="rect">
            <a:avLst/>
          </a:prstGeom>
          <a:no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Open, informal discussion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Expressive body &amp; voice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Intros </a:t>
            </a:r>
            <a:r>
              <a:rPr lang="en" sz="1300">
                <a:solidFill>
                  <a:schemeClr val="dk1"/>
                </a:solidFill>
              </a:rPr>
              <a:t>&amp;</a:t>
            </a:r>
            <a:r>
              <a:rPr b="0" i="0" lang="en" sz="1300" u="none" cap="none" strike="noStrike">
                <a:solidFill>
                  <a:schemeClr val="dk1"/>
                </a:solidFill>
                <a:latin typeface="Arial"/>
                <a:ea typeface="Arial"/>
                <a:cs typeface="Arial"/>
                <a:sym typeface="Arial"/>
              </a:rPr>
              <a:t> conversation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Knows effect on others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Knows how people feel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Hear &amp; understand all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chemeClr val="dk1"/>
                </a:solidFill>
                <a:latin typeface="Arial"/>
                <a:ea typeface="Arial"/>
                <a:cs typeface="Arial"/>
                <a:sym typeface="Arial"/>
              </a:rPr>
              <a:t>No hidden agendas</a:t>
            </a:r>
            <a:endParaRPr b="0" i="0" sz="1100" u="none" cap="none" strike="noStrike">
              <a:solidFill>
                <a:srgbClr val="000000"/>
              </a:solidFill>
              <a:latin typeface="Arial"/>
              <a:ea typeface="Arial"/>
              <a:cs typeface="Arial"/>
              <a:sym typeface="Arial"/>
            </a:endParaRPr>
          </a:p>
        </p:txBody>
      </p:sp>
      <p:sp>
        <p:nvSpPr>
          <p:cNvPr id="610" name="Google Shape;610;p53"/>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611" name="Google Shape;611;p53"/>
          <p:cNvSpPr txBox="1"/>
          <p:nvPr>
            <p:ph type="title"/>
          </p:nvPr>
        </p:nvSpPr>
        <p:spPr>
          <a:xfrm>
            <a:off x="311699" y="309889"/>
            <a:ext cx="7867200" cy="3561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sz="2400"/>
              <a:t>Think About </a:t>
            </a:r>
            <a:br>
              <a:rPr lang="en" sz="2400"/>
            </a:br>
            <a:r>
              <a:rPr lang="en" sz="2400"/>
              <a:t>Communicating</a:t>
            </a:r>
            <a:endParaRPr b="1" sz="2400"/>
          </a:p>
        </p:txBody>
      </p:sp>
      <p:sp>
        <p:nvSpPr>
          <p:cNvPr id="612" name="Google Shape;612;p53"/>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lang="en" sz="600">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6"/>
                                        </p:tgtEl>
                                        <p:attrNameLst>
                                          <p:attrName>style.visibility</p:attrName>
                                        </p:attrNameLst>
                                      </p:cBhvr>
                                      <p:to>
                                        <p:strVal val="visible"/>
                                      </p:to>
                                    </p:set>
                                    <p:anim calcmode="lin" valueType="num">
                                      <p:cBhvr additive="base">
                                        <p:cTn dur="500"/>
                                        <p:tgtEl>
                                          <p:spTgt spid="6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500"/>
                                        <p:tgtEl>
                                          <p:spTgt spid="6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9"/>
                                        </p:tgtEl>
                                        <p:attrNameLst>
                                          <p:attrName>style.visibility</p:attrName>
                                        </p:attrNameLst>
                                      </p:cBhvr>
                                      <p:to>
                                        <p:strVal val="visible"/>
                                      </p:to>
                                    </p:set>
                                    <p:anim calcmode="lin" valueType="num">
                                      <p:cBhvr additive="base">
                                        <p:cTn dur="500"/>
                                        <p:tgtEl>
                                          <p:spTgt spid="60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7"/>
                                        </p:tgtEl>
                                        <p:attrNameLst>
                                          <p:attrName>style.visibility</p:attrName>
                                        </p:attrNameLst>
                                      </p:cBhvr>
                                      <p:to>
                                        <p:strVal val="visible"/>
                                      </p:to>
                                    </p:set>
                                    <p:anim calcmode="lin" valueType="num">
                                      <p:cBhvr additive="base">
                                        <p:cTn dur="500"/>
                                        <p:tgtEl>
                                          <p:spTgt spid="6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16" name="Shape 616"/>
        <p:cNvGrpSpPr/>
        <p:nvPr/>
      </p:nvGrpSpPr>
      <p:grpSpPr>
        <a:xfrm>
          <a:off x="0" y="0"/>
          <a:ext cx="0" cy="0"/>
          <a:chOff x="0" y="0"/>
          <a:chExt cx="0" cy="0"/>
        </a:xfrm>
      </p:grpSpPr>
      <p:pic>
        <p:nvPicPr>
          <p:cNvPr id="617" name="Google Shape;617;p54"/>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618" name="Google Shape;618;p54"/>
          <p:cNvSpPr txBox="1"/>
          <p:nvPr/>
        </p:nvSpPr>
        <p:spPr>
          <a:xfrm>
            <a:off x="3006900" y="1912940"/>
            <a:ext cx="3130200" cy="1317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4600">
                <a:solidFill>
                  <a:schemeClr val="dk2"/>
                </a:solidFill>
              </a:rPr>
              <a:t>10 Minute Break</a:t>
            </a:r>
            <a:endParaRPr b="1" sz="46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2" name="Shape 622"/>
        <p:cNvGrpSpPr/>
        <p:nvPr/>
      </p:nvGrpSpPr>
      <p:grpSpPr>
        <a:xfrm>
          <a:off x="0" y="0"/>
          <a:ext cx="0" cy="0"/>
          <a:chOff x="0" y="0"/>
          <a:chExt cx="0" cy="0"/>
        </a:xfrm>
      </p:grpSpPr>
      <p:pic>
        <p:nvPicPr>
          <p:cNvPr id="623" name="Google Shape;623;p55"/>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624" name="Google Shape;624;p55"/>
          <p:cNvSpPr txBox="1"/>
          <p:nvPr/>
        </p:nvSpPr>
        <p:spPr>
          <a:xfrm>
            <a:off x="3006900" y="1629740"/>
            <a:ext cx="3130200" cy="1884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4600">
                <a:solidFill>
                  <a:schemeClr val="dk2"/>
                </a:solidFill>
              </a:rPr>
              <a:t>Team Report Debrief</a:t>
            </a:r>
            <a:endParaRPr b="1" sz="4600">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descr="92" id="630" name="Google Shape;630;p56"/>
          <p:cNvPicPr preferRelativeResize="0"/>
          <p:nvPr/>
        </p:nvPicPr>
        <p:blipFill rotWithShape="1">
          <a:blip r:embed="rId3">
            <a:alphaModFix/>
          </a:blip>
          <a:srcRect b="17079" l="0" r="0" t="13658"/>
          <a:stretch/>
        </p:blipFill>
        <p:spPr>
          <a:xfrm>
            <a:off x="1281764" y="415052"/>
            <a:ext cx="6580472" cy="4151709"/>
          </a:xfrm>
          <a:prstGeom prst="rect">
            <a:avLst/>
          </a:prstGeom>
          <a:noFill/>
          <a:ln>
            <a:noFill/>
          </a:ln>
        </p:spPr>
      </p:pic>
      <p:sp>
        <p:nvSpPr>
          <p:cNvPr id="631" name="Google Shape;631;p56"/>
          <p:cNvSpPr/>
          <p:nvPr/>
        </p:nvSpPr>
        <p:spPr>
          <a:xfrm>
            <a:off x="2844839" y="1527668"/>
            <a:ext cx="1658100" cy="1579500"/>
          </a:xfrm>
          <a:prstGeom prst="rect">
            <a:avLst/>
          </a:prstGeom>
          <a:solidFill>
            <a:schemeClr val="lt1"/>
          </a:solidFill>
          <a:ln>
            <a:noFill/>
          </a:ln>
        </p:spPr>
        <p:txBody>
          <a:bodyPr anchorCtr="0" anchor="ctr" bIns="30250" lIns="60500" spcFirstLastPara="1" rIns="60500" wrap="square" tIns="302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632" name="Google Shape;632;p56"/>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3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7"/>
          <p:cNvSpPr txBox="1"/>
          <p:nvPr>
            <p:ph idx="12" type="sldNum"/>
          </p:nvPr>
        </p:nvSpPr>
        <p:spPr>
          <a:xfrm>
            <a:off x="8412450" y="4828989"/>
            <a:ext cx="42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639" name="Google Shape;639;p57"/>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lang="en" sz="600">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
        <p:nvSpPr>
          <p:cNvPr id="640" name="Google Shape;640;p57"/>
          <p:cNvSpPr txBox="1"/>
          <p:nvPr>
            <p:ph type="title"/>
          </p:nvPr>
        </p:nvSpPr>
        <p:spPr>
          <a:xfrm>
            <a:off x="311699" y="309889"/>
            <a:ext cx="7867200" cy="356100"/>
          </a:xfrm>
          <a:prstGeom prst="rect">
            <a:avLst/>
          </a:prstGeom>
          <a:noFill/>
          <a:ln>
            <a:noFill/>
          </a:ln>
        </p:spPr>
        <p:txBody>
          <a:bodyPr anchorCtr="0" anchor="t" bIns="30250" lIns="60500" spcFirstLastPara="1" rIns="60500" wrap="square" tIns="30250">
            <a:noAutofit/>
          </a:bodyPr>
          <a:lstStyle/>
          <a:p>
            <a:pPr indent="0" lvl="0" marL="0" rtl="0" algn="l">
              <a:lnSpc>
                <a:spcPct val="100000"/>
              </a:lnSpc>
              <a:spcBef>
                <a:spcPts val="0"/>
              </a:spcBef>
              <a:spcAft>
                <a:spcPts val="0"/>
              </a:spcAft>
              <a:buClr>
                <a:srgbClr val="3A3838"/>
              </a:buClr>
              <a:buSzPts val="2400"/>
              <a:buFont typeface="Arial"/>
              <a:buNone/>
            </a:pPr>
            <a:r>
              <a:rPr b="1" lang="en"/>
              <a:t>Team Composite</a:t>
            </a:r>
            <a:endParaRPr b="1"/>
          </a:p>
        </p:txBody>
      </p:sp>
      <p:grpSp>
        <p:nvGrpSpPr>
          <p:cNvPr id="641" name="Google Shape;641;p57"/>
          <p:cNvGrpSpPr/>
          <p:nvPr/>
        </p:nvGrpSpPr>
        <p:grpSpPr>
          <a:xfrm>
            <a:off x="1693112" y="570646"/>
            <a:ext cx="5731688" cy="4056907"/>
            <a:chOff x="1693112" y="570646"/>
            <a:chExt cx="5731688" cy="4056907"/>
          </a:xfrm>
        </p:grpSpPr>
        <p:sp>
          <p:nvSpPr>
            <p:cNvPr id="642" name="Google Shape;642;p57"/>
            <p:cNvSpPr txBox="1"/>
            <p:nvPr/>
          </p:nvSpPr>
          <p:spPr>
            <a:xfrm>
              <a:off x="2187979" y="861623"/>
              <a:ext cx="256200" cy="4398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800"/>
                <a:buFont typeface="Arial"/>
                <a:buNone/>
              </a:pPr>
              <a:r>
                <a:rPr b="1" i="0" lang="en" sz="2800" u="none" cap="none" strike="noStrike">
                  <a:solidFill>
                    <a:srgbClr val="2CC3EF"/>
                  </a:solidFill>
                </a:rPr>
                <a:t>A</a:t>
              </a:r>
              <a:endParaRPr i="0" sz="2800" u="none" cap="none" strike="noStrike">
                <a:solidFill>
                  <a:schemeClr val="dk1"/>
                </a:solidFill>
              </a:endParaRPr>
            </a:p>
          </p:txBody>
        </p:sp>
        <p:sp>
          <p:nvSpPr>
            <p:cNvPr id="643" name="Google Shape;643;p57"/>
            <p:cNvSpPr txBox="1"/>
            <p:nvPr/>
          </p:nvSpPr>
          <p:spPr>
            <a:xfrm>
              <a:off x="2187979" y="4187753"/>
              <a:ext cx="247500" cy="4398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800"/>
                <a:buFont typeface="Arial"/>
                <a:buNone/>
              </a:pPr>
              <a:r>
                <a:rPr b="1" i="0" lang="en" sz="2800" u="none" cap="none" strike="noStrike">
                  <a:solidFill>
                    <a:srgbClr val="62C084"/>
                  </a:solidFill>
                </a:rPr>
                <a:t>B</a:t>
              </a:r>
              <a:endParaRPr i="0" sz="2800" u="none" cap="none" strike="noStrike">
                <a:solidFill>
                  <a:schemeClr val="dk1"/>
                </a:solidFill>
              </a:endParaRPr>
            </a:p>
          </p:txBody>
        </p:sp>
        <p:sp>
          <p:nvSpPr>
            <p:cNvPr id="644" name="Google Shape;644;p57"/>
            <p:cNvSpPr txBox="1"/>
            <p:nvPr/>
          </p:nvSpPr>
          <p:spPr>
            <a:xfrm>
              <a:off x="6641784" y="4187753"/>
              <a:ext cx="259800" cy="4398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800"/>
                <a:buFont typeface="Arial"/>
                <a:buNone/>
              </a:pPr>
              <a:r>
                <a:rPr b="1" i="0" lang="en" sz="2800" u="none" cap="none" strike="noStrike">
                  <a:solidFill>
                    <a:srgbClr val="EE354E"/>
                  </a:solidFill>
                </a:rPr>
                <a:t>C</a:t>
              </a:r>
              <a:endParaRPr i="0" sz="2800" u="none" cap="none" strike="noStrike">
                <a:solidFill>
                  <a:schemeClr val="dk1"/>
                </a:solidFill>
              </a:endParaRPr>
            </a:p>
          </p:txBody>
        </p:sp>
        <p:sp>
          <p:nvSpPr>
            <p:cNvPr id="645" name="Google Shape;645;p57"/>
            <p:cNvSpPr txBox="1"/>
            <p:nvPr/>
          </p:nvSpPr>
          <p:spPr>
            <a:xfrm>
              <a:off x="6641784" y="861623"/>
              <a:ext cx="269700" cy="4398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800"/>
                <a:buFont typeface="Arial"/>
                <a:buNone/>
              </a:pPr>
              <a:r>
                <a:rPr b="1" i="0" lang="en" sz="2800" u="none" cap="none" strike="noStrike">
                  <a:solidFill>
                    <a:srgbClr val="FCD642"/>
                  </a:solidFill>
                </a:rPr>
                <a:t>D</a:t>
              </a:r>
              <a:endParaRPr i="0" sz="2800" u="none" cap="none" strike="noStrike">
                <a:solidFill>
                  <a:schemeClr val="dk1"/>
                </a:solidFill>
              </a:endParaRPr>
            </a:p>
          </p:txBody>
        </p:sp>
        <p:sp>
          <p:nvSpPr>
            <p:cNvPr id="646" name="Google Shape;646;p57"/>
            <p:cNvSpPr/>
            <p:nvPr/>
          </p:nvSpPr>
          <p:spPr>
            <a:xfrm>
              <a:off x="3488488" y="1563833"/>
              <a:ext cx="2166900" cy="21669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47" name="Google Shape;647;p57"/>
            <p:cNvSpPr/>
            <p:nvPr/>
          </p:nvSpPr>
          <p:spPr>
            <a:xfrm>
              <a:off x="4572000" y="1563831"/>
              <a:ext cx="0" cy="2169538"/>
            </a:xfrm>
            <a:custGeom>
              <a:rect b="b" l="l" r="r" t="t"/>
              <a:pathLst>
                <a:path extrusionOk="0" h="3178810" w="120000">
                  <a:moveTo>
                    <a:pt x="0" y="3178302"/>
                  </a:moveTo>
                  <a:lnTo>
                    <a:pt x="0" y="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48" name="Google Shape;648;p57"/>
            <p:cNvSpPr/>
            <p:nvPr/>
          </p:nvSpPr>
          <p:spPr>
            <a:xfrm>
              <a:off x="3488487" y="2647344"/>
              <a:ext cx="2169537" cy="0"/>
            </a:xfrm>
            <a:custGeom>
              <a:rect b="b" l="l" r="r" t="t"/>
              <a:pathLst>
                <a:path extrusionOk="0" h="120000" w="3178809">
                  <a:moveTo>
                    <a:pt x="0" y="0"/>
                  </a:moveTo>
                  <a:lnTo>
                    <a:pt x="3178302" y="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49" name="Google Shape;649;p57"/>
            <p:cNvSpPr/>
            <p:nvPr/>
          </p:nvSpPr>
          <p:spPr>
            <a:xfrm>
              <a:off x="4301122" y="2376465"/>
              <a:ext cx="542601" cy="542601"/>
            </a:xfrm>
            <a:custGeom>
              <a:rect b="b" l="l" r="r" t="t"/>
              <a:pathLst>
                <a:path extrusionOk="0" h="795020" w="795020">
                  <a:moveTo>
                    <a:pt x="794575" y="397287"/>
                  </a:moveTo>
                  <a:lnTo>
                    <a:pt x="791902" y="350955"/>
                  </a:lnTo>
                  <a:lnTo>
                    <a:pt x="784082" y="306193"/>
                  </a:lnTo>
                  <a:lnTo>
                    <a:pt x="771414" y="263299"/>
                  </a:lnTo>
                  <a:lnTo>
                    <a:pt x="754194" y="222570"/>
                  </a:lnTo>
                  <a:lnTo>
                    <a:pt x="732722" y="184306"/>
                  </a:lnTo>
                  <a:lnTo>
                    <a:pt x="707295" y="148804"/>
                  </a:lnTo>
                  <a:lnTo>
                    <a:pt x="678212" y="116363"/>
                  </a:lnTo>
                  <a:lnTo>
                    <a:pt x="645770" y="87279"/>
                  </a:lnTo>
                  <a:lnTo>
                    <a:pt x="610268" y="61853"/>
                  </a:lnTo>
                  <a:lnTo>
                    <a:pt x="572004" y="40380"/>
                  </a:lnTo>
                  <a:lnTo>
                    <a:pt x="531276" y="23161"/>
                  </a:lnTo>
                  <a:lnTo>
                    <a:pt x="488381" y="10492"/>
                  </a:lnTo>
                  <a:lnTo>
                    <a:pt x="443619" y="2672"/>
                  </a:lnTo>
                  <a:lnTo>
                    <a:pt x="397287" y="0"/>
                  </a:lnTo>
                  <a:lnTo>
                    <a:pt x="350955" y="2672"/>
                  </a:lnTo>
                  <a:lnTo>
                    <a:pt x="306193" y="10492"/>
                  </a:lnTo>
                  <a:lnTo>
                    <a:pt x="263299" y="23161"/>
                  </a:lnTo>
                  <a:lnTo>
                    <a:pt x="222570" y="40380"/>
                  </a:lnTo>
                  <a:lnTo>
                    <a:pt x="184306" y="61853"/>
                  </a:lnTo>
                  <a:lnTo>
                    <a:pt x="148804" y="87279"/>
                  </a:lnTo>
                  <a:lnTo>
                    <a:pt x="116363" y="116363"/>
                  </a:lnTo>
                  <a:lnTo>
                    <a:pt x="87279" y="148804"/>
                  </a:lnTo>
                  <a:lnTo>
                    <a:pt x="61853" y="184306"/>
                  </a:lnTo>
                  <a:lnTo>
                    <a:pt x="40380" y="222570"/>
                  </a:lnTo>
                  <a:lnTo>
                    <a:pt x="23161" y="263299"/>
                  </a:lnTo>
                  <a:lnTo>
                    <a:pt x="10492" y="306193"/>
                  </a:lnTo>
                  <a:lnTo>
                    <a:pt x="2672" y="350955"/>
                  </a:lnTo>
                  <a:lnTo>
                    <a:pt x="0" y="397287"/>
                  </a:lnTo>
                  <a:lnTo>
                    <a:pt x="2672" y="443619"/>
                  </a:lnTo>
                  <a:lnTo>
                    <a:pt x="10492" y="488381"/>
                  </a:lnTo>
                  <a:lnTo>
                    <a:pt x="23161" y="531276"/>
                  </a:lnTo>
                  <a:lnTo>
                    <a:pt x="40380" y="572004"/>
                  </a:lnTo>
                  <a:lnTo>
                    <a:pt x="61853" y="610268"/>
                  </a:lnTo>
                  <a:lnTo>
                    <a:pt x="87279" y="645770"/>
                  </a:lnTo>
                  <a:lnTo>
                    <a:pt x="116363" y="678212"/>
                  </a:lnTo>
                  <a:lnTo>
                    <a:pt x="148804" y="707295"/>
                  </a:lnTo>
                  <a:lnTo>
                    <a:pt x="184306" y="732722"/>
                  </a:lnTo>
                  <a:lnTo>
                    <a:pt x="222570" y="754194"/>
                  </a:lnTo>
                  <a:lnTo>
                    <a:pt x="263299" y="771414"/>
                  </a:lnTo>
                  <a:lnTo>
                    <a:pt x="306193" y="784082"/>
                  </a:lnTo>
                  <a:lnTo>
                    <a:pt x="350955" y="791902"/>
                  </a:lnTo>
                  <a:lnTo>
                    <a:pt x="397287" y="794575"/>
                  </a:lnTo>
                  <a:lnTo>
                    <a:pt x="443619" y="791902"/>
                  </a:lnTo>
                  <a:lnTo>
                    <a:pt x="488381" y="784082"/>
                  </a:lnTo>
                  <a:lnTo>
                    <a:pt x="531276" y="771414"/>
                  </a:lnTo>
                  <a:lnTo>
                    <a:pt x="572004" y="754194"/>
                  </a:lnTo>
                  <a:lnTo>
                    <a:pt x="610268" y="732722"/>
                  </a:lnTo>
                  <a:lnTo>
                    <a:pt x="645770" y="707295"/>
                  </a:lnTo>
                  <a:lnTo>
                    <a:pt x="678212" y="678212"/>
                  </a:lnTo>
                  <a:lnTo>
                    <a:pt x="707295" y="645770"/>
                  </a:lnTo>
                  <a:lnTo>
                    <a:pt x="732722" y="610268"/>
                  </a:lnTo>
                  <a:lnTo>
                    <a:pt x="754194" y="572004"/>
                  </a:lnTo>
                  <a:lnTo>
                    <a:pt x="771414" y="531276"/>
                  </a:lnTo>
                  <a:lnTo>
                    <a:pt x="784082" y="488381"/>
                  </a:lnTo>
                  <a:lnTo>
                    <a:pt x="791902" y="443619"/>
                  </a:lnTo>
                  <a:lnTo>
                    <a:pt x="794575" y="397287"/>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0" name="Google Shape;650;p57"/>
            <p:cNvSpPr/>
            <p:nvPr/>
          </p:nvSpPr>
          <p:spPr>
            <a:xfrm>
              <a:off x="4030244" y="2105588"/>
              <a:ext cx="1084768" cy="1084768"/>
            </a:xfrm>
            <a:custGeom>
              <a:rect b="b" l="l" r="r" t="t"/>
              <a:pathLst>
                <a:path extrusionOk="0" h="1589404" w="1589404">
                  <a:moveTo>
                    <a:pt x="1589151" y="794575"/>
                  </a:moveTo>
                  <a:lnTo>
                    <a:pt x="1587700" y="746172"/>
                  </a:lnTo>
                  <a:lnTo>
                    <a:pt x="1583405" y="698535"/>
                  </a:lnTo>
                  <a:lnTo>
                    <a:pt x="1576349" y="651749"/>
                  </a:lnTo>
                  <a:lnTo>
                    <a:pt x="1566614" y="605896"/>
                  </a:lnTo>
                  <a:lnTo>
                    <a:pt x="1554283" y="561059"/>
                  </a:lnTo>
                  <a:lnTo>
                    <a:pt x="1539440" y="517322"/>
                  </a:lnTo>
                  <a:lnTo>
                    <a:pt x="1522168" y="474767"/>
                  </a:lnTo>
                  <a:lnTo>
                    <a:pt x="1502549" y="433478"/>
                  </a:lnTo>
                  <a:lnTo>
                    <a:pt x="1480668" y="393538"/>
                  </a:lnTo>
                  <a:lnTo>
                    <a:pt x="1456606" y="355029"/>
                  </a:lnTo>
                  <a:lnTo>
                    <a:pt x="1430448" y="318035"/>
                  </a:lnTo>
                  <a:lnTo>
                    <a:pt x="1402276" y="282640"/>
                  </a:lnTo>
                  <a:lnTo>
                    <a:pt x="1372174" y="248926"/>
                  </a:lnTo>
                  <a:lnTo>
                    <a:pt x="1340224" y="216976"/>
                  </a:lnTo>
                  <a:lnTo>
                    <a:pt x="1306510" y="186874"/>
                  </a:lnTo>
                  <a:lnTo>
                    <a:pt x="1271115" y="158702"/>
                  </a:lnTo>
                  <a:lnTo>
                    <a:pt x="1234121" y="132544"/>
                  </a:lnTo>
                  <a:lnTo>
                    <a:pt x="1195612" y="108482"/>
                  </a:lnTo>
                  <a:lnTo>
                    <a:pt x="1155672" y="86601"/>
                  </a:lnTo>
                  <a:lnTo>
                    <a:pt x="1114383" y="66982"/>
                  </a:lnTo>
                  <a:lnTo>
                    <a:pt x="1071828" y="49710"/>
                  </a:lnTo>
                  <a:lnTo>
                    <a:pt x="1028091" y="34867"/>
                  </a:lnTo>
                  <a:lnTo>
                    <a:pt x="983254" y="22536"/>
                  </a:lnTo>
                  <a:lnTo>
                    <a:pt x="937401" y="12801"/>
                  </a:lnTo>
                  <a:lnTo>
                    <a:pt x="890615" y="5745"/>
                  </a:lnTo>
                  <a:lnTo>
                    <a:pt x="842978" y="1450"/>
                  </a:lnTo>
                  <a:lnTo>
                    <a:pt x="794575" y="0"/>
                  </a:lnTo>
                  <a:lnTo>
                    <a:pt x="746172" y="1450"/>
                  </a:lnTo>
                  <a:lnTo>
                    <a:pt x="698535" y="5745"/>
                  </a:lnTo>
                  <a:lnTo>
                    <a:pt x="651749" y="12801"/>
                  </a:lnTo>
                  <a:lnTo>
                    <a:pt x="605896" y="22536"/>
                  </a:lnTo>
                  <a:lnTo>
                    <a:pt x="561059" y="34867"/>
                  </a:lnTo>
                  <a:lnTo>
                    <a:pt x="517322" y="49710"/>
                  </a:lnTo>
                  <a:lnTo>
                    <a:pt x="474767" y="66982"/>
                  </a:lnTo>
                  <a:lnTo>
                    <a:pt x="433478" y="86601"/>
                  </a:lnTo>
                  <a:lnTo>
                    <a:pt x="393538" y="108482"/>
                  </a:lnTo>
                  <a:lnTo>
                    <a:pt x="355029" y="132544"/>
                  </a:lnTo>
                  <a:lnTo>
                    <a:pt x="318035" y="158702"/>
                  </a:lnTo>
                  <a:lnTo>
                    <a:pt x="282640" y="186874"/>
                  </a:lnTo>
                  <a:lnTo>
                    <a:pt x="248926" y="216976"/>
                  </a:lnTo>
                  <a:lnTo>
                    <a:pt x="216976" y="248926"/>
                  </a:lnTo>
                  <a:lnTo>
                    <a:pt x="186874" y="282640"/>
                  </a:lnTo>
                  <a:lnTo>
                    <a:pt x="158702" y="318035"/>
                  </a:lnTo>
                  <a:lnTo>
                    <a:pt x="132544" y="355029"/>
                  </a:lnTo>
                  <a:lnTo>
                    <a:pt x="108482" y="393538"/>
                  </a:lnTo>
                  <a:lnTo>
                    <a:pt x="86601" y="433478"/>
                  </a:lnTo>
                  <a:lnTo>
                    <a:pt x="66982" y="474767"/>
                  </a:lnTo>
                  <a:lnTo>
                    <a:pt x="49710" y="517322"/>
                  </a:lnTo>
                  <a:lnTo>
                    <a:pt x="34867" y="561059"/>
                  </a:lnTo>
                  <a:lnTo>
                    <a:pt x="22536" y="605896"/>
                  </a:lnTo>
                  <a:lnTo>
                    <a:pt x="12801" y="651749"/>
                  </a:lnTo>
                  <a:lnTo>
                    <a:pt x="5745" y="698535"/>
                  </a:lnTo>
                  <a:lnTo>
                    <a:pt x="1450" y="746172"/>
                  </a:lnTo>
                  <a:lnTo>
                    <a:pt x="0" y="794575"/>
                  </a:lnTo>
                  <a:lnTo>
                    <a:pt x="1450" y="842978"/>
                  </a:lnTo>
                  <a:lnTo>
                    <a:pt x="5745" y="890615"/>
                  </a:lnTo>
                  <a:lnTo>
                    <a:pt x="12801" y="937401"/>
                  </a:lnTo>
                  <a:lnTo>
                    <a:pt x="22536" y="983254"/>
                  </a:lnTo>
                  <a:lnTo>
                    <a:pt x="34867" y="1028091"/>
                  </a:lnTo>
                  <a:lnTo>
                    <a:pt x="49710" y="1071828"/>
                  </a:lnTo>
                  <a:lnTo>
                    <a:pt x="66982" y="1114383"/>
                  </a:lnTo>
                  <a:lnTo>
                    <a:pt x="86601" y="1155672"/>
                  </a:lnTo>
                  <a:lnTo>
                    <a:pt x="108482" y="1195612"/>
                  </a:lnTo>
                  <a:lnTo>
                    <a:pt x="132544" y="1234121"/>
                  </a:lnTo>
                  <a:lnTo>
                    <a:pt x="158702" y="1271115"/>
                  </a:lnTo>
                  <a:lnTo>
                    <a:pt x="186874" y="1306510"/>
                  </a:lnTo>
                  <a:lnTo>
                    <a:pt x="216976" y="1340224"/>
                  </a:lnTo>
                  <a:lnTo>
                    <a:pt x="248926" y="1372174"/>
                  </a:lnTo>
                  <a:lnTo>
                    <a:pt x="282640" y="1402276"/>
                  </a:lnTo>
                  <a:lnTo>
                    <a:pt x="318035" y="1430448"/>
                  </a:lnTo>
                  <a:lnTo>
                    <a:pt x="355029" y="1456606"/>
                  </a:lnTo>
                  <a:lnTo>
                    <a:pt x="393538" y="1480668"/>
                  </a:lnTo>
                  <a:lnTo>
                    <a:pt x="433478" y="1502549"/>
                  </a:lnTo>
                  <a:lnTo>
                    <a:pt x="474767" y="1522168"/>
                  </a:lnTo>
                  <a:lnTo>
                    <a:pt x="517322" y="1539440"/>
                  </a:lnTo>
                  <a:lnTo>
                    <a:pt x="561059" y="1554283"/>
                  </a:lnTo>
                  <a:lnTo>
                    <a:pt x="605896" y="1566614"/>
                  </a:lnTo>
                  <a:lnTo>
                    <a:pt x="651749" y="1576349"/>
                  </a:lnTo>
                  <a:lnTo>
                    <a:pt x="698535" y="1583405"/>
                  </a:lnTo>
                  <a:lnTo>
                    <a:pt x="746172" y="1587700"/>
                  </a:lnTo>
                  <a:lnTo>
                    <a:pt x="794575" y="1589150"/>
                  </a:lnTo>
                  <a:lnTo>
                    <a:pt x="842978" y="1587700"/>
                  </a:lnTo>
                  <a:lnTo>
                    <a:pt x="890615" y="1583405"/>
                  </a:lnTo>
                  <a:lnTo>
                    <a:pt x="937401" y="1576349"/>
                  </a:lnTo>
                  <a:lnTo>
                    <a:pt x="983254" y="1566614"/>
                  </a:lnTo>
                  <a:lnTo>
                    <a:pt x="1028091" y="1554283"/>
                  </a:lnTo>
                  <a:lnTo>
                    <a:pt x="1071828" y="1539440"/>
                  </a:lnTo>
                  <a:lnTo>
                    <a:pt x="1114383" y="1522168"/>
                  </a:lnTo>
                  <a:lnTo>
                    <a:pt x="1155672" y="1502549"/>
                  </a:lnTo>
                  <a:lnTo>
                    <a:pt x="1195612" y="1480668"/>
                  </a:lnTo>
                  <a:lnTo>
                    <a:pt x="1234121" y="1456606"/>
                  </a:lnTo>
                  <a:lnTo>
                    <a:pt x="1271115" y="1430448"/>
                  </a:lnTo>
                  <a:lnTo>
                    <a:pt x="1306510" y="1402276"/>
                  </a:lnTo>
                  <a:lnTo>
                    <a:pt x="1340224" y="1372174"/>
                  </a:lnTo>
                  <a:lnTo>
                    <a:pt x="1372174" y="1340224"/>
                  </a:lnTo>
                  <a:lnTo>
                    <a:pt x="1402276" y="1306510"/>
                  </a:lnTo>
                  <a:lnTo>
                    <a:pt x="1430448" y="1271115"/>
                  </a:lnTo>
                  <a:lnTo>
                    <a:pt x="1456606" y="1234121"/>
                  </a:lnTo>
                  <a:lnTo>
                    <a:pt x="1480668" y="1195612"/>
                  </a:lnTo>
                  <a:lnTo>
                    <a:pt x="1502549" y="1155672"/>
                  </a:lnTo>
                  <a:lnTo>
                    <a:pt x="1522168" y="1114383"/>
                  </a:lnTo>
                  <a:lnTo>
                    <a:pt x="1539440" y="1071828"/>
                  </a:lnTo>
                  <a:lnTo>
                    <a:pt x="1554283" y="1028091"/>
                  </a:lnTo>
                  <a:lnTo>
                    <a:pt x="1566614" y="983254"/>
                  </a:lnTo>
                  <a:lnTo>
                    <a:pt x="1576349" y="937401"/>
                  </a:lnTo>
                  <a:lnTo>
                    <a:pt x="1583405" y="890615"/>
                  </a:lnTo>
                  <a:lnTo>
                    <a:pt x="1587700" y="842978"/>
                  </a:lnTo>
                  <a:lnTo>
                    <a:pt x="1589151" y="794575"/>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1" name="Google Shape;651;p57"/>
            <p:cNvSpPr/>
            <p:nvPr/>
          </p:nvSpPr>
          <p:spPr>
            <a:xfrm>
              <a:off x="3759366" y="1834710"/>
              <a:ext cx="1626937" cy="1626937"/>
            </a:xfrm>
            <a:custGeom>
              <a:rect b="b" l="l" r="r" t="t"/>
              <a:pathLst>
                <a:path extrusionOk="0" h="2383790" w="2383790">
                  <a:moveTo>
                    <a:pt x="2383726" y="1191863"/>
                  </a:moveTo>
                  <a:lnTo>
                    <a:pt x="2382780" y="1143927"/>
                  </a:lnTo>
                  <a:lnTo>
                    <a:pt x="2379964" y="1096471"/>
                  </a:lnTo>
                  <a:lnTo>
                    <a:pt x="2375315" y="1049531"/>
                  </a:lnTo>
                  <a:lnTo>
                    <a:pt x="2368869" y="1003144"/>
                  </a:lnTo>
                  <a:lnTo>
                    <a:pt x="2360660" y="957343"/>
                  </a:lnTo>
                  <a:lnTo>
                    <a:pt x="2350724" y="912165"/>
                  </a:lnTo>
                  <a:lnTo>
                    <a:pt x="2339098" y="867646"/>
                  </a:lnTo>
                  <a:lnTo>
                    <a:pt x="2325816" y="823821"/>
                  </a:lnTo>
                  <a:lnTo>
                    <a:pt x="2310914" y="780725"/>
                  </a:lnTo>
                  <a:lnTo>
                    <a:pt x="2294428" y="738395"/>
                  </a:lnTo>
                  <a:lnTo>
                    <a:pt x="2276394" y="696865"/>
                  </a:lnTo>
                  <a:lnTo>
                    <a:pt x="2256846" y="656173"/>
                  </a:lnTo>
                  <a:lnTo>
                    <a:pt x="2235821" y="616352"/>
                  </a:lnTo>
                  <a:lnTo>
                    <a:pt x="2213355" y="577439"/>
                  </a:lnTo>
                  <a:lnTo>
                    <a:pt x="2189482" y="539469"/>
                  </a:lnTo>
                  <a:lnTo>
                    <a:pt x="2164239" y="502478"/>
                  </a:lnTo>
                  <a:lnTo>
                    <a:pt x="2137660" y="466502"/>
                  </a:lnTo>
                  <a:lnTo>
                    <a:pt x="2109782" y="431576"/>
                  </a:lnTo>
                  <a:lnTo>
                    <a:pt x="2080641" y="397735"/>
                  </a:lnTo>
                  <a:lnTo>
                    <a:pt x="2050271" y="365016"/>
                  </a:lnTo>
                  <a:lnTo>
                    <a:pt x="2018709" y="333454"/>
                  </a:lnTo>
                  <a:lnTo>
                    <a:pt x="1985990" y="303085"/>
                  </a:lnTo>
                  <a:lnTo>
                    <a:pt x="1952150" y="273943"/>
                  </a:lnTo>
                  <a:lnTo>
                    <a:pt x="1917224" y="246065"/>
                  </a:lnTo>
                  <a:lnTo>
                    <a:pt x="1881247" y="219487"/>
                  </a:lnTo>
                  <a:lnTo>
                    <a:pt x="1844256" y="194244"/>
                  </a:lnTo>
                  <a:lnTo>
                    <a:pt x="1806287" y="170371"/>
                  </a:lnTo>
                  <a:lnTo>
                    <a:pt x="1767374" y="147904"/>
                  </a:lnTo>
                  <a:lnTo>
                    <a:pt x="1727553" y="126879"/>
                  </a:lnTo>
                  <a:lnTo>
                    <a:pt x="1686860" y="107332"/>
                  </a:lnTo>
                  <a:lnTo>
                    <a:pt x="1645331" y="89297"/>
                  </a:lnTo>
                  <a:lnTo>
                    <a:pt x="1603000" y="72811"/>
                  </a:lnTo>
                  <a:lnTo>
                    <a:pt x="1559905" y="57910"/>
                  </a:lnTo>
                  <a:lnTo>
                    <a:pt x="1516080" y="44628"/>
                  </a:lnTo>
                  <a:lnTo>
                    <a:pt x="1471560" y="33001"/>
                  </a:lnTo>
                  <a:lnTo>
                    <a:pt x="1426383" y="23066"/>
                  </a:lnTo>
                  <a:lnTo>
                    <a:pt x="1380582" y="14857"/>
                  </a:lnTo>
                  <a:lnTo>
                    <a:pt x="1334194" y="8410"/>
                  </a:lnTo>
                  <a:lnTo>
                    <a:pt x="1287254" y="3761"/>
                  </a:lnTo>
                  <a:lnTo>
                    <a:pt x="1239799" y="946"/>
                  </a:lnTo>
                  <a:lnTo>
                    <a:pt x="1191863" y="0"/>
                  </a:lnTo>
                  <a:lnTo>
                    <a:pt x="1143927" y="946"/>
                  </a:lnTo>
                  <a:lnTo>
                    <a:pt x="1096471" y="3761"/>
                  </a:lnTo>
                  <a:lnTo>
                    <a:pt x="1049531" y="8410"/>
                  </a:lnTo>
                  <a:lnTo>
                    <a:pt x="1003144" y="14857"/>
                  </a:lnTo>
                  <a:lnTo>
                    <a:pt x="957343" y="23066"/>
                  </a:lnTo>
                  <a:lnTo>
                    <a:pt x="912165" y="33001"/>
                  </a:lnTo>
                  <a:lnTo>
                    <a:pt x="867646" y="44628"/>
                  </a:lnTo>
                  <a:lnTo>
                    <a:pt x="823821" y="57910"/>
                  </a:lnTo>
                  <a:lnTo>
                    <a:pt x="780725" y="72811"/>
                  </a:lnTo>
                  <a:lnTo>
                    <a:pt x="738395" y="89297"/>
                  </a:lnTo>
                  <a:lnTo>
                    <a:pt x="696865" y="107332"/>
                  </a:lnTo>
                  <a:lnTo>
                    <a:pt x="656173" y="126879"/>
                  </a:lnTo>
                  <a:lnTo>
                    <a:pt x="616352" y="147904"/>
                  </a:lnTo>
                  <a:lnTo>
                    <a:pt x="577439" y="170371"/>
                  </a:lnTo>
                  <a:lnTo>
                    <a:pt x="539469" y="194244"/>
                  </a:lnTo>
                  <a:lnTo>
                    <a:pt x="502478" y="219487"/>
                  </a:lnTo>
                  <a:lnTo>
                    <a:pt x="466502" y="246065"/>
                  </a:lnTo>
                  <a:lnTo>
                    <a:pt x="431576" y="273943"/>
                  </a:lnTo>
                  <a:lnTo>
                    <a:pt x="397735" y="303085"/>
                  </a:lnTo>
                  <a:lnTo>
                    <a:pt x="365016" y="333454"/>
                  </a:lnTo>
                  <a:lnTo>
                    <a:pt x="333454" y="365016"/>
                  </a:lnTo>
                  <a:lnTo>
                    <a:pt x="303085" y="397735"/>
                  </a:lnTo>
                  <a:lnTo>
                    <a:pt x="273943" y="431576"/>
                  </a:lnTo>
                  <a:lnTo>
                    <a:pt x="246065" y="466502"/>
                  </a:lnTo>
                  <a:lnTo>
                    <a:pt x="219487" y="502478"/>
                  </a:lnTo>
                  <a:lnTo>
                    <a:pt x="194244" y="539469"/>
                  </a:lnTo>
                  <a:lnTo>
                    <a:pt x="170371" y="577439"/>
                  </a:lnTo>
                  <a:lnTo>
                    <a:pt x="147904" y="616352"/>
                  </a:lnTo>
                  <a:lnTo>
                    <a:pt x="126879" y="656173"/>
                  </a:lnTo>
                  <a:lnTo>
                    <a:pt x="107332" y="696865"/>
                  </a:lnTo>
                  <a:lnTo>
                    <a:pt x="89297" y="738395"/>
                  </a:lnTo>
                  <a:lnTo>
                    <a:pt x="72811" y="780725"/>
                  </a:lnTo>
                  <a:lnTo>
                    <a:pt x="57910" y="823821"/>
                  </a:lnTo>
                  <a:lnTo>
                    <a:pt x="44628" y="867646"/>
                  </a:lnTo>
                  <a:lnTo>
                    <a:pt x="33001" y="912165"/>
                  </a:lnTo>
                  <a:lnTo>
                    <a:pt x="23066" y="957343"/>
                  </a:lnTo>
                  <a:lnTo>
                    <a:pt x="14857" y="1003144"/>
                  </a:lnTo>
                  <a:lnTo>
                    <a:pt x="8410" y="1049531"/>
                  </a:lnTo>
                  <a:lnTo>
                    <a:pt x="3761" y="1096471"/>
                  </a:lnTo>
                  <a:lnTo>
                    <a:pt x="946" y="1143927"/>
                  </a:lnTo>
                  <a:lnTo>
                    <a:pt x="0" y="1191863"/>
                  </a:lnTo>
                  <a:lnTo>
                    <a:pt x="946" y="1239799"/>
                  </a:lnTo>
                  <a:lnTo>
                    <a:pt x="3761" y="1287254"/>
                  </a:lnTo>
                  <a:lnTo>
                    <a:pt x="8410" y="1334194"/>
                  </a:lnTo>
                  <a:lnTo>
                    <a:pt x="14857" y="1380582"/>
                  </a:lnTo>
                  <a:lnTo>
                    <a:pt x="23066" y="1426383"/>
                  </a:lnTo>
                  <a:lnTo>
                    <a:pt x="33001" y="1471560"/>
                  </a:lnTo>
                  <a:lnTo>
                    <a:pt x="44628" y="1516080"/>
                  </a:lnTo>
                  <a:lnTo>
                    <a:pt x="57910" y="1559905"/>
                  </a:lnTo>
                  <a:lnTo>
                    <a:pt x="72811" y="1603000"/>
                  </a:lnTo>
                  <a:lnTo>
                    <a:pt x="89297" y="1645331"/>
                  </a:lnTo>
                  <a:lnTo>
                    <a:pt x="107332" y="1686860"/>
                  </a:lnTo>
                  <a:lnTo>
                    <a:pt x="126879" y="1727553"/>
                  </a:lnTo>
                  <a:lnTo>
                    <a:pt x="147904" y="1767374"/>
                  </a:lnTo>
                  <a:lnTo>
                    <a:pt x="170371" y="1806287"/>
                  </a:lnTo>
                  <a:lnTo>
                    <a:pt x="194244" y="1844256"/>
                  </a:lnTo>
                  <a:lnTo>
                    <a:pt x="219487" y="1881247"/>
                  </a:lnTo>
                  <a:lnTo>
                    <a:pt x="246065" y="1917224"/>
                  </a:lnTo>
                  <a:lnTo>
                    <a:pt x="273943" y="1952150"/>
                  </a:lnTo>
                  <a:lnTo>
                    <a:pt x="303085" y="1985990"/>
                  </a:lnTo>
                  <a:lnTo>
                    <a:pt x="333454" y="2018709"/>
                  </a:lnTo>
                  <a:lnTo>
                    <a:pt x="365016" y="2050271"/>
                  </a:lnTo>
                  <a:lnTo>
                    <a:pt x="397735" y="2080641"/>
                  </a:lnTo>
                  <a:lnTo>
                    <a:pt x="431576" y="2109782"/>
                  </a:lnTo>
                  <a:lnTo>
                    <a:pt x="466502" y="2137660"/>
                  </a:lnTo>
                  <a:lnTo>
                    <a:pt x="502478" y="2164239"/>
                  </a:lnTo>
                  <a:lnTo>
                    <a:pt x="539469" y="2189482"/>
                  </a:lnTo>
                  <a:lnTo>
                    <a:pt x="577439" y="2213355"/>
                  </a:lnTo>
                  <a:lnTo>
                    <a:pt x="616352" y="2235821"/>
                  </a:lnTo>
                  <a:lnTo>
                    <a:pt x="656173" y="2256846"/>
                  </a:lnTo>
                  <a:lnTo>
                    <a:pt x="696865" y="2276394"/>
                  </a:lnTo>
                  <a:lnTo>
                    <a:pt x="738395" y="2294428"/>
                  </a:lnTo>
                  <a:lnTo>
                    <a:pt x="780725" y="2310914"/>
                  </a:lnTo>
                  <a:lnTo>
                    <a:pt x="823821" y="2325816"/>
                  </a:lnTo>
                  <a:lnTo>
                    <a:pt x="867646" y="2339098"/>
                  </a:lnTo>
                  <a:lnTo>
                    <a:pt x="912165" y="2350724"/>
                  </a:lnTo>
                  <a:lnTo>
                    <a:pt x="957343" y="2360660"/>
                  </a:lnTo>
                  <a:lnTo>
                    <a:pt x="1003144" y="2368869"/>
                  </a:lnTo>
                  <a:lnTo>
                    <a:pt x="1049531" y="2375315"/>
                  </a:lnTo>
                  <a:lnTo>
                    <a:pt x="1096471" y="2379964"/>
                  </a:lnTo>
                  <a:lnTo>
                    <a:pt x="1143927" y="2382780"/>
                  </a:lnTo>
                  <a:lnTo>
                    <a:pt x="1191863" y="2383726"/>
                  </a:lnTo>
                  <a:lnTo>
                    <a:pt x="1239799" y="2382780"/>
                  </a:lnTo>
                  <a:lnTo>
                    <a:pt x="1287254" y="2379964"/>
                  </a:lnTo>
                  <a:lnTo>
                    <a:pt x="1334194" y="2375315"/>
                  </a:lnTo>
                  <a:lnTo>
                    <a:pt x="1380582" y="2368869"/>
                  </a:lnTo>
                  <a:lnTo>
                    <a:pt x="1426383" y="2360660"/>
                  </a:lnTo>
                  <a:lnTo>
                    <a:pt x="1471560" y="2350724"/>
                  </a:lnTo>
                  <a:lnTo>
                    <a:pt x="1516080" y="2339098"/>
                  </a:lnTo>
                  <a:lnTo>
                    <a:pt x="1559905" y="2325816"/>
                  </a:lnTo>
                  <a:lnTo>
                    <a:pt x="1603000" y="2310914"/>
                  </a:lnTo>
                  <a:lnTo>
                    <a:pt x="1645331" y="2294428"/>
                  </a:lnTo>
                  <a:lnTo>
                    <a:pt x="1686860" y="2276394"/>
                  </a:lnTo>
                  <a:lnTo>
                    <a:pt x="1727553" y="2256846"/>
                  </a:lnTo>
                  <a:lnTo>
                    <a:pt x="1767374" y="2235821"/>
                  </a:lnTo>
                  <a:lnTo>
                    <a:pt x="1806287" y="2213355"/>
                  </a:lnTo>
                  <a:lnTo>
                    <a:pt x="1844256" y="2189482"/>
                  </a:lnTo>
                  <a:lnTo>
                    <a:pt x="1881247" y="2164239"/>
                  </a:lnTo>
                  <a:lnTo>
                    <a:pt x="1917224" y="2137660"/>
                  </a:lnTo>
                  <a:lnTo>
                    <a:pt x="1952150" y="2109782"/>
                  </a:lnTo>
                  <a:lnTo>
                    <a:pt x="1985990" y="2080641"/>
                  </a:lnTo>
                  <a:lnTo>
                    <a:pt x="2018709" y="2050271"/>
                  </a:lnTo>
                  <a:lnTo>
                    <a:pt x="2050271" y="2018709"/>
                  </a:lnTo>
                  <a:lnTo>
                    <a:pt x="2080641" y="1985990"/>
                  </a:lnTo>
                  <a:lnTo>
                    <a:pt x="2109782" y="1952150"/>
                  </a:lnTo>
                  <a:lnTo>
                    <a:pt x="2137660" y="1917224"/>
                  </a:lnTo>
                  <a:lnTo>
                    <a:pt x="2164239" y="1881247"/>
                  </a:lnTo>
                  <a:lnTo>
                    <a:pt x="2189482" y="1844256"/>
                  </a:lnTo>
                  <a:lnTo>
                    <a:pt x="2213355" y="1806287"/>
                  </a:lnTo>
                  <a:lnTo>
                    <a:pt x="2235821" y="1767374"/>
                  </a:lnTo>
                  <a:lnTo>
                    <a:pt x="2256846" y="1727553"/>
                  </a:lnTo>
                  <a:lnTo>
                    <a:pt x="2276394" y="1686860"/>
                  </a:lnTo>
                  <a:lnTo>
                    <a:pt x="2294428" y="1645331"/>
                  </a:lnTo>
                  <a:lnTo>
                    <a:pt x="2310914" y="1603000"/>
                  </a:lnTo>
                  <a:lnTo>
                    <a:pt x="2325816" y="1559905"/>
                  </a:lnTo>
                  <a:lnTo>
                    <a:pt x="2339098" y="1516080"/>
                  </a:lnTo>
                  <a:lnTo>
                    <a:pt x="2350724" y="1471560"/>
                  </a:lnTo>
                  <a:lnTo>
                    <a:pt x="2360660" y="1426383"/>
                  </a:lnTo>
                  <a:lnTo>
                    <a:pt x="2368869" y="1380582"/>
                  </a:lnTo>
                  <a:lnTo>
                    <a:pt x="2375315" y="1334194"/>
                  </a:lnTo>
                  <a:lnTo>
                    <a:pt x="2379964" y="1287254"/>
                  </a:lnTo>
                  <a:lnTo>
                    <a:pt x="2382780" y="1239799"/>
                  </a:lnTo>
                  <a:lnTo>
                    <a:pt x="2383726" y="1191863"/>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2" name="Google Shape;652;p57"/>
            <p:cNvSpPr/>
            <p:nvPr/>
          </p:nvSpPr>
          <p:spPr>
            <a:xfrm>
              <a:off x="3805838" y="1881181"/>
              <a:ext cx="767096" cy="767096"/>
            </a:xfrm>
            <a:custGeom>
              <a:rect b="b" l="l" r="r" t="t"/>
              <a:pathLst>
                <a:path extrusionOk="0" h="1123950" w="1123950">
                  <a:moveTo>
                    <a:pt x="1123704" y="1123704"/>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3" name="Google Shape;653;p57"/>
            <p:cNvSpPr/>
            <p:nvPr/>
          </p:nvSpPr>
          <p:spPr>
            <a:xfrm>
              <a:off x="3805837" y="2647345"/>
              <a:ext cx="767096" cy="767096"/>
            </a:xfrm>
            <a:custGeom>
              <a:rect b="b" l="l" r="r" t="t"/>
              <a:pathLst>
                <a:path extrusionOk="0" h="1123950" w="1123950">
                  <a:moveTo>
                    <a:pt x="1123704" y="0"/>
                  </a:moveTo>
                  <a:lnTo>
                    <a:pt x="0" y="1123704"/>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4" name="Google Shape;654;p57"/>
            <p:cNvSpPr/>
            <p:nvPr/>
          </p:nvSpPr>
          <p:spPr>
            <a:xfrm>
              <a:off x="4572001" y="2647345"/>
              <a:ext cx="767096" cy="767096"/>
            </a:xfrm>
            <a:custGeom>
              <a:rect b="b" l="l" r="r" t="t"/>
              <a:pathLst>
                <a:path extrusionOk="0" h="1123950" w="1123950">
                  <a:moveTo>
                    <a:pt x="0" y="0"/>
                  </a:moveTo>
                  <a:lnTo>
                    <a:pt x="1123704" y="1123704"/>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5" name="Google Shape;655;p57"/>
            <p:cNvSpPr/>
            <p:nvPr/>
          </p:nvSpPr>
          <p:spPr>
            <a:xfrm>
              <a:off x="4572001" y="1881182"/>
              <a:ext cx="767096" cy="767096"/>
            </a:xfrm>
            <a:custGeom>
              <a:rect b="b" l="l" r="r" t="t"/>
              <a:pathLst>
                <a:path extrusionOk="0" h="1123950" w="1123950">
                  <a:moveTo>
                    <a:pt x="0" y="1123704"/>
                  </a:moveTo>
                  <a:lnTo>
                    <a:pt x="1123704"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6" name="Google Shape;656;p57"/>
            <p:cNvSpPr/>
            <p:nvPr/>
          </p:nvSpPr>
          <p:spPr>
            <a:xfrm>
              <a:off x="4301122" y="2376465"/>
              <a:ext cx="542601" cy="542601"/>
            </a:xfrm>
            <a:custGeom>
              <a:rect b="b" l="l" r="r" t="t"/>
              <a:pathLst>
                <a:path extrusionOk="0" h="795020" w="795020">
                  <a:moveTo>
                    <a:pt x="794575" y="397287"/>
                  </a:moveTo>
                  <a:lnTo>
                    <a:pt x="791902" y="350955"/>
                  </a:lnTo>
                  <a:lnTo>
                    <a:pt x="784082" y="306193"/>
                  </a:lnTo>
                  <a:lnTo>
                    <a:pt x="771414" y="263299"/>
                  </a:lnTo>
                  <a:lnTo>
                    <a:pt x="754194" y="222570"/>
                  </a:lnTo>
                  <a:lnTo>
                    <a:pt x="732722" y="184306"/>
                  </a:lnTo>
                  <a:lnTo>
                    <a:pt x="707295" y="148804"/>
                  </a:lnTo>
                  <a:lnTo>
                    <a:pt x="678212" y="116363"/>
                  </a:lnTo>
                  <a:lnTo>
                    <a:pt x="645770" y="87279"/>
                  </a:lnTo>
                  <a:lnTo>
                    <a:pt x="610268" y="61853"/>
                  </a:lnTo>
                  <a:lnTo>
                    <a:pt x="572004" y="40380"/>
                  </a:lnTo>
                  <a:lnTo>
                    <a:pt x="531276" y="23161"/>
                  </a:lnTo>
                  <a:lnTo>
                    <a:pt x="488381" y="10492"/>
                  </a:lnTo>
                  <a:lnTo>
                    <a:pt x="443619" y="2672"/>
                  </a:lnTo>
                  <a:lnTo>
                    <a:pt x="397287" y="0"/>
                  </a:lnTo>
                  <a:lnTo>
                    <a:pt x="350955" y="2672"/>
                  </a:lnTo>
                  <a:lnTo>
                    <a:pt x="306193" y="10492"/>
                  </a:lnTo>
                  <a:lnTo>
                    <a:pt x="263299" y="23161"/>
                  </a:lnTo>
                  <a:lnTo>
                    <a:pt x="222570" y="40380"/>
                  </a:lnTo>
                  <a:lnTo>
                    <a:pt x="184306" y="61853"/>
                  </a:lnTo>
                  <a:lnTo>
                    <a:pt x="148804" y="87279"/>
                  </a:lnTo>
                  <a:lnTo>
                    <a:pt x="116363" y="116363"/>
                  </a:lnTo>
                  <a:lnTo>
                    <a:pt x="87279" y="148804"/>
                  </a:lnTo>
                  <a:lnTo>
                    <a:pt x="61853" y="184306"/>
                  </a:lnTo>
                  <a:lnTo>
                    <a:pt x="40380" y="222570"/>
                  </a:lnTo>
                  <a:lnTo>
                    <a:pt x="23161" y="263299"/>
                  </a:lnTo>
                  <a:lnTo>
                    <a:pt x="10492" y="306193"/>
                  </a:lnTo>
                  <a:lnTo>
                    <a:pt x="2672" y="350955"/>
                  </a:lnTo>
                  <a:lnTo>
                    <a:pt x="0" y="397287"/>
                  </a:lnTo>
                  <a:lnTo>
                    <a:pt x="2672" y="443619"/>
                  </a:lnTo>
                  <a:lnTo>
                    <a:pt x="10492" y="488381"/>
                  </a:lnTo>
                  <a:lnTo>
                    <a:pt x="23161" y="531276"/>
                  </a:lnTo>
                  <a:lnTo>
                    <a:pt x="40380" y="572004"/>
                  </a:lnTo>
                  <a:lnTo>
                    <a:pt x="61853" y="610268"/>
                  </a:lnTo>
                  <a:lnTo>
                    <a:pt x="87279" y="645770"/>
                  </a:lnTo>
                  <a:lnTo>
                    <a:pt x="116363" y="678212"/>
                  </a:lnTo>
                  <a:lnTo>
                    <a:pt x="148804" y="707295"/>
                  </a:lnTo>
                  <a:lnTo>
                    <a:pt x="184306" y="732722"/>
                  </a:lnTo>
                  <a:lnTo>
                    <a:pt x="222570" y="754194"/>
                  </a:lnTo>
                  <a:lnTo>
                    <a:pt x="263299" y="771414"/>
                  </a:lnTo>
                  <a:lnTo>
                    <a:pt x="306193" y="784082"/>
                  </a:lnTo>
                  <a:lnTo>
                    <a:pt x="350955" y="791902"/>
                  </a:lnTo>
                  <a:lnTo>
                    <a:pt x="397287" y="794575"/>
                  </a:lnTo>
                  <a:lnTo>
                    <a:pt x="443619" y="791902"/>
                  </a:lnTo>
                  <a:lnTo>
                    <a:pt x="488381" y="784082"/>
                  </a:lnTo>
                  <a:lnTo>
                    <a:pt x="531276" y="771414"/>
                  </a:lnTo>
                  <a:lnTo>
                    <a:pt x="572004" y="754194"/>
                  </a:lnTo>
                  <a:lnTo>
                    <a:pt x="610268" y="732722"/>
                  </a:lnTo>
                  <a:lnTo>
                    <a:pt x="645770" y="707295"/>
                  </a:lnTo>
                  <a:lnTo>
                    <a:pt x="678212" y="678212"/>
                  </a:lnTo>
                  <a:lnTo>
                    <a:pt x="707295" y="645770"/>
                  </a:lnTo>
                  <a:lnTo>
                    <a:pt x="732722" y="610268"/>
                  </a:lnTo>
                  <a:lnTo>
                    <a:pt x="754194" y="572004"/>
                  </a:lnTo>
                  <a:lnTo>
                    <a:pt x="771414" y="531276"/>
                  </a:lnTo>
                  <a:lnTo>
                    <a:pt x="784082" y="488381"/>
                  </a:lnTo>
                  <a:lnTo>
                    <a:pt x="791902" y="443619"/>
                  </a:lnTo>
                  <a:lnTo>
                    <a:pt x="794575" y="397287"/>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7" name="Google Shape;657;p57"/>
            <p:cNvSpPr/>
            <p:nvPr/>
          </p:nvSpPr>
          <p:spPr>
            <a:xfrm>
              <a:off x="4030244" y="2105588"/>
              <a:ext cx="1084768" cy="1084768"/>
            </a:xfrm>
            <a:custGeom>
              <a:rect b="b" l="l" r="r" t="t"/>
              <a:pathLst>
                <a:path extrusionOk="0" h="1589404" w="1589404">
                  <a:moveTo>
                    <a:pt x="1589151" y="794575"/>
                  </a:moveTo>
                  <a:lnTo>
                    <a:pt x="1587700" y="746172"/>
                  </a:lnTo>
                  <a:lnTo>
                    <a:pt x="1583405" y="698535"/>
                  </a:lnTo>
                  <a:lnTo>
                    <a:pt x="1576349" y="651749"/>
                  </a:lnTo>
                  <a:lnTo>
                    <a:pt x="1566614" y="605896"/>
                  </a:lnTo>
                  <a:lnTo>
                    <a:pt x="1554283" y="561059"/>
                  </a:lnTo>
                  <a:lnTo>
                    <a:pt x="1539440" y="517322"/>
                  </a:lnTo>
                  <a:lnTo>
                    <a:pt x="1522168" y="474767"/>
                  </a:lnTo>
                  <a:lnTo>
                    <a:pt x="1502549" y="433478"/>
                  </a:lnTo>
                  <a:lnTo>
                    <a:pt x="1480668" y="393538"/>
                  </a:lnTo>
                  <a:lnTo>
                    <a:pt x="1456606" y="355029"/>
                  </a:lnTo>
                  <a:lnTo>
                    <a:pt x="1430448" y="318035"/>
                  </a:lnTo>
                  <a:lnTo>
                    <a:pt x="1402276" y="282640"/>
                  </a:lnTo>
                  <a:lnTo>
                    <a:pt x="1372174" y="248926"/>
                  </a:lnTo>
                  <a:lnTo>
                    <a:pt x="1340224" y="216976"/>
                  </a:lnTo>
                  <a:lnTo>
                    <a:pt x="1306510" y="186874"/>
                  </a:lnTo>
                  <a:lnTo>
                    <a:pt x="1271115" y="158702"/>
                  </a:lnTo>
                  <a:lnTo>
                    <a:pt x="1234121" y="132544"/>
                  </a:lnTo>
                  <a:lnTo>
                    <a:pt x="1195612" y="108482"/>
                  </a:lnTo>
                  <a:lnTo>
                    <a:pt x="1155672" y="86601"/>
                  </a:lnTo>
                  <a:lnTo>
                    <a:pt x="1114383" y="66982"/>
                  </a:lnTo>
                  <a:lnTo>
                    <a:pt x="1071828" y="49710"/>
                  </a:lnTo>
                  <a:lnTo>
                    <a:pt x="1028091" y="34867"/>
                  </a:lnTo>
                  <a:lnTo>
                    <a:pt x="983254" y="22536"/>
                  </a:lnTo>
                  <a:lnTo>
                    <a:pt x="937401" y="12801"/>
                  </a:lnTo>
                  <a:lnTo>
                    <a:pt x="890615" y="5745"/>
                  </a:lnTo>
                  <a:lnTo>
                    <a:pt x="842978" y="1450"/>
                  </a:lnTo>
                  <a:lnTo>
                    <a:pt x="794575" y="0"/>
                  </a:lnTo>
                  <a:lnTo>
                    <a:pt x="746172" y="1450"/>
                  </a:lnTo>
                  <a:lnTo>
                    <a:pt x="698535" y="5745"/>
                  </a:lnTo>
                  <a:lnTo>
                    <a:pt x="651749" y="12801"/>
                  </a:lnTo>
                  <a:lnTo>
                    <a:pt x="605896" y="22536"/>
                  </a:lnTo>
                  <a:lnTo>
                    <a:pt x="561059" y="34867"/>
                  </a:lnTo>
                  <a:lnTo>
                    <a:pt x="517322" y="49710"/>
                  </a:lnTo>
                  <a:lnTo>
                    <a:pt x="474767" y="66982"/>
                  </a:lnTo>
                  <a:lnTo>
                    <a:pt x="433478" y="86601"/>
                  </a:lnTo>
                  <a:lnTo>
                    <a:pt x="393538" y="108482"/>
                  </a:lnTo>
                  <a:lnTo>
                    <a:pt x="355029" y="132544"/>
                  </a:lnTo>
                  <a:lnTo>
                    <a:pt x="318035" y="158702"/>
                  </a:lnTo>
                  <a:lnTo>
                    <a:pt x="282640" y="186874"/>
                  </a:lnTo>
                  <a:lnTo>
                    <a:pt x="248926" y="216976"/>
                  </a:lnTo>
                  <a:lnTo>
                    <a:pt x="216976" y="248926"/>
                  </a:lnTo>
                  <a:lnTo>
                    <a:pt x="186874" y="282640"/>
                  </a:lnTo>
                  <a:lnTo>
                    <a:pt x="158702" y="318035"/>
                  </a:lnTo>
                  <a:lnTo>
                    <a:pt x="132544" y="355029"/>
                  </a:lnTo>
                  <a:lnTo>
                    <a:pt x="108482" y="393538"/>
                  </a:lnTo>
                  <a:lnTo>
                    <a:pt x="86601" y="433478"/>
                  </a:lnTo>
                  <a:lnTo>
                    <a:pt x="66982" y="474767"/>
                  </a:lnTo>
                  <a:lnTo>
                    <a:pt x="49710" y="517322"/>
                  </a:lnTo>
                  <a:lnTo>
                    <a:pt x="34867" y="561059"/>
                  </a:lnTo>
                  <a:lnTo>
                    <a:pt x="22536" y="605896"/>
                  </a:lnTo>
                  <a:lnTo>
                    <a:pt x="12801" y="651749"/>
                  </a:lnTo>
                  <a:lnTo>
                    <a:pt x="5745" y="698535"/>
                  </a:lnTo>
                  <a:lnTo>
                    <a:pt x="1450" y="746172"/>
                  </a:lnTo>
                  <a:lnTo>
                    <a:pt x="0" y="794575"/>
                  </a:lnTo>
                  <a:lnTo>
                    <a:pt x="1450" y="842978"/>
                  </a:lnTo>
                  <a:lnTo>
                    <a:pt x="5745" y="890615"/>
                  </a:lnTo>
                  <a:lnTo>
                    <a:pt x="12801" y="937401"/>
                  </a:lnTo>
                  <a:lnTo>
                    <a:pt x="22536" y="983254"/>
                  </a:lnTo>
                  <a:lnTo>
                    <a:pt x="34867" y="1028091"/>
                  </a:lnTo>
                  <a:lnTo>
                    <a:pt x="49710" y="1071828"/>
                  </a:lnTo>
                  <a:lnTo>
                    <a:pt x="66982" y="1114383"/>
                  </a:lnTo>
                  <a:lnTo>
                    <a:pt x="86601" y="1155672"/>
                  </a:lnTo>
                  <a:lnTo>
                    <a:pt x="108482" y="1195612"/>
                  </a:lnTo>
                  <a:lnTo>
                    <a:pt x="132544" y="1234121"/>
                  </a:lnTo>
                  <a:lnTo>
                    <a:pt x="158702" y="1271115"/>
                  </a:lnTo>
                  <a:lnTo>
                    <a:pt x="186874" y="1306510"/>
                  </a:lnTo>
                  <a:lnTo>
                    <a:pt x="216976" y="1340224"/>
                  </a:lnTo>
                  <a:lnTo>
                    <a:pt x="248926" y="1372174"/>
                  </a:lnTo>
                  <a:lnTo>
                    <a:pt x="282640" y="1402276"/>
                  </a:lnTo>
                  <a:lnTo>
                    <a:pt x="318035" y="1430448"/>
                  </a:lnTo>
                  <a:lnTo>
                    <a:pt x="355029" y="1456606"/>
                  </a:lnTo>
                  <a:lnTo>
                    <a:pt x="393538" y="1480668"/>
                  </a:lnTo>
                  <a:lnTo>
                    <a:pt x="433478" y="1502549"/>
                  </a:lnTo>
                  <a:lnTo>
                    <a:pt x="474767" y="1522168"/>
                  </a:lnTo>
                  <a:lnTo>
                    <a:pt x="517322" y="1539440"/>
                  </a:lnTo>
                  <a:lnTo>
                    <a:pt x="561059" y="1554283"/>
                  </a:lnTo>
                  <a:lnTo>
                    <a:pt x="605896" y="1566614"/>
                  </a:lnTo>
                  <a:lnTo>
                    <a:pt x="651749" y="1576349"/>
                  </a:lnTo>
                  <a:lnTo>
                    <a:pt x="698535" y="1583405"/>
                  </a:lnTo>
                  <a:lnTo>
                    <a:pt x="746172" y="1587700"/>
                  </a:lnTo>
                  <a:lnTo>
                    <a:pt x="794575" y="1589150"/>
                  </a:lnTo>
                  <a:lnTo>
                    <a:pt x="842978" y="1587700"/>
                  </a:lnTo>
                  <a:lnTo>
                    <a:pt x="890615" y="1583405"/>
                  </a:lnTo>
                  <a:lnTo>
                    <a:pt x="937401" y="1576349"/>
                  </a:lnTo>
                  <a:lnTo>
                    <a:pt x="983254" y="1566614"/>
                  </a:lnTo>
                  <a:lnTo>
                    <a:pt x="1028091" y="1554283"/>
                  </a:lnTo>
                  <a:lnTo>
                    <a:pt x="1071828" y="1539440"/>
                  </a:lnTo>
                  <a:lnTo>
                    <a:pt x="1114383" y="1522168"/>
                  </a:lnTo>
                  <a:lnTo>
                    <a:pt x="1155672" y="1502549"/>
                  </a:lnTo>
                  <a:lnTo>
                    <a:pt x="1195612" y="1480668"/>
                  </a:lnTo>
                  <a:lnTo>
                    <a:pt x="1234121" y="1456606"/>
                  </a:lnTo>
                  <a:lnTo>
                    <a:pt x="1271115" y="1430448"/>
                  </a:lnTo>
                  <a:lnTo>
                    <a:pt x="1306510" y="1402276"/>
                  </a:lnTo>
                  <a:lnTo>
                    <a:pt x="1340224" y="1372174"/>
                  </a:lnTo>
                  <a:lnTo>
                    <a:pt x="1372174" y="1340224"/>
                  </a:lnTo>
                  <a:lnTo>
                    <a:pt x="1402276" y="1306510"/>
                  </a:lnTo>
                  <a:lnTo>
                    <a:pt x="1430448" y="1271115"/>
                  </a:lnTo>
                  <a:lnTo>
                    <a:pt x="1456606" y="1234121"/>
                  </a:lnTo>
                  <a:lnTo>
                    <a:pt x="1480668" y="1195612"/>
                  </a:lnTo>
                  <a:lnTo>
                    <a:pt x="1502549" y="1155672"/>
                  </a:lnTo>
                  <a:lnTo>
                    <a:pt x="1522168" y="1114383"/>
                  </a:lnTo>
                  <a:lnTo>
                    <a:pt x="1539440" y="1071828"/>
                  </a:lnTo>
                  <a:lnTo>
                    <a:pt x="1554283" y="1028091"/>
                  </a:lnTo>
                  <a:lnTo>
                    <a:pt x="1566614" y="983254"/>
                  </a:lnTo>
                  <a:lnTo>
                    <a:pt x="1576349" y="937401"/>
                  </a:lnTo>
                  <a:lnTo>
                    <a:pt x="1583405" y="890615"/>
                  </a:lnTo>
                  <a:lnTo>
                    <a:pt x="1587700" y="842978"/>
                  </a:lnTo>
                  <a:lnTo>
                    <a:pt x="1589151" y="794575"/>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8" name="Google Shape;658;p57"/>
            <p:cNvSpPr/>
            <p:nvPr/>
          </p:nvSpPr>
          <p:spPr>
            <a:xfrm>
              <a:off x="3759366" y="1834710"/>
              <a:ext cx="1626937" cy="1626937"/>
            </a:xfrm>
            <a:custGeom>
              <a:rect b="b" l="l" r="r" t="t"/>
              <a:pathLst>
                <a:path extrusionOk="0" h="2383790" w="2383790">
                  <a:moveTo>
                    <a:pt x="2383726" y="1191863"/>
                  </a:moveTo>
                  <a:lnTo>
                    <a:pt x="2382780" y="1143927"/>
                  </a:lnTo>
                  <a:lnTo>
                    <a:pt x="2379964" y="1096471"/>
                  </a:lnTo>
                  <a:lnTo>
                    <a:pt x="2375315" y="1049531"/>
                  </a:lnTo>
                  <a:lnTo>
                    <a:pt x="2368869" y="1003144"/>
                  </a:lnTo>
                  <a:lnTo>
                    <a:pt x="2360660" y="957343"/>
                  </a:lnTo>
                  <a:lnTo>
                    <a:pt x="2350724" y="912165"/>
                  </a:lnTo>
                  <a:lnTo>
                    <a:pt x="2339098" y="867646"/>
                  </a:lnTo>
                  <a:lnTo>
                    <a:pt x="2325816" y="823821"/>
                  </a:lnTo>
                  <a:lnTo>
                    <a:pt x="2310914" y="780725"/>
                  </a:lnTo>
                  <a:lnTo>
                    <a:pt x="2294428" y="738395"/>
                  </a:lnTo>
                  <a:lnTo>
                    <a:pt x="2276394" y="696865"/>
                  </a:lnTo>
                  <a:lnTo>
                    <a:pt x="2256846" y="656173"/>
                  </a:lnTo>
                  <a:lnTo>
                    <a:pt x="2235821" y="616352"/>
                  </a:lnTo>
                  <a:lnTo>
                    <a:pt x="2213355" y="577439"/>
                  </a:lnTo>
                  <a:lnTo>
                    <a:pt x="2189482" y="539469"/>
                  </a:lnTo>
                  <a:lnTo>
                    <a:pt x="2164239" y="502478"/>
                  </a:lnTo>
                  <a:lnTo>
                    <a:pt x="2137660" y="466502"/>
                  </a:lnTo>
                  <a:lnTo>
                    <a:pt x="2109782" y="431576"/>
                  </a:lnTo>
                  <a:lnTo>
                    <a:pt x="2080641" y="397735"/>
                  </a:lnTo>
                  <a:lnTo>
                    <a:pt x="2050271" y="365016"/>
                  </a:lnTo>
                  <a:lnTo>
                    <a:pt x="2018709" y="333454"/>
                  </a:lnTo>
                  <a:lnTo>
                    <a:pt x="1985990" y="303085"/>
                  </a:lnTo>
                  <a:lnTo>
                    <a:pt x="1952150" y="273943"/>
                  </a:lnTo>
                  <a:lnTo>
                    <a:pt x="1917224" y="246065"/>
                  </a:lnTo>
                  <a:lnTo>
                    <a:pt x="1881247" y="219487"/>
                  </a:lnTo>
                  <a:lnTo>
                    <a:pt x="1844256" y="194244"/>
                  </a:lnTo>
                  <a:lnTo>
                    <a:pt x="1806287" y="170371"/>
                  </a:lnTo>
                  <a:lnTo>
                    <a:pt x="1767374" y="147904"/>
                  </a:lnTo>
                  <a:lnTo>
                    <a:pt x="1727553" y="126879"/>
                  </a:lnTo>
                  <a:lnTo>
                    <a:pt x="1686860" y="107332"/>
                  </a:lnTo>
                  <a:lnTo>
                    <a:pt x="1645331" y="89297"/>
                  </a:lnTo>
                  <a:lnTo>
                    <a:pt x="1603000" y="72811"/>
                  </a:lnTo>
                  <a:lnTo>
                    <a:pt x="1559905" y="57910"/>
                  </a:lnTo>
                  <a:lnTo>
                    <a:pt x="1516080" y="44628"/>
                  </a:lnTo>
                  <a:lnTo>
                    <a:pt x="1471560" y="33001"/>
                  </a:lnTo>
                  <a:lnTo>
                    <a:pt x="1426383" y="23066"/>
                  </a:lnTo>
                  <a:lnTo>
                    <a:pt x="1380582" y="14857"/>
                  </a:lnTo>
                  <a:lnTo>
                    <a:pt x="1334194" y="8410"/>
                  </a:lnTo>
                  <a:lnTo>
                    <a:pt x="1287254" y="3761"/>
                  </a:lnTo>
                  <a:lnTo>
                    <a:pt x="1239799" y="946"/>
                  </a:lnTo>
                  <a:lnTo>
                    <a:pt x="1191863" y="0"/>
                  </a:lnTo>
                  <a:lnTo>
                    <a:pt x="1143927" y="946"/>
                  </a:lnTo>
                  <a:lnTo>
                    <a:pt x="1096471" y="3761"/>
                  </a:lnTo>
                  <a:lnTo>
                    <a:pt x="1049531" y="8410"/>
                  </a:lnTo>
                  <a:lnTo>
                    <a:pt x="1003144" y="14857"/>
                  </a:lnTo>
                  <a:lnTo>
                    <a:pt x="957343" y="23066"/>
                  </a:lnTo>
                  <a:lnTo>
                    <a:pt x="912165" y="33001"/>
                  </a:lnTo>
                  <a:lnTo>
                    <a:pt x="867646" y="44628"/>
                  </a:lnTo>
                  <a:lnTo>
                    <a:pt x="823821" y="57910"/>
                  </a:lnTo>
                  <a:lnTo>
                    <a:pt x="780725" y="72811"/>
                  </a:lnTo>
                  <a:lnTo>
                    <a:pt x="738395" y="89297"/>
                  </a:lnTo>
                  <a:lnTo>
                    <a:pt x="696865" y="107332"/>
                  </a:lnTo>
                  <a:lnTo>
                    <a:pt x="656173" y="126879"/>
                  </a:lnTo>
                  <a:lnTo>
                    <a:pt x="616352" y="147904"/>
                  </a:lnTo>
                  <a:lnTo>
                    <a:pt x="577439" y="170371"/>
                  </a:lnTo>
                  <a:lnTo>
                    <a:pt x="539469" y="194244"/>
                  </a:lnTo>
                  <a:lnTo>
                    <a:pt x="502478" y="219487"/>
                  </a:lnTo>
                  <a:lnTo>
                    <a:pt x="466502" y="246065"/>
                  </a:lnTo>
                  <a:lnTo>
                    <a:pt x="431576" y="273943"/>
                  </a:lnTo>
                  <a:lnTo>
                    <a:pt x="397735" y="303085"/>
                  </a:lnTo>
                  <a:lnTo>
                    <a:pt x="365016" y="333454"/>
                  </a:lnTo>
                  <a:lnTo>
                    <a:pt x="333454" y="365016"/>
                  </a:lnTo>
                  <a:lnTo>
                    <a:pt x="303085" y="397735"/>
                  </a:lnTo>
                  <a:lnTo>
                    <a:pt x="273943" y="431576"/>
                  </a:lnTo>
                  <a:lnTo>
                    <a:pt x="246065" y="466502"/>
                  </a:lnTo>
                  <a:lnTo>
                    <a:pt x="219487" y="502478"/>
                  </a:lnTo>
                  <a:lnTo>
                    <a:pt x="194244" y="539469"/>
                  </a:lnTo>
                  <a:lnTo>
                    <a:pt x="170371" y="577439"/>
                  </a:lnTo>
                  <a:lnTo>
                    <a:pt x="147904" y="616352"/>
                  </a:lnTo>
                  <a:lnTo>
                    <a:pt x="126879" y="656173"/>
                  </a:lnTo>
                  <a:lnTo>
                    <a:pt x="107332" y="696865"/>
                  </a:lnTo>
                  <a:lnTo>
                    <a:pt x="89297" y="738395"/>
                  </a:lnTo>
                  <a:lnTo>
                    <a:pt x="72811" y="780725"/>
                  </a:lnTo>
                  <a:lnTo>
                    <a:pt x="57910" y="823821"/>
                  </a:lnTo>
                  <a:lnTo>
                    <a:pt x="44628" y="867646"/>
                  </a:lnTo>
                  <a:lnTo>
                    <a:pt x="33001" y="912165"/>
                  </a:lnTo>
                  <a:lnTo>
                    <a:pt x="23066" y="957343"/>
                  </a:lnTo>
                  <a:lnTo>
                    <a:pt x="14857" y="1003144"/>
                  </a:lnTo>
                  <a:lnTo>
                    <a:pt x="8410" y="1049531"/>
                  </a:lnTo>
                  <a:lnTo>
                    <a:pt x="3761" y="1096471"/>
                  </a:lnTo>
                  <a:lnTo>
                    <a:pt x="946" y="1143927"/>
                  </a:lnTo>
                  <a:lnTo>
                    <a:pt x="0" y="1191863"/>
                  </a:lnTo>
                  <a:lnTo>
                    <a:pt x="946" y="1239799"/>
                  </a:lnTo>
                  <a:lnTo>
                    <a:pt x="3761" y="1287254"/>
                  </a:lnTo>
                  <a:lnTo>
                    <a:pt x="8410" y="1334194"/>
                  </a:lnTo>
                  <a:lnTo>
                    <a:pt x="14857" y="1380582"/>
                  </a:lnTo>
                  <a:lnTo>
                    <a:pt x="23066" y="1426383"/>
                  </a:lnTo>
                  <a:lnTo>
                    <a:pt x="33001" y="1471560"/>
                  </a:lnTo>
                  <a:lnTo>
                    <a:pt x="44628" y="1516080"/>
                  </a:lnTo>
                  <a:lnTo>
                    <a:pt x="57910" y="1559905"/>
                  </a:lnTo>
                  <a:lnTo>
                    <a:pt x="72811" y="1603000"/>
                  </a:lnTo>
                  <a:lnTo>
                    <a:pt x="89297" y="1645331"/>
                  </a:lnTo>
                  <a:lnTo>
                    <a:pt x="107332" y="1686860"/>
                  </a:lnTo>
                  <a:lnTo>
                    <a:pt x="126879" y="1727553"/>
                  </a:lnTo>
                  <a:lnTo>
                    <a:pt x="147904" y="1767374"/>
                  </a:lnTo>
                  <a:lnTo>
                    <a:pt x="170371" y="1806287"/>
                  </a:lnTo>
                  <a:lnTo>
                    <a:pt x="194244" y="1844256"/>
                  </a:lnTo>
                  <a:lnTo>
                    <a:pt x="219487" y="1881247"/>
                  </a:lnTo>
                  <a:lnTo>
                    <a:pt x="246065" y="1917224"/>
                  </a:lnTo>
                  <a:lnTo>
                    <a:pt x="273943" y="1952150"/>
                  </a:lnTo>
                  <a:lnTo>
                    <a:pt x="303085" y="1985990"/>
                  </a:lnTo>
                  <a:lnTo>
                    <a:pt x="333454" y="2018709"/>
                  </a:lnTo>
                  <a:lnTo>
                    <a:pt x="365016" y="2050271"/>
                  </a:lnTo>
                  <a:lnTo>
                    <a:pt x="397735" y="2080641"/>
                  </a:lnTo>
                  <a:lnTo>
                    <a:pt x="431576" y="2109782"/>
                  </a:lnTo>
                  <a:lnTo>
                    <a:pt x="466502" y="2137660"/>
                  </a:lnTo>
                  <a:lnTo>
                    <a:pt x="502478" y="2164239"/>
                  </a:lnTo>
                  <a:lnTo>
                    <a:pt x="539469" y="2189482"/>
                  </a:lnTo>
                  <a:lnTo>
                    <a:pt x="577439" y="2213355"/>
                  </a:lnTo>
                  <a:lnTo>
                    <a:pt x="616352" y="2235821"/>
                  </a:lnTo>
                  <a:lnTo>
                    <a:pt x="656173" y="2256846"/>
                  </a:lnTo>
                  <a:lnTo>
                    <a:pt x="696865" y="2276394"/>
                  </a:lnTo>
                  <a:lnTo>
                    <a:pt x="738395" y="2294428"/>
                  </a:lnTo>
                  <a:lnTo>
                    <a:pt x="780725" y="2310914"/>
                  </a:lnTo>
                  <a:lnTo>
                    <a:pt x="823821" y="2325816"/>
                  </a:lnTo>
                  <a:lnTo>
                    <a:pt x="867646" y="2339098"/>
                  </a:lnTo>
                  <a:lnTo>
                    <a:pt x="912165" y="2350724"/>
                  </a:lnTo>
                  <a:lnTo>
                    <a:pt x="957343" y="2360660"/>
                  </a:lnTo>
                  <a:lnTo>
                    <a:pt x="1003144" y="2368869"/>
                  </a:lnTo>
                  <a:lnTo>
                    <a:pt x="1049531" y="2375315"/>
                  </a:lnTo>
                  <a:lnTo>
                    <a:pt x="1096471" y="2379964"/>
                  </a:lnTo>
                  <a:lnTo>
                    <a:pt x="1143927" y="2382780"/>
                  </a:lnTo>
                  <a:lnTo>
                    <a:pt x="1191863" y="2383726"/>
                  </a:lnTo>
                  <a:lnTo>
                    <a:pt x="1239799" y="2382780"/>
                  </a:lnTo>
                  <a:lnTo>
                    <a:pt x="1287254" y="2379964"/>
                  </a:lnTo>
                  <a:lnTo>
                    <a:pt x="1334194" y="2375315"/>
                  </a:lnTo>
                  <a:lnTo>
                    <a:pt x="1380582" y="2368869"/>
                  </a:lnTo>
                  <a:lnTo>
                    <a:pt x="1426383" y="2360660"/>
                  </a:lnTo>
                  <a:lnTo>
                    <a:pt x="1471560" y="2350724"/>
                  </a:lnTo>
                  <a:lnTo>
                    <a:pt x="1516080" y="2339098"/>
                  </a:lnTo>
                  <a:lnTo>
                    <a:pt x="1559905" y="2325816"/>
                  </a:lnTo>
                  <a:lnTo>
                    <a:pt x="1603000" y="2310914"/>
                  </a:lnTo>
                  <a:lnTo>
                    <a:pt x="1645331" y="2294428"/>
                  </a:lnTo>
                  <a:lnTo>
                    <a:pt x="1686860" y="2276394"/>
                  </a:lnTo>
                  <a:lnTo>
                    <a:pt x="1727553" y="2256846"/>
                  </a:lnTo>
                  <a:lnTo>
                    <a:pt x="1767374" y="2235821"/>
                  </a:lnTo>
                  <a:lnTo>
                    <a:pt x="1806287" y="2213355"/>
                  </a:lnTo>
                  <a:lnTo>
                    <a:pt x="1844256" y="2189482"/>
                  </a:lnTo>
                  <a:lnTo>
                    <a:pt x="1881247" y="2164239"/>
                  </a:lnTo>
                  <a:lnTo>
                    <a:pt x="1917224" y="2137660"/>
                  </a:lnTo>
                  <a:lnTo>
                    <a:pt x="1952150" y="2109782"/>
                  </a:lnTo>
                  <a:lnTo>
                    <a:pt x="1985990" y="2080641"/>
                  </a:lnTo>
                  <a:lnTo>
                    <a:pt x="2018709" y="2050271"/>
                  </a:lnTo>
                  <a:lnTo>
                    <a:pt x="2050271" y="2018709"/>
                  </a:lnTo>
                  <a:lnTo>
                    <a:pt x="2080641" y="1985990"/>
                  </a:lnTo>
                  <a:lnTo>
                    <a:pt x="2109782" y="1952150"/>
                  </a:lnTo>
                  <a:lnTo>
                    <a:pt x="2137660" y="1917224"/>
                  </a:lnTo>
                  <a:lnTo>
                    <a:pt x="2164239" y="1881247"/>
                  </a:lnTo>
                  <a:lnTo>
                    <a:pt x="2189482" y="1844256"/>
                  </a:lnTo>
                  <a:lnTo>
                    <a:pt x="2213355" y="1806287"/>
                  </a:lnTo>
                  <a:lnTo>
                    <a:pt x="2235821" y="1767374"/>
                  </a:lnTo>
                  <a:lnTo>
                    <a:pt x="2256846" y="1727553"/>
                  </a:lnTo>
                  <a:lnTo>
                    <a:pt x="2276394" y="1686860"/>
                  </a:lnTo>
                  <a:lnTo>
                    <a:pt x="2294428" y="1645331"/>
                  </a:lnTo>
                  <a:lnTo>
                    <a:pt x="2310914" y="1603000"/>
                  </a:lnTo>
                  <a:lnTo>
                    <a:pt x="2325816" y="1559905"/>
                  </a:lnTo>
                  <a:lnTo>
                    <a:pt x="2339098" y="1516080"/>
                  </a:lnTo>
                  <a:lnTo>
                    <a:pt x="2350724" y="1471560"/>
                  </a:lnTo>
                  <a:lnTo>
                    <a:pt x="2360660" y="1426383"/>
                  </a:lnTo>
                  <a:lnTo>
                    <a:pt x="2368869" y="1380582"/>
                  </a:lnTo>
                  <a:lnTo>
                    <a:pt x="2375315" y="1334194"/>
                  </a:lnTo>
                  <a:lnTo>
                    <a:pt x="2379964" y="1287254"/>
                  </a:lnTo>
                  <a:lnTo>
                    <a:pt x="2382780" y="1239799"/>
                  </a:lnTo>
                  <a:lnTo>
                    <a:pt x="2383726" y="1191863"/>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59" name="Google Shape;659;p57"/>
            <p:cNvSpPr txBox="1"/>
            <p:nvPr/>
          </p:nvSpPr>
          <p:spPr>
            <a:xfrm>
              <a:off x="4457522" y="1415894"/>
              <a:ext cx="2133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52%</a:t>
              </a:r>
              <a:endParaRPr i="0" sz="800" u="none" cap="none" strike="noStrike">
                <a:solidFill>
                  <a:schemeClr val="dk1"/>
                </a:solidFill>
              </a:endParaRPr>
            </a:p>
          </p:txBody>
        </p:sp>
        <p:sp>
          <p:nvSpPr>
            <p:cNvPr id="660" name="Google Shape;660;p57"/>
            <p:cNvSpPr txBox="1"/>
            <p:nvPr/>
          </p:nvSpPr>
          <p:spPr>
            <a:xfrm>
              <a:off x="3264487" y="2571688"/>
              <a:ext cx="2133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52%</a:t>
              </a:r>
              <a:endParaRPr i="0" sz="800" u="none" cap="none" strike="noStrike">
                <a:solidFill>
                  <a:schemeClr val="dk1"/>
                </a:solidFill>
              </a:endParaRPr>
            </a:p>
          </p:txBody>
        </p:sp>
        <p:sp>
          <p:nvSpPr>
            <p:cNvPr id="661" name="Google Shape;661;p57"/>
            <p:cNvSpPr txBox="1"/>
            <p:nvPr/>
          </p:nvSpPr>
          <p:spPr>
            <a:xfrm>
              <a:off x="4475872" y="3719400"/>
              <a:ext cx="3861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48%</a:t>
              </a:r>
              <a:endParaRPr i="0" sz="800" u="none" cap="none" strike="noStrike">
                <a:solidFill>
                  <a:schemeClr val="dk1"/>
                </a:solidFill>
              </a:endParaRPr>
            </a:p>
          </p:txBody>
        </p:sp>
        <p:sp>
          <p:nvSpPr>
            <p:cNvPr id="662" name="Google Shape;662;p57"/>
            <p:cNvSpPr txBox="1"/>
            <p:nvPr/>
          </p:nvSpPr>
          <p:spPr>
            <a:xfrm>
              <a:off x="5665905" y="2553400"/>
              <a:ext cx="3069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48%</a:t>
              </a:r>
              <a:endParaRPr i="0" sz="800" u="none" cap="none" strike="noStrike">
                <a:solidFill>
                  <a:schemeClr val="dk1"/>
                </a:solidFill>
              </a:endParaRPr>
            </a:p>
          </p:txBody>
        </p:sp>
        <p:sp>
          <p:nvSpPr>
            <p:cNvPr id="663" name="Google Shape;663;p57"/>
            <p:cNvSpPr/>
            <p:nvPr/>
          </p:nvSpPr>
          <p:spPr>
            <a:xfrm>
              <a:off x="4118904" y="2194246"/>
              <a:ext cx="306838" cy="600675"/>
            </a:xfrm>
            <a:custGeom>
              <a:rect b="b" l="l" r="r" t="t"/>
              <a:pathLst>
                <a:path extrusionOk="0" h="880110" w="449579">
                  <a:moveTo>
                    <a:pt x="0" y="0"/>
                  </a:moveTo>
                  <a:lnTo>
                    <a:pt x="449014" y="880069"/>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64" name="Google Shape;664;p57"/>
            <p:cNvSpPr/>
            <p:nvPr/>
          </p:nvSpPr>
          <p:spPr>
            <a:xfrm>
              <a:off x="4425050" y="2794294"/>
              <a:ext cx="484527" cy="190256"/>
            </a:xfrm>
            <a:custGeom>
              <a:rect b="b" l="l" r="r" t="t"/>
              <a:pathLst>
                <a:path extrusionOk="0" h="278764" w="709929">
                  <a:moveTo>
                    <a:pt x="0" y="0"/>
                  </a:moveTo>
                  <a:lnTo>
                    <a:pt x="709443" y="278389"/>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65" name="Google Shape;665;p57"/>
            <p:cNvSpPr/>
            <p:nvPr/>
          </p:nvSpPr>
          <p:spPr>
            <a:xfrm>
              <a:off x="4908761" y="1924837"/>
              <a:ext cx="386148" cy="1060499"/>
            </a:xfrm>
            <a:custGeom>
              <a:rect b="b" l="l" r="r" t="t"/>
              <a:pathLst>
                <a:path extrusionOk="0" h="1553845" w="565785">
                  <a:moveTo>
                    <a:pt x="0" y="1553591"/>
                  </a:moveTo>
                  <a:lnTo>
                    <a:pt x="565758"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66" name="Google Shape;666;p57"/>
            <p:cNvSpPr/>
            <p:nvPr/>
          </p:nvSpPr>
          <p:spPr>
            <a:xfrm>
              <a:off x="4118904" y="1924838"/>
              <a:ext cx="1177080" cy="270000"/>
            </a:xfrm>
            <a:custGeom>
              <a:rect b="b" l="l" r="r" t="t"/>
              <a:pathLst>
                <a:path extrusionOk="0" h="395604" w="1724660">
                  <a:moveTo>
                    <a:pt x="1724216" y="0"/>
                  </a:moveTo>
                  <a:lnTo>
                    <a:pt x="0" y="395133"/>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67" name="Google Shape;667;p57"/>
            <p:cNvSpPr/>
            <p:nvPr/>
          </p:nvSpPr>
          <p:spPr>
            <a:xfrm>
              <a:off x="3990321" y="2065664"/>
              <a:ext cx="135217" cy="1029729"/>
            </a:xfrm>
            <a:custGeom>
              <a:rect b="b" l="l" r="r" t="t"/>
              <a:pathLst>
                <a:path extrusionOk="0" h="1508760" w="198120">
                  <a:moveTo>
                    <a:pt x="0" y="0"/>
                  </a:moveTo>
                  <a:lnTo>
                    <a:pt x="197566" y="1508689"/>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68" name="Google Shape;668;p57"/>
            <p:cNvSpPr/>
            <p:nvPr/>
          </p:nvSpPr>
          <p:spPr>
            <a:xfrm>
              <a:off x="4125026" y="2886137"/>
              <a:ext cx="686485" cy="208459"/>
            </a:xfrm>
            <a:custGeom>
              <a:rect b="b" l="l" r="r" t="t"/>
              <a:pathLst>
                <a:path extrusionOk="0" h="305435" w="1005839">
                  <a:moveTo>
                    <a:pt x="0" y="305330"/>
                  </a:moveTo>
                  <a:lnTo>
                    <a:pt x="1005793"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69" name="Google Shape;669;p57"/>
            <p:cNvSpPr/>
            <p:nvPr/>
          </p:nvSpPr>
          <p:spPr>
            <a:xfrm>
              <a:off x="4810794" y="2341197"/>
              <a:ext cx="67608" cy="545634"/>
            </a:xfrm>
            <a:custGeom>
              <a:rect b="b" l="l" r="r" t="t"/>
              <a:pathLst>
                <a:path extrusionOk="0" h="799464" w="99060">
                  <a:moveTo>
                    <a:pt x="0" y="799246"/>
                  </a:moveTo>
                  <a:lnTo>
                    <a:pt x="98783"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0" name="Google Shape;670;p57"/>
            <p:cNvSpPr/>
            <p:nvPr/>
          </p:nvSpPr>
          <p:spPr>
            <a:xfrm>
              <a:off x="3990321" y="2065665"/>
              <a:ext cx="888878" cy="276068"/>
            </a:xfrm>
            <a:custGeom>
              <a:rect b="b" l="l" r="r" t="t"/>
              <a:pathLst>
                <a:path extrusionOk="0" h="404495" w="1302385">
                  <a:moveTo>
                    <a:pt x="1302143" y="404113"/>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1" name="Google Shape;671;p57"/>
            <p:cNvSpPr/>
            <p:nvPr/>
          </p:nvSpPr>
          <p:spPr>
            <a:xfrm>
              <a:off x="3978076" y="2188123"/>
              <a:ext cx="135217" cy="1054431"/>
            </a:xfrm>
            <a:custGeom>
              <a:rect b="b" l="l" r="r" t="t"/>
              <a:pathLst>
                <a:path extrusionOk="0" h="1544954" w="198120">
                  <a:moveTo>
                    <a:pt x="197566" y="0"/>
                  </a:moveTo>
                  <a:lnTo>
                    <a:pt x="0" y="1544611"/>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2" name="Google Shape;672;p57"/>
            <p:cNvSpPr/>
            <p:nvPr/>
          </p:nvSpPr>
          <p:spPr>
            <a:xfrm>
              <a:off x="3978075" y="2977981"/>
              <a:ext cx="925716" cy="263932"/>
            </a:xfrm>
            <a:custGeom>
              <a:rect b="b" l="l" r="r" t="t"/>
              <a:pathLst>
                <a:path extrusionOk="0" h="386714" w="1356360">
                  <a:moveTo>
                    <a:pt x="0" y="386152"/>
                  </a:moveTo>
                  <a:lnTo>
                    <a:pt x="1356024"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3" name="Google Shape;673;p57"/>
            <p:cNvSpPr/>
            <p:nvPr/>
          </p:nvSpPr>
          <p:spPr>
            <a:xfrm>
              <a:off x="4810794" y="2408550"/>
              <a:ext cx="92311" cy="570338"/>
            </a:xfrm>
            <a:custGeom>
              <a:rect b="b" l="l" r="r" t="t"/>
              <a:pathLst>
                <a:path extrusionOk="0" h="835660" w="135254">
                  <a:moveTo>
                    <a:pt x="134704" y="835167"/>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4" name="Google Shape;674;p57"/>
            <p:cNvSpPr/>
            <p:nvPr/>
          </p:nvSpPr>
          <p:spPr>
            <a:xfrm>
              <a:off x="4112781" y="2188124"/>
              <a:ext cx="699053" cy="221028"/>
            </a:xfrm>
            <a:custGeom>
              <a:rect b="b" l="l" r="r" t="t"/>
              <a:pathLst>
                <a:path extrusionOk="0" h="323850" w="1024254">
                  <a:moveTo>
                    <a:pt x="1023753" y="323290"/>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5" name="Google Shape;675;p57"/>
            <p:cNvSpPr/>
            <p:nvPr/>
          </p:nvSpPr>
          <p:spPr>
            <a:xfrm>
              <a:off x="4192379" y="2267721"/>
              <a:ext cx="98379" cy="662215"/>
            </a:xfrm>
            <a:custGeom>
              <a:rect b="b" l="l" r="r" t="t"/>
              <a:pathLst>
                <a:path extrusionOk="0" h="970279" w="144145">
                  <a:moveTo>
                    <a:pt x="0" y="0"/>
                  </a:moveTo>
                  <a:lnTo>
                    <a:pt x="143684" y="96987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6" name="Google Shape;676;p57"/>
            <p:cNvSpPr/>
            <p:nvPr/>
          </p:nvSpPr>
          <p:spPr>
            <a:xfrm>
              <a:off x="4290345" y="2928998"/>
              <a:ext cx="692986" cy="128716"/>
            </a:xfrm>
            <a:custGeom>
              <a:rect b="b" l="l" r="r" t="t"/>
              <a:pathLst>
                <a:path extrusionOk="0" h="188595" w="1015364">
                  <a:moveTo>
                    <a:pt x="0" y="0"/>
                  </a:moveTo>
                  <a:lnTo>
                    <a:pt x="1014773" y="188586"/>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7" name="Google Shape;677;p57"/>
            <p:cNvSpPr/>
            <p:nvPr/>
          </p:nvSpPr>
          <p:spPr>
            <a:xfrm>
              <a:off x="4982236" y="2004436"/>
              <a:ext cx="233162" cy="1054431"/>
            </a:xfrm>
            <a:custGeom>
              <a:rect b="b" l="l" r="r" t="t"/>
              <a:pathLst>
                <a:path extrusionOk="0" h="1544954" w="341629">
                  <a:moveTo>
                    <a:pt x="0" y="1544611"/>
                  </a:moveTo>
                  <a:lnTo>
                    <a:pt x="341251"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8" name="Google Shape;678;p57"/>
            <p:cNvSpPr/>
            <p:nvPr/>
          </p:nvSpPr>
          <p:spPr>
            <a:xfrm>
              <a:off x="4192379" y="2004435"/>
              <a:ext cx="1023661" cy="263932"/>
            </a:xfrm>
            <a:custGeom>
              <a:rect b="b" l="l" r="r" t="t"/>
              <a:pathLst>
                <a:path extrusionOk="0" h="386714" w="1499870">
                  <a:moveTo>
                    <a:pt x="1499709" y="0"/>
                  </a:moveTo>
                  <a:lnTo>
                    <a:pt x="0" y="38615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79" name="Google Shape;679;p57"/>
            <p:cNvSpPr/>
            <p:nvPr/>
          </p:nvSpPr>
          <p:spPr>
            <a:xfrm>
              <a:off x="3837249" y="2108525"/>
              <a:ext cx="196324" cy="1275026"/>
            </a:xfrm>
            <a:custGeom>
              <a:rect b="b" l="l" r="r" t="t"/>
              <a:pathLst>
                <a:path extrusionOk="0" h="1868170" w="287654">
                  <a:moveTo>
                    <a:pt x="287369" y="0"/>
                  </a:moveTo>
                  <a:lnTo>
                    <a:pt x="0" y="1867901"/>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0" name="Google Shape;680;p57"/>
            <p:cNvSpPr/>
            <p:nvPr/>
          </p:nvSpPr>
          <p:spPr>
            <a:xfrm>
              <a:off x="3837249" y="2965736"/>
              <a:ext cx="1054431" cy="416919"/>
            </a:xfrm>
            <a:custGeom>
              <a:rect b="b" l="l" r="r" t="t"/>
              <a:pathLst>
                <a:path extrusionOk="0" h="610870" w="1544954">
                  <a:moveTo>
                    <a:pt x="0" y="610660"/>
                  </a:moveTo>
                  <a:lnTo>
                    <a:pt x="1544611"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1" name="Google Shape;681;p57"/>
            <p:cNvSpPr/>
            <p:nvPr/>
          </p:nvSpPr>
          <p:spPr>
            <a:xfrm>
              <a:off x="4853654" y="2365688"/>
              <a:ext cx="36838" cy="600675"/>
            </a:xfrm>
            <a:custGeom>
              <a:rect b="b" l="l" r="r" t="t"/>
              <a:pathLst>
                <a:path extrusionOk="0" h="880110" w="53975">
                  <a:moveTo>
                    <a:pt x="53881" y="880069"/>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2" name="Google Shape;682;p57"/>
            <p:cNvSpPr/>
            <p:nvPr/>
          </p:nvSpPr>
          <p:spPr>
            <a:xfrm>
              <a:off x="4033181" y="2108525"/>
              <a:ext cx="821703" cy="257431"/>
            </a:xfrm>
            <a:custGeom>
              <a:rect b="b" l="l" r="r" t="t"/>
              <a:pathLst>
                <a:path extrusionOk="0" h="377189" w="1203960">
                  <a:moveTo>
                    <a:pt x="1203359" y="377172"/>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3" name="Google Shape;683;p57"/>
            <p:cNvSpPr/>
            <p:nvPr/>
          </p:nvSpPr>
          <p:spPr>
            <a:xfrm>
              <a:off x="4180133" y="2365689"/>
              <a:ext cx="110514" cy="674351"/>
            </a:xfrm>
            <a:custGeom>
              <a:rect b="b" l="l" r="r" t="t"/>
              <a:pathLst>
                <a:path extrusionOk="0" h="988060" w="161925">
                  <a:moveTo>
                    <a:pt x="161645" y="0"/>
                  </a:moveTo>
                  <a:lnTo>
                    <a:pt x="0" y="98783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4" name="Google Shape;684;p57"/>
            <p:cNvSpPr/>
            <p:nvPr/>
          </p:nvSpPr>
          <p:spPr>
            <a:xfrm>
              <a:off x="4180133" y="3039211"/>
              <a:ext cx="894945" cy="110514"/>
            </a:xfrm>
            <a:custGeom>
              <a:rect b="b" l="l" r="r" t="t"/>
              <a:pathLst>
                <a:path extrusionOk="0" h="161925" w="1311275">
                  <a:moveTo>
                    <a:pt x="0" y="0"/>
                  </a:moveTo>
                  <a:lnTo>
                    <a:pt x="1311123" y="161645"/>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5" name="Google Shape;685;p57"/>
            <p:cNvSpPr/>
            <p:nvPr/>
          </p:nvSpPr>
          <p:spPr>
            <a:xfrm>
              <a:off x="5074081" y="2114649"/>
              <a:ext cx="30771" cy="1036230"/>
            </a:xfrm>
            <a:custGeom>
              <a:rect b="b" l="l" r="r" t="t"/>
              <a:pathLst>
                <a:path extrusionOk="0" h="1518285" w="45085">
                  <a:moveTo>
                    <a:pt x="0" y="1517670"/>
                  </a:moveTo>
                  <a:lnTo>
                    <a:pt x="44901"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6" name="Google Shape;686;p57"/>
            <p:cNvSpPr/>
            <p:nvPr/>
          </p:nvSpPr>
          <p:spPr>
            <a:xfrm>
              <a:off x="4290346" y="2114648"/>
              <a:ext cx="815202" cy="251365"/>
            </a:xfrm>
            <a:custGeom>
              <a:rect b="b" l="l" r="r" t="t"/>
              <a:pathLst>
                <a:path extrusionOk="0" h="368300" w="1194435">
                  <a:moveTo>
                    <a:pt x="1194379" y="0"/>
                  </a:moveTo>
                  <a:lnTo>
                    <a:pt x="0" y="36819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7" name="Google Shape;687;p57"/>
            <p:cNvSpPr/>
            <p:nvPr/>
          </p:nvSpPr>
          <p:spPr>
            <a:xfrm>
              <a:off x="3867864" y="2102403"/>
              <a:ext cx="159486" cy="1250323"/>
            </a:xfrm>
            <a:custGeom>
              <a:rect b="b" l="l" r="r" t="t"/>
              <a:pathLst>
                <a:path extrusionOk="0" h="1831975" w="233679">
                  <a:moveTo>
                    <a:pt x="233487" y="0"/>
                  </a:moveTo>
                  <a:lnTo>
                    <a:pt x="0" y="183198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8" name="Google Shape;688;p57"/>
            <p:cNvSpPr/>
            <p:nvPr/>
          </p:nvSpPr>
          <p:spPr>
            <a:xfrm>
              <a:off x="3867863" y="2928998"/>
              <a:ext cx="986823" cy="422986"/>
            </a:xfrm>
            <a:custGeom>
              <a:rect b="b" l="l" r="r" t="t"/>
              <a:pathLst>
                <a:path extrusionOk="0" h="619760" w="1445895">
                  <a:moveTo>
                    <a:pt x="0" y="619640"/>
                  </a:moveTo>
                  <a:lnTo>
                    <a:pt x="1445827"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89" name="Google Shape;689;p57"/>
            <p:cNvSpPr/>
            <p:nvPr/>
          </p:nvSpPr>
          <p:spPr>
            <a:xfrm>
              <a:off x="4792425" y="2426917"/>
              <a:ext cx="61541" cy="502730"/>
            </a:xfrm>
            <a:custGeom>
              <a:rect b="b" l="l" r="r" t="t"/>
              <a:pathLst>
                <a:path extrusionOk="0" h="736600" w="90170">
                  <a:moveTo>
                    <a:pt x="89802" y="736384"/>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0" name="Google Shape;690;p57"/>
            <p:cNvSpPr/>
            <p:nvPr/>
          </p:nvSpPr>
          <p:spPr>
            <a:xfrm>
              <a:off x="4027059" y="2102403"/>
              <a:ext cx="766228" cy="325041"/>
            </a:xfrm>
            <a:custGeom>
              <a:rect b="b" l="l" r="r" t="t"/>
              <a:pathLst>
                <a:path extrusionOk="0" h="476250" w="1122679">
                  <a:moveTo>
                    <a:pt x="1122537" y="475955"/>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1" name="Google Shape;691;p57"/>
            <p:cNvSpPr/>
            <p:nvPr/>
          </p:nvSpPr>
          <p:spPr>
            <a:xfrm>
              <a:off x="4137272" y="2230984"/>
              <a:ext cx="18635" cy="852040"/>
            </a:xfrm>
            <a:custGeom>
              <a:rect b="b" l="l" r="r" t="t"/>
              <a:pathLst>
                <a:path extrusionOk="0" h="1248410" w="27304">
                  <a:moveTo>
                    <a:pt x="26940" y="0"/>
                  </a:moveTo>
                  <a:lnTo>
                    <a:pt x="0" y="1248261"/>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2" name="Google Shape;692;p57"/>
            <p:cNvSpPr/>
            <p:nvPr/>
          </p:nvSpPr>
          <p:spPr>
            <a:xfrm>
              <a:off x="4137272" y="3082071"/>
              <a:ext cx="993324" cy="122648"/>
            </a:xfrm>
            <a:custGeom>
              <a:rect b="b" l="l" r="r" t="t"/>
              <a:pathLst>
                <a:path extrusionOk="0" h="179704" w="1455420">
                  <a:moveTo>
                    <a:pt x="0" y="0"/>
                  </a:moveTo>
                  <a:lnTo>
                    <a:pt x="1454808" y="179605"/>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3" name="Google Shape;693;p57"/>
            <p:cNvSpPr/>
            <p:nvPr/>
          </p:nvSpPr>
          <p:spPr>
            <a:xfrm>
              <a:off x="4902638" y="2316705"/>
              <a:ext cx="227094" cy="888878"/>
            </a:xfrm>
            <a:custGeom>
              <a:rect b="b" l="l" r="r" t="t"/>
              <a:pathLst>
                <a:path extrusionOk="0" h="1302385" w="332739">
                  <a:moveTo>
                    <a:pt x="332270" y="1302143"/>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4" name="Google Shape;694;p57"/>
            <p:cNvSpPr/>
            <p:nvPr/>
          </p:nvSpPr>
          <p:spPr>
            <a:xfrm>
              <a:off x="4155640" y="2230984"/>
              <a:ext cx="748027" cy="85810"/>
            </a:xfrm>
            <a:custGeom>
              <a:rect b="b" l="l" r="r" t="t"/>
              <a:pathLst>
                <a:path extrusionOk="0" h="125729" w="1096010">
                  <a:moveTo>
                    <a:pt x="1095596" y="125724"/>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5" name="Google Shape;695;p57"/>
            <p:cNvSpPr/>
            <p:nvPr/>
          </p:nvSpPr>
          <p:spPr>
            <a:xfrm>
              <a:off x="4259730" y="2335073"/>
              <a:ext cx="116581" cy="508796"/>
            </a:xfrm>
            <a:custGeom>
              <a:rect b="b" l="l" r="r" t="t"/>
              <a:pathLst>
                <a:path extrusionOk="0" h="745489" w="170814">
                  <a:moveTo>
                    <a:pt x="0" y="0"/>
                  </a:moveTo>
                  <a:lnTo>
                    <a:pt x="170625" y="745364"/>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6" name="Google Shape;696;p57"/>
            <p:cNvSpPr/>
            <p:nvPr/>
          </p:nvSpPr>
          <p:spPr>
            <a:xfrm>
              <a:off x="4376066" y="2843277"/>
              <a:ext cx="772297" cy="380081"/>
            </a:xfrm>
            <a:custGeom>
              <a:rect b="b" l="l" r="r" t="t"/>
              <a:pathLst>
                <a:path extrusionOk="0" h="556895" w="1131570">
                  <a:moveTo>
                    <a:pt x="0" y="0"/>
                  </a:moveTo>
                  <a:lnTo>
                    <a:pt x="1131517" y="556778"/>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7" name="Google Shape;697;p57"/>
            <p:cNvSpPr/>
            <p:nvPr/>
          </p:nvSpPr>
          <p:spPr>
            <a:xfrm>
              <a:off x="5074081" y="2145263"/>
              <a:ext cx="73676" cy="1079135"/>
            </a:xfrm>
            <a:custGeom>
              <a:rect b="b" l="l" r="r" t="t"/>
              <a:pathLst>
                <a:path extrusionOk="0" h="1581150" w="107950">
                  <a:moveTo>
                    <a:pt x="107763" y="1580532"/>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8" name="Google Shape;698;p57"/>
            <p:cNvSpPr/>
            <p:nvPr/>
          </p:nvSpPr>
          <p:spPr>
            <a:xfrm>
              <a:off x="4259730" y="2145263"/>
              <a:ext cx="815202" cy="190256"/>
            </a:xfrm>
            <a:custGeom>
              <a:rect b="b" l="l" r="r" t="t"/>
              <a:pathLst>
                <a:path extrusionOk="0" h="278764" w="1194435">
                  <a:moveTo>
                    <a:pt x="1194379" y="0"/>
                  </a:moveTo>
                  <a:lnTo>
                    <a:pt x="0" y="278389"/>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699" name="Google Shape;699;p57"/>
            <p:cNvSpPr/>
            <p:nvPr/>
          </p:nvSpPr>
          <p:spPr>
            <a:xfrm>
              <a:off x="4143396" y="2218739"/>
              <a:ext cx="190256" cy="668284"/>
            </a:xfrm>
            <a:custGeom>
              <a:rect b="b" l="l" r="r" t="t"/>
              <a:pathLst>
                <a:path extrusionOk="0" h="979170" w="278764">
                  <a:moveTo>
                    <a:pt x="0" y="0"/>
                  </a:moveTo>
                  <a:lnTo>
                    <a:pt x="278389" y="97885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0" name="Google Shape;700;p57"/>
            <p:cNvSpPr/>
            <p:nvPr/>
          </p:nvSpPr>
          <p:spPr>
            <a:xfrm>
              <a:off x="4333206" y="2886137"/>
              <a:ext cx="582472" cy="104446"/>
            </a:xfrm>
            <a:custGeom>
              <a:rect b="b" l="l" r="r" t="t"/>
              <a:pathLst>
                <a:path extrusionOk="0" h="153035" w="853439">
                  <a:moveTo>
                    <a:pt x="0" y="0"/>
                  </a:moveTo>
                  <a:lnTo>
                    <a:pt x="853128" y="152665"/>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1" name="Google Shape;701;p57"/>
            <p:cNvSpPr/>
            <p:nvPr/>
          </p:nvSpPr>
          <p:spPr>
            <a:xfrm>
              <a:off x="4914883" y="1967697"/>
              <a:ext cx="337175" cy="1023661"/>
            </a:xfrm>
            <a:custGeom>
              <a:rect b="b" l="l" r="r" t="t"/>
              <a:pathLst>
                <a:path extrusionOk="0" h="1499870" w="494029">
                  <a:moveTo>
                    <a:pt x="0" y="1499709"/>
                  </a:moveTo>
                  <a:lnTo>
                    <a:pt x="493916"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2" name="Google Shape;702;p57"/>
            <p:cNvSpPr/>
            <p:nvPr/>
          </p:nvSpPr>
          <p:spPr>
            <a:xfrm>
              <a:off x="4143396" y="1967697"/>
              <a:ext cx="1109472" cy="251365"/>
            </a:xfrm>
            <a:custGeom>
              <a:rect b="b" l="l" r="r" t="t"/>
              <a:pathLst>
                <a:path extrusionOk="0" h="368300" w="1625600">
                  <a:moveTo>
                    <a:pt x="1625433" y="0"/>
                  </a:moveTo>
                  <a:lnTo>
                    <a:pt x="0" y="36819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3" name="Google Shape;703;p57"/>
            <p:cNvSpPr/>
            <p:nvPr/>
          </p:nvSpPr>
          <p:spPr>
            <a:xfrm>
              <a:off x="4002568" y="2077911"/>
              <a:ext cx="227094" cy="913580"/>
            </a:xfrm>
            <a:custGeom>
              <a:rect b="b" l="l" r="r" t="t"/>
              <a:pathLst>
                <a:path extrusionOk="0" h="1338579" w="332739">
                  <a:moveTo>
                    <a:pt x="0" y="0"/>
                  </a:moveTo>
                  <a:lnTo>
                    <a:pt x="332270" y="1338064"/>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4" name="Google Shape;704;p57"/>
            <p:cNvSpPr/>
            <p:nvPr/>
          </p:nvSpPr>
          <p:spPr>
            <a:xfrm>
              <a:off x="4229117" y="2916752"/>
              <a:ext cx="613243" cy="73676"/>
            </a:xfrm>
            <a:custGeom>
              <a:rect b="b" l="l" r="r" t="t"/>
              <a:pathLst>
                <a:path extrusionOk="0" h="107950" w="898525">
                  <a:moveTo>
                    <a:pt x="0" y="107763"/>
                  </a:moveTo>
                  <a:lnTo>
                    <a:pt x="898029"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5" name="Google Shape;705;p57"/>
            <p:cNvSpPr/>
            <p:nvPr/>
          </p:nvSpPr>
          <p:spPr>
            <a:xfrm>
              <a:off x="4841410" y="2237107"/>
              <a:ext cx="141284" cy="680418"/>
            </a:xfrm>
            <a:custGeom>
              <a:rect b="b" l="l" r="r" t="t"/>
              <a:pathLst>
                <a:path extrusionOk="0" h="996950" w="207010">
                  <a:moveTo>
                    <a:pt x="0" y="996812"/>
                  </a:moveTo>
                  <a:lnTo>
                    <a:pt x="206546"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6" name="Google Shape;706;p57"/>
            <p:cNvSpPr/>
            <p:nvPr/>
          </p:nvSpPr>
          <p:spPr>
            <a:xfrm>
              <a:off x="4002568" y="2077911"/>
              <a:ext cx="980755" cy="159486"/>
            </a:xfrm>
            <a:custGeom>
              <a:rect b="b" l="l" r="r" t="t"/>
              <a:pathLst>
                <a:path extrusionOk="0" h="233679" w="1437004">
                  <a:moveTo>
                    <a:pt x="1436847" y="233487"/>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7" name="Google Shape;707;p57"/>
            <p:cNvSpPr/>
            <p:nvPr/>
          </p:nvSpPr>
          <p:spPr>
            <a:xfrm>
              <a:off x="4027059" y="2255475"/>
              <a:ext cx="153418" cy="937850"/>
            </a:xfrm>
            <a:custGeom>
              <a:rect b="b" l="l" r="r" t="t"/>
              <a:pathLst>
                <a:path extrusionOk="0" h="1374139" w="224789">
                  <a:moveTo>
                    <a:pt x="224507" y="0"/>
                  </a:moveTo>
                  <a:lnTo>
                    <a:pt x="0" y="1373985"/>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8" name="Google Shape;708;p57"/>
            <p:cNvSpPr/>
            <p:nvPr/>
          </p:nvSpPr>
          <p:spPr>
            <a:xfrm>
              <a:off x="4027060" y="3192285"/>
              <a:ext cx="1103405" cy="12568"/>
            </a:xfrm>
            <a:custGeom>
              <a:rect b="b" l="l" r="r" t="t"/>
              <a:pathLst>
                <a:path extrusionOk="0" h="18414" w="1616710">
                  <a:moveTo>
                    <a:pt x="0" y="0"/>
                  </a:moveTo>
                  <a:lnTo>
                    <a:pt x="1616453" y="1796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09" name="Google Shape;709;p57"/>
            <p:cNvSpPr/>
            <p:nvPr/>
          </p:nvSpPr>
          <p:spPr>
            <a:xfrm>
              <a:off x="4872023" y="2347319"/>
              <a:ext cx="257431" cy="858107"/>
            </a:xfrm>
            <a:custGeom>
              <a:rect b="b" l="l" r="r" t="t"/>
              <a:pathLst>
                <a:path extrusionOk="0" h="1257300" w="377189">
                  <a:moveTo>
                    <a:pt x="377172" y="1257241"/>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0" name="Google Shape;710;p57"/>
            <p:cNvSpPr/>
            <p:nvPr/>
          </p:nvSpPr>
          <p:spPr>
            <a:xfrm>
              <a:off x="4180133" y="2255476"/>
              <a:ext cx="692986" cy="92311"/>
            </a:xfrm>
            <a:custGeom>
              <a:rect b="b" l="l" r="r" t="t"/>
              <a:pathLst>
                <a:path extrusionOk="0" h="135254" w="1015364">
                  <a:moveTo>
                    <a:pt x="1014773" y="134704"/>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1" name="Google Shape;711;p57"/>
            <p:cNvSpPr/>
            <p:nvPr/>
          </p:nvSpPr>
          <p:spPr>
            <a:xfrm>
              <a:off x="4125027" y="2200370"/>
              <a:ext cx="12568" cy="882810"/>
            </a:xfrm>
            <a:custGeom>
              <a:rect b="b" l="l" r="r" t="t"/>
              <a:pathLst>
                <a:path extrusionOk="0" h="1293495" w="18414">
                  <a:moveTo>
                    <a:pt x="0" y="0"/>
                  </a:moveTo>
                  <a:lnTo>
                    <a:pt x="17960" y="129316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2" name="Google Shape;712;p57"/>
            <p:cNvSpPr/>
            <p:nvPr/>
          </p:nvSpPr>
          <p:spPr>
            <a:xfrm>
              <a:off x="4137272" y="3082071"/>
              <a:ext cx="950418" cy="79743"/>
            </a:xfrm>
            <a:custGeom>
              <a:rect b="b" l="l" r="r" t="t"/>
              <a:pathLst>
                <a:path extrusionOk="0" h="116839" w="1392554">
                  <a:moveTo>
                    <a:pt x="0" y="0"/>
                  </a:moveTo>
                  <a:lnTo>
                    <a:pt x="1391946" y="116743"/>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3" name="Google Shape;713;p57"/>
            <p:cNvSpPr/>
            <p:nvPr/>
          </p:nvSpPr>
          <p:spPr>
            <a:xfrm>
              <a:off x="4847532" y="2371812"/>
              <a:ext cx="239230" cy="790932"/>
            </a:xfrm>
            <a:custGeom>
              <a:rect b="b" l="l" r="r" t="t"/>
              <a:pathLst>
                <a:path extrusionOk="0" h="1158875" w="350520">
                  <a:moveTo>
                    <a:pt x="350231" y="1158458"/>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4" name="Google Shape;714;p57"/>
            <p:cNvSpPr/>
            <p:nvPr/>
          </p:nvSpPr>
          <p:spPr>
            <a:xfrm>
              <a:off x="4125026" y="2200369"/>
              <a:ext cx="723323" cy="171621"/>
            </a:xfrm>
            <a:custGeom>
              <a:rect b="b" l="l" r="r" t="t"/>
              <a:pathLst>
                <a:path extrusionOk="0" h="251460" w="1059814">
                  <a:moveTo>
                    <a:pt x="1059675" y="251448"/>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5" name="Google Shape;715;p57"/>
            <p:cNvSpPr/>
            <p:nvPr/>
          </p:nvSpPr>
          <p:spPr>
            <a:xfrm>
              <a:off x="4137272" y="2212616"/>
              <a:ext cx="196324" cy="674351"/>
            </a:xfrm>
            <a:custGeom>
              <a:rect b="b" l="l" r="r" t="t"/>
              <a:pathLst>
                <a:path extrusionOk="0" h="988060" w="287654">
                  <a:moveTo>
                    <a:pt x="0" y="0"/>
                  </a:moveTo>
                  <a:lnTo>
                    <a:pt x="287369" y="98783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6" name="Google Shape;716;p57"/>
            <p:cNvSpPr/>
            <p:nvPr/>
          </p:nvSpPr>
          <p:spPr>
            <a:xfrm>
              <a:off x="4333206" y="2886138"/>
              <a:ext cx="662215" cy="184190"/>
            </a:xfrm>
            <a:custGeom>
              <a:rect b="b" l="l" r="r" t="t"/>
              <a:pathLst>
                <a:path extrusionOk="0" h="269875" w="970279">
                  <a:moveTo>
                    <a:pt x="0" y="0"/>
                  </a:moveTo>
                  <a:lnTo>
                    <a:pt x="969872" y="269408"/>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7" name="Google Shape;717;p57"/>
            <p:cNvSpPr/>
            <p:nvPr/>
          </p:nvSpPr>
          <p:spPr>
            <a:xfrm>
              <a:off x="4994483" y="2071787"/>
              <a:ext cx="153418" cy="999392"/>
            </a:xfrm>
            <a:custGeom>
              <a:rect b="b" l="l" r="r" t="t"/>
              <a:pathLst>
                <a:path extrusionOk="0" h="1464310" w="224789">
                  <a:moveTo>
                    <a:pt x="0" y="1463788"/>
                  </a:moveTo>
                  <a:lnTo>
                    <a:pt x="224507"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8" name="Google Shape;718;p57"/>
            <p:cNvSpPr/>
            <p:nvPr/>
          </p:nvSpPr>
          <p:spPr>
            <a:xfrm>
              <a:off x="4137272" y="2071787"/>
              <a:ext cx="1011526" cy="141284"/>
            </a:xfrm>
            <a:custGeom>
              <a:rect b="b" l="l" r="r" t="t"/>
              <a:pathLst>
                <a:path extrusionOk="0" h="207010" w="1482089">
                  <a:moveTo>
                    <a:pt x="1481748" y="0"/>
                  </a:moveTo>
                  <a:lnTo>
                    <a:pt x="0" y="206546"/>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19" name="Google Shape;719;p57"/>
            <p:cNvSpPr/>
            <p:nvPr/>
          </p:nvSpPr>
          <p:spPr>
            <a:xfrm>
              <a:off x="3965831" y="2041174"/>
              <a:ext cx="128716" cy="1085202"/>
            </a:xfrm>
            <a:custGeom>
              <a:rect b="b" l="l" r="r" t="t"/>
              <a:pathLst>
                <a:path extrusionOk="0" h="1590039" w="188595">
                  <a:moveTo>
                    <a:pt x="0" y="0"/>
                  </a:moveTo>
                  <a:lnTo>
                    <a:pt x="188586" y="158951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0" name="Google Shape;720;p57"/>
            <p:cNvSpPr/>
            <p:nvPr/>
          </p:nvSpPr>
          <p:spPr>
            <a:xfrm>
              <a:off x="4094411" y="2941244"/>
              <a:ext cx="772297" cy="184190"/>
            </a:xfrm>
            <a:custGeom>
              <a:rect b="b" l="l" r="r" t="t"/>
              <a:pathLst>
                <a:path extrusionOk="0" h="269875" w="1131570">
                  <a:moveTo>
                    <a:pt x="0" y="269408"/>
                  </a:moveTo>
                  <a:lnTo>
                    <a:pt x="1131517"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1" name="Google Shape;721;p57"/>
            <p:cNvSpPr/>
            <p:nvPr/>
          </p:nvSpPr>
          <p:spPr>
            <a:xfrm>
              <a:off x="4810794" y="2408549"/>
              <a:ext cx="55473" cy="533500"/>
            </a:xfrm>
            <a:custGeom>
              <a:rect b="b" l="l" r="r" t="t"/>
              <a:pathLst>
                <a:path extrusionOk="0" h="781685" w="81279">
                  <a:moveTo>
                    <a:pt x="80822" y="781285"/>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2" name="Google Shape;722;p57"/>
            <p:cNvSpPr/>
            <p:nvPr/>
          </p:nvSpPr>
          <p:spPr>
            <a:xfrm>
              <a:off x="3965829" y="2041174"/>
              <a:ext cx="845972" cy="367945"/>
            </a:xfrm>
            <a:custGeom>
              <a:rect b="b" l="l" r="r" t="t"/>
              <a:pathLst>
                <a:path extrusionOk="0" h="539114" w="1239520">
                  <a:moveTo>
                    <a:pt x="1239280" y="538817"/>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3" name="Google Shape;723;p57"/>
            <p:cNvSpPr/>
            <p:nvPr/>
          </p:nvSpPr>
          <p:spPr>
            <a:xfrm>
              <a:off x="3867863" y="1943206"/>
              <a:ext cx="300337" cy="1109472"/>
            </a:xfrm>
            <a:custGeom>
              <a:rect b="b" l="l" r="r" t="t"/>
              <a:pathLst>
                <a:path extrusionOk="0" h="1625600" w="440054">
                  <a:moveTo>
                    <a:pt x="0" y="0"/>
                  </a:moveTo>
                  <a:lnTo>
                    <a:pt x="440034" y="1625433"/>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4" name="Google Shape;724;p57"/>
            <p:cNvSpPr/>
            <p:nvPr/>
          </p:nvSpPr>
          <p:spPr>
            <a:xfrm>
              <a:off x="4167885" y="2843277"/>
              <a:ext cx="600675" cy="208459"/>
            </a:xfrm>
            <a:custGeom>
              <a:rect b="b" l="l" r="r" t="t"/>
              <a:pathLst>
                <a:path extrusionOk="0" h="305435" w="880110">
                  <a:moveTo>
                    <a:pt x="0" y="305330"/>
                  </a:moveTo>
                  <a:lnTo>
                    <a:pt x="880069"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5" name="Google Shape;725;p57"/>
            <p:cNvSpPr/>
            <p:nvPr/>
          </p:nvSpPr>
          <p:spPr>
            <a:xfrm>
              <a:off x="4767933" y="2390181"/>
              <a:ext cx="61541" cy="453757"/>
            </a:xfrm>
            <a:custGeom>
              <a:rect b="b" l="l" r="r" t="t"/>
              <a:pathLst>
                <a:path extrusionOk="0" h="664845" w="90170">
                  <a:moveTo>
                    <a:pt x="0" y="664541"/>
                  </a:moveTo>
                  <a:lnTo>
                    <a:pt x="89802"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6" name="Google Shape;726;p57"/>
            <p:cNvSpPr/>
            <p:nvPr/>
          </p:nvSpPr>
          <p:spPr>
            <a:xfrm>
              <a:off x="3867863" y="1943206"/>
              <a:ext cx="962554" cy="447689"/>
            </a:xfrm>
            <a:custGeom>
              <a:rect b="b" l="l" r="r" t="t"/>
              <a:pathLst>
                <a:path extrusionOk="0" h="655954" w="1410335">
                  <a:moveTo>
                    <a:pt x="1409906" y="655561"/>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7" name="Google Shape;727;p57"/>
            <p:cNvSpPr/>
            <p:nvPr/>
          </p:nvSpPr>
          <p:spPr>
            <a:xfrm>
              <a:off x="4125027" y="2255475"/>
              <a:ext cx="55473" cy="839904"/>
            </a:xfrm>
            <a:custGeom>
              <a:rect b="b" l="l" r="r" t="t"/>
              <a:pathLst>
                <a:path extrusionOk="0" h="1230629" w="81279">
                  <a:moveTo>
                    <a:pt x="80822" y="0"/>
                  </a:moveTo>
                  <a:lnTo>
                    <a:pt x="0" y="123030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8" name="Google Shape;728;p57"/>
            <p:cNvSpPr/>
            <p:nvPr/>
          </p:nvSpPr>
          <p:spPr>
            <a:xfrm>
              <a:off x="4125026" y="3094316"/>
              <a:ext cx="962554" cy="67608"/>
            </a:xfrm>
            <a:custGeom>
              <a:rect b="b" l="l" r="r" t="t"/>
              <a:pathLst>
                <a:path extrusionOk="0" h="99060" w="1410335">
                  <a:moveTo>
                    <a:pt x="0" y="0"/>
                  </a:moveTo>
                  <a:lnTo>
                    <a:pt x="1409906" y="98783"/>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29" name="Google Shape;729;p57"/>
            <p:cNvSpPr/>
            <p:nvPr/>
          </p:nvSpPr>
          <p:spPr>
            <a:xfrm>
              <a:off x="5037343" y="2182001"/>
              <a:ext cx="49405" cy="980755"/>
            </a:xfrm>
            <a:custGeom>
              <a:rect b="b" l="l" r="r" t="t"/>
              <a:pathLst>
                <a:path extrusionOk="0" h="1437004" w="72389">
                  <a:moveTo>
                    <a:pt x="71842" y="1436847"/>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30" name="Google Shape;730;p57"/>
            <p:cNvSpPr/>
            <p:nvPr/>
          </p:nvSpPr>
          <p:spPr>
            <a:xfrm>
              <a:off x="4180133" y="2182000"/>
              <a:ext cx="858107" cy="73676"/>
            </a:xfrm>
            <a:custGeom>
              <a:rect b="b" l="l" r="r" t="t"/>
              <a:pathLst>
                <a:path extrusionOk="0" h="107950" w="1257300">
                  <a:moveTo>
                    <a:pt x="1257241" y="0"/>
                  </a:moveTo>
                  <a:lnTo>
                    <a:pt x="0" y="107763"/>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31" name="Google Shape;731;p57"/>
            <p:cNvSpPr txBox="1"/>
            <p:nvPr/>
          </p:nvSpPr>
          <p:spPr>
            <a:xfrm>
              <a:off x="7045893" y="3412633"/>
              <a:ext cx="378900" cy="759000"/>
            </a:xfrm>
            <a:prstGeom prst="rect">
              <a:avLst/>
            </a:prstGeom>
            <a:noFill/>
            <a:ln>
              <a:noFill/>
            </a:ln>
          </p:spPr>
          <p:txBody>
            <a:bodyPr anchorCtr="0" anchor="t" bIns="0" lIns="0" spcFirstLastPara="1" rIns="0" wrap="square" tIns="13850">
              <a:spAutoFit/>
            </a:bodyPr>
            <a:lstStyle/>
            <a:p>
              <a:pPr indent="0" lvl="0" marL="12700" marR="0" rtl="0" algn="just">
                <a:lnSpc>
                  <a:spcPct val="118270"/>
                </a:lnSpc>
                <a:spcBef>
                  <a:spcPts val="0"/>
                </a:spcBef>
                <a:spcAft>
                  <a:spcPts val="0"/>
                </a:spcAft>
                <a:buClr>
                  <a:srgbClr val="000000"/>
                </a:buClr>
                <a:buSzPts val="700"/>
                <a:buFont typeface="Arial"/>
                <a:buNone/>
              </a:pPr>
              <a:r>
                <a:rPr i="0" lang="en" sz="700" u="none" cap="none" strike="noStrike">
                  <a:solidFill>
                    <a:schemeClr val="dk1"/>
                  </a:solidFill>
                </a:rPr>
                <a:t>talker  reader  musical  spiritual  intuitive  symbolic</a:t>
              </a:r>
              <a:endParaRPr i="0" sz="700" u="none" cap="none" strike="noStrike">
                <a:solidFill>
                  <a:schemeClr val="dk1"/>
                </a:solidFill>
              </a:endParaRPr>
            </a:p>
          </p:txBody>
        </p:sp>
        <p:sp>
          <p:nvSpPr>
            <p:cNvPr id="732" name="Google Shape;732;p57"/>
            <p:cNvSpPr txBox="1"/>
            <p:nvPr/>
          </p:nvSpPr>
          <p:spPr>
            <a:xfrm>
              <a:off x="6865300" y="1472391"/>
              <a:ext cx="559500" cy="759000"/>
            </a:xfrm>
            <a:prstGeom prst="rect">
              <a:avLst/>
            </a:prstGeom>
            <a:noFill/>
            <a:ln>
              <a:noFill/>
            </a:ln>
          </p:spPr>
          <p:txBody>
            <a:bodyPr anchorCtr="0" anchor="t" bIns="0" lIns="0" spcFirstLastPara="1" rIns="0" wrap="square" tIns="13850">
              <a:spAutoFit/>
            </a:bodyPr>
            <a:lstStyle/>
            <a:p>
              <a:pPr indent="-76200" lvl="0" marL="88900" marR="0" rtl="0" algn="just">
                <a:lnSpc>
                  <a:spcPct val="118270"/>
                </a:lnSpc>
                <a:spcBef>
                  <a:spcPts val="0"/>
                </a:spcBef>
                <a:spcAft>
                  <a:spcPts val="0"/>
                </a:spcAft>
                <a:buClr>
                  <a:srgbClr val="000000"/>
                </a:buClr>
                <a:buSzPts val="700"/>
                <a:buFont typeface="Arial"/>
                <a:buNone/>
              </a:pPr>
              <a:r>
                <a:rPr i="0" lang="en" sz="700" u="none" cap="none" strike="noStrike">
                  <a:solidFill>
                    <a:schemeClr val="dk1"/>
                  </a:solidFill>
                </a:rPr>
                <a:t>simultaneous  imaginative  synthesizer</a:t>
              </a:r>
              <a:endParaRPr i="0" sz="700" u="none" cap="none" strike="noStrike">
                <a:solidFill>
                  <a:schemeClr val="dk1"/>
                </a:solidFill>
              </a:endParaRPr>
            </a:p>
            <a:p>
              <a:pPr indent="-38100" lvl="0" marL="266700" marR="0" rtl="0" algn="just">
                <a:lnSpc>
                  <a:spcPct val="118270"/>
                </a:lnSpc>
                <a:spcBef>
                  <a:spcPts val="0"/>
                </a:spcBef>
                <a:spcAft>
                  <a:spcPts val="0"/>
                </a:spcAft>
                <a:buClr>
                  <a:srgbClr val="000000"/>
                </a:buClr>
                <a:buSzPts val="700"/>
                <a:buFont typeface="Arial"/>
                <a:buNone/>
              </a:pPr>
              <a:r>
                <a:rPr i="0" lang="en" sz="700" u="none" cap="none" strike="noStrike">
                  <a:solidFill>
                    <a:schemeClr val="dk1"/>
                  </a:solidFill>
                </a:rPr>
                <a:t>intuitive  artistic  holistic</a:t>
              </a:r>
              <a:endParaRPr i="0" sz="700" u="none" cap="none" strike="noStrike">
                <a:solidFill>
                  <a:schemeClr val="dk1"/>
                </a:solidFill>
              </a:endParaRPr>
            </a:p>
          </p:txBody>
        </p:sp>
        <p:sp>
          <p:nvSpPr>
            <p:cNvPr id="733" name="Google Shape;733;p57"/>
            <p:cNvSpPr txBox="1"/>
            <p:nvPr/>
          </p:nvSpPr>
          <p:spPr>
            <a:xfrm>
              <a:off x="1693112" y="1472393"/>
              <a:ext cx="562500" cy="759000"/>
            </a:xfrm>
            <a:prstGeom prst="rect">
              <a:avLst/>
            </a:prstGeom>
            <a:noFill/>
            <a:ln>
              <a:noFill/>
            </a:ln>
          </p:spPr>
          <p:txBody>
            <a:bodyPr anchorCtr="0" anchor="t" bIns="0" lIns="0" spcFirstLastPara="1" rIns="0" wrap="square" tIns="13850">
              <a:spAutoFit/>
            </a:bodyPr>
            <a:lstStyle/>
            <a:p>
              <a:pPr indent="0" lvl="0" marL="12700" marR="0" rtl="0" algn="l">
                <a:lnSpc>
                  <a:spcPct val="118270"/>
                </a:lnSpc>
                <a:spcBef>
                  <a:spcPts val="0"/>
                </a:spcBef>
                <a:spcAft>
                  <a:spcPts val="0"/>
                </a:spcAft>
                <a:buClr>
                  <a:srgbClr val="000000"/>
                </a:buClr>
                <a:buSzPts val="700"/>
                <a:buFont typeface="Arial"/>
                <a:buNone/>
              </a:pPr>
              <a:r>
                <a:rPr i="0" lang="en" sz="700" u="none" cap="none" strike="noStrike">
                  <a:solidFill>
                    <a:schemeClr val="dk1"/>
                  </a:solidFill>
                </a:rPr>
                <a:t>mathematical  quantitative  analytical  rational  factual  critical</a:t>
              </a:r>
              <a:endParaRPr i="0" sz="700" u="none" cap="none" strike="noStrike">
                <a:solidFill>
                  <a:schemeClr val="dk1"/>
                </a:solidFill>
              </a:endParaRPr>
            </a:p>
          </p:txBody>
        </p:sp>
        <p:sp>
          <p:nvSpPr>
            <p:cNvPr id="734" name="Google Shape;734;p57"/>
            <p:cNvSpPr txBox="1"/>
            <p:nvPr/>
          </p:nvSpPr>
          <p:spPr>
            <a:xfrm>
              <a:off x="3515402" y="3998421"/>
              <a:ext cx="2016300" cy="702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400"/>
                <a:buFont typeface="Arial"/>
                <a:buNone/>
              </a:pPr>
              <a:r>
                <a:rPr i="0" lang="en" sz="400" u="none" cap="none" strike="noStrike">
                  <a:solidFill>
                    <a:schemeClr val="dk1"/>
                  </a:solidFill>
                </a:rPr>
                <a:t>The percentages indicate the preferences for one Mode compared to the opposite Mode</a:t>
              </a:r>
              <a:endParaRPr i="0" sz="400" u="none" cap="none" strike="noStrike">
                <a:solidFill>
                  <a:schemeClr val="dk1"/>
                </a:solidFill>
              </a:endParaRPr>
            </a:p>
          </p:txBody>
        </p:sp>
        <p:sp>
          <p:nvSpPr>
            <p:cNvPr id="735" name="Google Shape;735;p57"/>
            <p:cNvSpPr txBox="1"/>
            <p:nvPr/>
          </p:nvSpPr>
          <p:spPr>
            <a:xfrm>
              <a:off x="3866175" y="4129325"/>
              <a:ext cx="13449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Total number of thinkers: 17</a:t>
              </a:r>
              <a:endParaRPr i="0" sz="800" u="none" cap="none" strike="noStrike">
                <a:solidFill>
                  <a:schemeClr val="dk1"/>
                </a:solidFill>
              </a:endParaRPr>
            </a:p>
          </p:txBody>
        </p:sp>
        <p:sp>
          <p:nvSpPr>
            <p:cNvPr id="736" name="Google Shape;736;p57"/>
            <p:cNvSpPr txBox="1"/>
            <p:nvPr/>
          </p:nvSpPr>
          <p:spPr>
            <a:xfrm rot="-2042199">
              <a:off x="1778390" y="2095575"/>
              <a:ext cx="5722115" cy="892142"/>
            </a:xfrm>
            <a:prstGeom prst="rect">
              <a:avLst/>
            </a:prstGeom>
            <a:solidFill>
              <a:srgbClr val="FFC000"/>
            </a:solid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SAMPLE</a:t>
              </a:r>
              <a:endParaRPr i="0" sz="9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ADD YOUR TEAM DATA HERE. TRANSFER NOTES IF NEEDED</a:t>
              </a:r>
              <a:endParaRPr i="0" sz="900" u="none" cap="none" strike="noStrike">
                <a:solidFill>
                  <a:srgbClr val="000000"/>
                </a:solidFill>
              </a:endParaRPr>
            </a:p>
          </p:txBody>
        </p:sp>
        <p:sp>
          <p:nvSpPr>
            <p:cNvPr id="737" name="Google Shape;737;p57"/>
            <p:cNvSpPr txBox="1"/>
            <p:nvPr/>
          </p:nvSpPr>
          <p:spPr>
            <a:xfrm>
              <a:off x="1693112" y="3412633"/>
              <a:ext cx="442800" cy="759000"/>
            </a:xfrm>
            <a:prstGeom prst="rect">
              <a:avLst/>
            </a:prstGeom>
            <a:noFill/>
            <a:ln>
              <a:noFill/>
            </a:ln>
          </p:spPr>
          <p:txBody>
            <a:bodyPr anchorCtr="0" anchor="t" bIns="0" lIns="0" spcFirstLastPara="1" rIns="0" wrap="square" tIns="13850">
              <a:spAutoFit/>
            </a:bodyPr>
            <a:lstStyle/>
            <a:p>
              <a:pPr indent="0" lvl="0" marL="12700" marR="0" rtl="0" algn="l">
                <a:lnSpc>
                  <a:spcPct val="118270"/>
                </a:lnSpc>
                <a:spcBef>
                  <a:spcPts val="0"/>
                </a:spcBef>
                <a:spcAft>
                  <a:spcPts val="0"/>
                </a:spcAft>
                <a:buClr>
                  <a:srgbClr val="000000"/>
                </a:buClr>
                <a:buSzPts val="700"/>
                <a:buFont typeface="Arial"/>
                <a:buNone/>
              </a:pPr>
              <a:r>
                <a:rPr i="0" lang="en" sz="700" u="none" cap="none" strike="noStrike">
                  <a:solidFill>
                    <a:schemeClr val="dk1"/>
                  </a:solidFill>
                </a:rPr>
                <a:t>reader  speaker  detailed  dominant  controlled  sequential</a:t>
              </a:r>
              <a:endParaRPr i="0" sz="700" u="none" cap="none" strike="noStrike">
                <a:solidFill>
                  <a:schemeClr val="dk1"/>
                </a:solidFil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58"/>
          <p:cNvSpPr txBox="1"/>
          <p:nvPr>
            <p:ph idx="12" type="sldNum"/>
          </p:nvPr>
        </p:nvSpPr>
        <p:spPr>
          <a:xfrm>
            <a:off x="8412450" y="4828989"/>
            <a:ext cx="42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grpSp>
        <p:nvGrpSpPr>
          <p:cNvPr id="744" name="Google Shape;744;p58"/>
          <p:cNvGrpSpPr/>
          <p:nvPr/>
        </p:nvGrpSpPr>
        <p:grpSpPr>
          <a:xfrm>
            <a:off x="1788086" y="570646"/>
            <a:ext cx="5574115" cy="4135663"/>
            <a:chOff x="1788086" y="570646"/>
            <a:chExt cx="5574115" cy="4135663"/>
          </a:xfrm>
        </p:grpSpPr>
        <p:sp>
          <p:nvSpPr>
            <p:cNvPr id="745" name="Google Shape;745;p58"/>
            <p:cNvSpPr txBox="1"/>
            <p:nvPr/>
          </p:nvSpPr>
          <p:spPr>
            <a:xfrm>
              <a:off x="4277317" y="4620509"/>
              <a:ext cx="594900" cy="858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500"/>
                <a:buFont typeface="Arial"/>
                <a:buNone/>
              </a:pPr>
              <a:r>
                <a:rPr i="1" lang="en" sz="500" u="none" cap="none" strike="noStrike">
                  <a:solidFill>
                    <a:schemeClr val="dk1"/>
                  </a:solidFill>
                </a:rPr>
                <a:t>Database Average</a:t>
              </a:r>
              <a:endParaRPr i="0" sz="500" u="none" cap="none" strike="noStrike">
                <a:solidFill>
                  <a:schemeClr val="dk1"/>
                </a:solidFill>
              </a:endParaRPr>
            </a:p>
          </p:txBody>
        </p:sp>
        <p:grpSp>
          <p:nvGrpSpPr>
            <p:cNvPr id="746" name="Google Shape;746;p58"/>
            <p:cNvGrpSpPr/>
            <p:nvPr/>
          </p:nvGrpSpPr>
          <p:grpSpPr>
            <a:xfrm>
              <a:off x="1788086" y="570646"/>
              <a:ext cx="5574115" cy="4065076"/>
              <a:chOff x="1788086" y="570646"/>
              <a:chExt cx="5574115" cy="4065076"/>
            </a:xfrm>
          </p:grpSpPr>
          <p:sp>
            <p:nvSpPr>
              <p:cNvPr id="747" name="Google Shape;747;p58"/>
              <p:cNvSpPr/>
              <p:nvPr/>
            </p:nvSpPr>
            <p:spPr>
              <a:xfrm>
                <a:off x="4264170" y="4012622"/>
                <a:ext cx="623400" cy="623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48" name="Google Shape;748;p58"/>
              <p:cNvSpPr txBox="1"/>
              <p:nvPr/>
            </p:nvSpPr>
            <p:spPr>
              <a:xfrm>
                <a:off x="1788087" y="3751317"/>
                <a:ext cx="247500" cy="4398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800"/>
                  <a:buFont typeface="Arial"/>
                  <a:buNone/>
                </a:pPr>
                <a:r>
                  <a:rPr b="1" i="0" lang="en" sz="2800" u="none" cap="none" strike="noStrike">
                    <a:solidFill>
                      <a:srgbClr val="62C084"/>
                    </a:solidFill>
                  </a:rPr>
                  <a:t>B</a:t>
                </a:r>
                <a:endParaRPr i="0" sz="2800" u="none" cap="none" strike="noStrike">
                  <a:solidFill>
                    <a:schemeClr val="dk1"/>
                  </a:solidFill>
                </a:endParaRPr>
              </a:p>
            </p:txBody>
          </p:sp>
          <p:sp>
            <p:nvSpPr>
              <p:cNvPr id="749" name="Google Shape;749;p58"/>
              <p:cNvSpPr txBox="1"/>
              <p:nvPr/>
            </p:nvSpPr>
            <p:spPr>
              <a:xfrm>
                <a:off x="7102402" y="3759552"/>
                <a:ext cx="259800" cy="4398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800"/>
                  <a:buFont typeface="Arial"/>
                  <a:buNone/>
                </a:pPr>
                <a:r>
                  <a:rPr b="1" i="0" lang="en" sz="2800" u="none" cap="none" strike="noStrike">
                    <a:solidFill>
                      <a:srgbClr val="EE354E"/>
                    </a:solidFill>
                  </a:rPr>
                  <a:t>C</a:t>
                </a:r>
                <a:endParaRPr i="0" sz="2800" u="none" cap="none" strike="noStrike">
                  <a:solidFill>
                    <a:schemeClr val="dk1"/>
                  </a:solidFill>
                </a:endParaRPr>
              </a:p>
            </p:txBody>
          </p:sp>
          <p:sp>
            <p:nvSpPr>
              <p:cNvPr id="750" name="Google Shape;750;p58"/>
              <p:cNvSpPr txBox="1"/>
              <p:nvPr/>
            </p:nvSpPr>
            <p:spPr>
              <a:xfrm>
                <a:off x="7071634" y="643405"/>
                <a:ext cx="269700" cy="4398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800"/>
                  <a:buFont typeface="Arial"/>
                  <a:buNone/>
                </a:pPr>
                <a:r>
                  <a:rPr b="1" i="0" lang="en" sz="2800" u="none" cap="none" strike="noStrike">
                    <a:solidFill>
                      <a:srgbClr val="FCD642"/>
                    </a:solidFill>
                  </a:rPr>
                  <a:t>D</a:t>
                </a:r>
                <a:endParaRPr i="0" sz="2800" u="none" cap="none" strike="noStrike">
                  <a:solidFill>
                    <a:schemeClr val="dk1"/>
                  </a:solidFill>
                </a:endParaRPr>
              </a:p>
            </p:txBody>
          </p:sp>
          <p:sp>
            <p:nvSpPr>
              <p:cNvPr id="751" name="Google Shape;751;p58"/>
              <p:cNvSpPr txBox="1"/>
              <p:nvPr/>
            </p:nvSpPr>
            <p:spPr>
              <a:xfrm>
                <a:off x="6026115" y="2415394"/>
                <a:ext cx="5514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rPr>
                  <a:t>Right Mode</a:t>
                </a:r>
                <a:endParaRPr i="0" sz="800" u="none" cap="none" strike="noStrike">
                  <a:solidFill>
                    <a:schemeClr val="dk1"/>
                  </a:solidFill>
                </a:endParaRPr>
              </a:p>
            </p:txBody>
          </p:sp>
          <p:sp>
            <p:nvSpPr>
              <p:cNvPr id="752" name="Google Shape;752;p58"/>
              <p:cNvSpPr txBox="1"/>
              <p:nvPr/>
            </p:nvSpPr>
            <p:spPr>
              <a:xfrm>
                <a:off x="2708607" y="2423629"/>
                <a:ext cx="4854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rPr>
                  <a:t>Left Mode</a:t>
                </a:r>
                <a:endParaRPr i="0" sz="800" u="none" cap="none" strike="noStrike">
                  <a:solidFill>
                    <a:schemeClr val="dk1"/>
                  </a:solidFill>
                </a:endParaRPr>
              </a:p>
            </p:txBody>
          </p:sp>
          <p:sp>
            <p:nvSpPr>
              <p:cNvPr id="753" name="Google Shape;753;p58"/>
              <p:cNvSpPr/>
              <p:nvPr/>
            </p:nvSpPr>
            <p:spPr>
              <a:xfrm>
                <a:off x="3574345" y="1502072"/>
                <a:ext cx="2004300" cy="200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54" name="Google Shape;754;p58"/>
              <p:cNvSpPr/>
              <p:nvPr/>
            </p:nvSpPr>
            <p:spPr>
              <a:xfrm>
                <a:off x="4576499" y="1502072"/>
                <a:ext cx="0" cy="2006584"/>
              </a:xfrm>
              <a:custGeom>
                <a:rect b="b" l="l" r="r" t="t"/>
                <a:pathLst>
                  <a:path extrusionOk="0" h="2940050" w="120000">
                    <a:moveTo>
                      <a:pt x="0" y="2939651"/>
                    </a:moveTo>
                    <a:lnTo>
                      <a:pt x="0" y="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55" name="Google Shape;755;p58"/>
              <p:cNvSpPr/>
              <p:nvPr/>
            </p:nvSpPr>
            <p:spPr>
              <a:xfrm>
                <a:off x="3574345" y="2504226"/>
                <a:ext cx="2006584" cy="0"/>
              </a:xfrm>
              <a:custGeom>
                <a:rect b="b" l="l" r="r" t="t"/>
                <a:pathLst>
                  <a:path extrusionOk="0" h="120000" w="2940050">
                    <a:moveTo>
                      <a:pt x="0" y="0"/>
                    </a:moveTo>
                    <a:lnTo>
                      <a:pt x="2939651" y="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56" name="Google Shape;756;p58"/>
              <p:cNvSpPr/>
              <p:nvPr/>
            </p:nvSpPr>
            <p:spPr>
              <a:xfrm>
                <a:off x="4325961" y="2253688"/>
                <a:ext cx="501862" cy="501862"/>
              </a:xfrm>
              <a:custGeom>
                <a:rect b="b" l="l" r="r" t="t"/>
                <a:pathLst>
                  <a:path extrusionOk="0" h="735329" w="735329">
                    <a:moveTo>
                      <a:pt x="734912" y="367456"/>
                    </a:moveTo>
                    <a:lnTo>
                      <a:pt x="732049" y="321363"/>
                    </a:lnTo>
                    <a:lnTo>
                      <a:pt x="723689" y="276979"/>
                    </a:lnTo>
                    <a:lnTo>
                      <a:pt x="710178" y="234647"/>
                    </a:lnTo>
                    <a:lnTo>
                      <a:pt x="691858" y="194713"/>
                    </a:lnTo>
                    <a:lnTo>
                      <a:pt x="669076" y="157520"/>
                    </a:lnTo>
                    <a:lnTo>
                      <a:pt x="642174" y="123414"/>
                    </a:lnTo>
                    <a:lnTo>
                      <a:pt x="611498" y="92737"/>
                    </a:lnTo>
                    <a:lnTo>
                      <a:pt x="577391" y="65835"/>
                    </a:lnTo>
                    <a:lnTo>
                      <a:pt x="540198" y="43053"/>
                    </a:lnTo>
                    <a:lnTo>
                      <a:pt x="500264" y="24733"/>
                    </a:lnTo>
                    <a:lnTo>
                      <a:pt x="457932" y="11222"/>
                    </a:lnTo>
                    <a:lnTo>
                      <a:pt x="413548" y="2863"/>
                    </a:lnTo>
                    <a:lnTo>
                      <a:pt x="367455" y="0"/>
                    </a:lnTo>
                    <a:lnTo>
                      <a:pt x="321362" y="2863"/>
                    </a:lnTo>
                    <a:lnTo>
                      <a:pt x="276978" y="11222"/>
                    </a:lnTo>
                    <a:lnTo>
                      <a:pt x="234647" y="24733"/>
                    </a:lnTo>
                    <a:lnTo>
                      <a:pt x="194712" y="43053"/>
                    </a:lnTo>
                    <a:lnTo>
                      <a:pt x="157520" y="65835"/>
                    </a:lnTo>
                    <a:lnTo>
                      <a:pt x="123413" y="92737"/>
                    </a:lnTo>
                    <a:lnTo>
                      <a:pt x="92737" y="123414"/>
                    </a:lnTo>
                    <a:lnTo>
                      <a:pt x="65835" y="157520"/>
                    </a:lnTo>
                    <a:lnTo>
                      <a:pt x="43053" y="194713"/>
                    </a:lnTo>
                    <a:lnTo>
                      <a:pt x="24733" y="234647"/>
                    </a:lnTo>
                    <a:lnTo>
                      <a:pt x="11222" y="276979"/>
                    </a:lnTo>
                    <a:lnTo>
                      <a:pt x="2863" y="321363"/>
                    </a:lnTo>
                    <a:lnTo>
                      <a:pt x="0" y="367456"/>
                    </a:lnTo>
                    <a:lnTo>
                      <a:pt x="2863" y="413549"/>
                    </a:lnTo>
                    <a:lnTo>
                      <a:pt x="11222" y="457933"/>
                    </a:lnTo>
                    <a:lnTo>
                      <a:pt x="24733" y="500265"/>
                    </a:lnTo>
                    <a:lnTo>
                      <a:pt x="43053" y="540199"/>
                    </a:lnTo>
                    <a:lnTo>
                      <a:pt x="65835" y="577391"/>
                    </a:lnTo>
                    <a:lnTo>
                      <a:pt x="92737" y="611498"/>
                    </a:lnTo>
                    <a:lnTo>
                      <a:pt x="123413" y="642174"/>
                    </a:lnTo>
                    <a:lnTo>
                      <a:pt x="157520" y="669076"/>
                    </a:lnTo>
                    <a:lnTo>
                      <a:pt x="194712" y="691858"/>
                    </a:lnTo>
                    <a:lnTo>
                      <a:pt x="234647" y="710178"/>
                    </a:lnTo>
                    <a:lnTo>
                      <a:pt x="276978" y="723689"/>
                    </a:lnTo>
                    <a:lnTo>
                      <a:pt x="321362" y="732049"/>
                    </a:lnTo>
                    <a:lnTo>
                      <a:pt x="367455" y="734912"/>
                    </a:lnTo>
                    <a:lnTo>
                      <a:pt x="413548" y="732049"/>
                    </a:lnTo>
                    <a:lnTo>
                      <a:pt x="457932" y="723689"/>
                    </a:lnTo>
                    <a:lnTo>
                      <a:pt x="500264" y="710178"/>
                    </a:lnTo>
                    <a:lnTo>
                      <a:pt x="540198" y="691858"/>
                    </a:lnTo>
                    <a:lnTo>
                      <a:pt x="577391" y="669076"/>
                    </a:lnTo>
                    <a:lnTo>
                      <a:pt x="611498" y="642174"/>
                    </a:lnTo>
                    <a:lnTo>
                      <a:pt x="642174" y="611498"/>
                    </a:lnTo>
                    <a:lnTo>
                      <a:pt x="669076" y="577391"/>
                    </a:lnTo>
                    <a:lnTo>
                      <a:pt x="691858" y="540199"/>
                    </a:lnTo>
                    <a:lnTo>
                      <a:pt x="710178" y="500265"/>
                    </a:lnTo>
                    <a:lnTo>
                      <a:pt x="723689" y="457933"/>
                    </a:lnTo>
                    <a:lnTo>
                      <a:pt x="732049" y="413549"/>
                    </a:lnTo>
                    <a:lnTo>
                      <a:pt x="734912" y="367456"/>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57" name="Google Shape;757;p58"/>
              <p:cNvSpPr/>
              <p:nvPr/>
            </p:nvSpPr>
            <p:spPr>
              <a:xfrm>
                <a:off x="4075422" y="2003149"/>
                <a:ext cx="1003292" cy="1003292"/>
              </a:xfrm>
              <a:custGeom>
                <a:rect b="b" l="l" r="r" t="t"/>
                <a:pathLst>
                  <a:path extrusionOk="0" h="1470025" w="1470025">
                    <a:moveTo>
                      <a:pt x="1469825" y="734913"/>
                    </a:moveTo>
                    <a:lnTo>
                      <a:pt x="1468262" y="686592"/>
                    </a:lnTo>
                    <a:lnTo>
                      <a:pt x="1463637" y="639106"/>
                    </a:lnTo>
                    <a:lnTo>
                      <a:pt x="1456047" y="592551"/>
                    </a:lnTo>
                    <a:lnTo>
                      <a:pt x="1445588" y="547025"/>
                    </a:lnTo>
                    <a:lnTo>
                      <a:pt x="1432359" y="502623"/>
                    </a:lnTo>
                    <a:lnTo>
                      <a:pt x="1416455" y="459444"/>
                    </a:lnTo>
                    <a:lnTo>
                      <a:pt x="1397973" y="417583"/>
                    </a:lnTo>
                    <a:lnTo>
                      <a:pt x="1377010" y="377138"/>
                    </a:lnTo>
                    <a:lnTo>
                      <a:pt x="1353663" y="338206"/>
                    </a:lnTo>
                    <a:lnTo>
                      <a:pt x="1328030" y="300882"/>
                    </a:lnTo>
                    <a:lnTo>
                      <a:pt x="1300205" y="265265"/>
                    </a:lnTo>
                    <a:lnTo>
                      <a:pt x="1270288" y="231451"/>
                    </a:lnTo>
                    <a:lnTo>
                      <a:pt x="1238373" y="199537"/>
                    </a:lnTo>
                    <a:lnTo>
                      <a:pt x="1204559" y="169619"/>
                    </a:lnTo>
                    <a:lnTo>
                      <a:pt x="1168942" y="141795"/>
                    </a:lnTo>
                    <a:lnTo>
                      <a:pt x="1131619" y="116161"/>
                    </a:lnTo>
                    <a:lnTo>
                      <a:pt x="1092686" y="92815"/>
                    </a:lnTo>
                    <a:lnTo>
                      <a:pt x="1052241" y="71852"/>
                    </a:lnTo>
                    <a:lnTo>
                      <a:pt x="1010381" y="53370"/>
                    </a:lnTo>
                    <a:lnTo>
                      <a:pt x="967201" y="37466"/>
                    </a:lnTo>
                    <a:lnTo>
                      <a:pt x="922800" y="24236"/>
                    </a:lnTo>
                    <a:lnTo>
                      <a:pt x="877273" y="13778"/>
                    </a:lnTo>
                    <a:lnTo>
                      <a:pt x="830719" y="6188"/>
                    </a:lnTo>
                    <a:lnTo>
                      <a:pt x="783232" y="1563"/>
                    </a:lnTo>
                    <a:lnTo>
                      <a:pt x="734912" y="0"/>
                    </a:lnTo>
                    <a:lnTo>
                      <a:pt x="686591" y="1563"/>
                    </a:lnTo>
                    <a:lnTo>
                      <a:pt x="639105" y="6188"/>
                    </a:lnTo>
                    <a:lnTo>
                      <a:pt x="592550" y="13778"/>
                    </a:lnTo>
                    <a:lnTo>
                      <a:pt x="547024" y="24236"/>
                    </a:lnTo>
                    <a:lnTo>
                      <a:pt x="502623" y="37466"/>
                    </a:lnTo>
                    <a:lnTo>
                      <a:pt x="459443" y="53370"/>
                    </a:lnTo>
                    <a:lnTo>
                      <a:pt x="417583" y="71852"/>
                    </a:lnTo>
                    <a:lnTo>
                      <a:pt x="377138" y="92815"/>
                    </a:lnTo>
                    <a:lnTo>
                      <a:pt x="338205" y="116161"/>
                    </a:lnTo>
                    <a:lnTo>
                      <a:pt x="300882" y="141795"/>
                    </a:lnTo>
                    <a:lnTo>
                      <a:pt x="265265" y="169619"/>
                    </a:lnTo>
                    <a:lnTo>
                      <a:pt x="231451" y="199537"/>
                    </a:lnTo>
                    <a:lnTo>
                      <a:pt x="199537" y="231451"/>
                    </a:lnTo>
                    <a:lnTo>
                      <a:pt x="169619" y="265265"/>
                    </a:lnTo>
                    <a:lnTo>
                      <a:pt x="141795" y="300882"/>
                    </a:lnTo>
                    <a:lnTo>
                      <a:pt x="116161" y="338206"/>
                    </a:lnTo>
                    <a:lnTo>
                      <a:pt x="92814" y="377138"/>
                    </a:lnTo>
                    <a:lnTo>
                      <a:pt x="71852" y="417583"/>
                    </a:lnTo>
                    <a:lnTo>
                      <a:pt x="53370" y="459444"/>
                    </a:lnTo>
                    <a:lnTo>
                      <a:pt x="37466" y="502623"/>
                    </a:lnTo>
                    <a:lnTo>
                      <a:pt x="24236" y="547025"/>
                    </a:lnTo>
                    <a:lnTo>
                      <a:pt x="13778" y="592551"/>
                    </a:lnTo>
                    <a:lnTo>
                      <a:pt x="6188" y="639106"/>
                    </a:lnTo>
                    <a:lnTo>
                      <a:pt x="1563" y="686592"/>
                    </a:lnTo>
                    <a:lnTo>
                      <a:pt x="0" y="734913"/>
                    </a:lnTo>
                    <a:lnTo>
                      <a:pt x="1563" y="783234"/>
                    </a:lnTo>
                    <a:lnTo>
                      <a:pt x="6188" y="830720"/>
                    </a:lnTo>
                    <a:lnTo>
                      <a:pt x="13778" y="877274"/>
                    </a:lnTo>
                    <a:lnTo>
                      <a:pt x="24236" y="922801"/>
                    </a:lnTo>
                    <a:lnTo>
                      <a:pt x="37466" y="967202"/>
                    </a:lnTo>
                    <a:lnTo>
                      <a:pt x="53370" y="1010381"/>
                    </a:lnTo>
                    <a:lnTo>
                      <a:pt x="71852" y="1052242"/>
                    </a:lnTo>
                    <a:lnTo>
                      <a:pt x="92814" y="1092687"/>
                    </a:lnTo>
                    <a:lnTo>
                      <a:pt x="116161" y="1131619"/>
                    </a:lnTo>
                    <a:lnTo>
                      <a:pt x="141795" y="1168942"/>
                    </a:lnTo>
                    <a:lnTo>
                      <a:pt x="169619" y="1204559"/>
                    </a:lnTo>
                    <a:lnTo>
                      <a:pt x="199537" y="1238374"/>
                    </a:lnTo>
                    <a:lnTo>
                      <a:pt x="231451" y="1270288"/>
                    </a:lnTo>
                    <a:lnTo>
                      <a:pt x="265265" y="1300205"/>
                    </a:lnTo>
                    <a:lnTo>
                      <a:pt x="300882" y="1328030"/>
                    </a:lnTo>
                    <a:lnTo>
                      <a:pt x="338205" y="1353663"/>
                    </a:lnTo>
                    <a:lnTo>
                      <a:pt x="377138" y="1377010"/>
                    </a:lnTo>
                    <a:lnTo>
                      <a:pt x="417583" y="1397973"/>
                    </a:lnTo>
                    <a:lnTo>
                      <a:pt x="459443" y="1416455"/>
                    </a:lnTo>
                    <a:lnTo>
                      <a:pt x="502623" y="1432359"/>
                    </a:lnTo>
                    <a:lnTo>
                      <a:pt x="547024" y="1445588"/>
                    </a:lnTo>
                    <a:lnTo>
                      <a:pt x="592550" y="1456047"/>
                    </a:lnTo>
                    <a:lnTo>
                      <a:pt x="639105" y="1463637"/>
                    </a:lnTo>
                    <a:lnTo>
                      <a:pt x="686591" y="1468262"/>
                    </a:lnTo>
                    <a:lnTo>
                      <a:pt x="734912" y="1469825"/>
                    </a:lnTo>
                    <a:lnTo>
                      <a:pt x="783232" y="1468262"/>
                    </a:lnTo>
                    <a:lnTo>
                      <a:pt x="830719" y="1463637"/>
                    </a:lnTo>
                    <a:lnTo>
                      <a:pt x="877273" y="1456047"/>
                    </a:lnTo>
                    <a:lnTo>
                      <a:pt x="922800" y="1445588"/>
                    </a:lnTo>
                    <a:lnTo>
                      <a:pt x="967201" y="1432359"/>
                    </a:lnTo>
                    <a:lnTo>
                      <a:pt x="1010381" y="1416455"/>
                    </a:lnTo>
                    <a:lnTo>
                      <a:pt x="1052241" y="1397973"/>
                    </a:lnTo>
                    <a:lnTo>
                      <a:pt x="1092686" y="1377010"/>
                    </a:lnTo>
                    <a:lnTo>
                      <a:pt x="1131619" y="1353663"/>
                    </a:lnTo>
                    <a:lnTo>
                      <a:pt x="1168942" y="1328030"/>
                    </a:lnTo>
                    <a:lnTo>
                      <a:pt x="1204559" y="1300205"/>
                    </a:lnTo>
                    <a:lnTo>
                      <a:pt x="1238373" y="1270288"/>
                    </a:lnTo>
                    <a:lnTo>
                      <a:pt x="1270288" y="1238374"/>
                    </a:lnTo>
                    <a:lnTo>
                      <a:pt x="1300205" y="1204559"/>
                    </a:lnTo>
                    <a:lnTo>
                      <a:pt x="1328030" y="1168942"/>
                    </a:lnTo>
                    <a:lnTo>
                      <a:pt x="1353663" y="1131619"/>
                    </a:lnTo>
                    <a:lnTo>
                      <a:pt x="1377010" y="1092687"/>
                    </a:lnTo>
                    <a:lnTo>
                      <a:pt x="1397973" y="1052242"/>
                    </a:lnTo>
                    <a:lnTo>
                      <a:pt x="1416455" y="1010381"/>
                    </a:lnTo>
                    <a:lnTo>
                      <a:pt x="1432359" y="967202"/>
                    </a:lnTo>
                    <a:lnTo>
                      <a:pt x="1445588" y="922801"/>
                    </a:lnTo>
                    <a:lnTo>
                      <a:pt x="1456047" y="877274"/>
                    </a:lnTo>
                    <a:lnTo>
                      <a:pt x="1463637" y="830720"/>
                    </a:lnTo>
                    <a:lnTo>
                      <a:pt x="1468262" y="783234"/>
                    </a:lnTo>
                    <a:lnTo>
                      <a:pt x="1469825" y="734913"/>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58" name="Google Shape;758;p58"/>
              <p:cNvSpPr/>
              <p:nvPr/>
            </p:nvSpPr>
            <p:spPr>
              <a:xfrm>
                <a:off x="3824883" y="1752610"/>
                <a:ext cx="1505154" cy="1505154"/>
              </a:xfrm>
              <a:custGeom>
                <a:rect b="b" l="l" r="r" t="t"/>
                <a:pathLst>
                  <a:path extrusionOk="0" h="2205354" w="2205354">
                    <a:moveTo>
                      <a:pt x="2204739" y="1102370"/>
                    </a:moveTo>
                    <a:lnTo>
                      <a:pt x="2203720" y="1054551"/>
                    </a:lnTo>
                    <a:lnTo>
                      <a:pt x="2200692" y="1007253"/>
                    </a:lnTo>
                    <a:lnTo>
                      <a:pt x="2195696" y="960516"/>
                    </a:lnTo>
                    <a:lnTo>
                      <a:pt x="2188774" y="914383"/>
                    </a:lnTo>
                    <a:lnTo>
                      <a:pt x="2179966" y="868894"/>
                    </a:lnTo>
                    <a:lnTo>
                      <a:pt x="2169314" y="824091"/>
                    </a:lnTo>
                    <a:lnTo>
                      <a:pt x="2156860" y="780015"/>
                    </a:lnTo>
                    <a:lnTo>
                      <a:pt x="2142644" y="736707"/>
                    </a:lnTo>
                    <a:lnTo>
                      <a:pt x="2126709" y="694209"/>
                    </a:lnTo>
                    <a:lnTo>
                      <a:pt x="2109095" y="652563"/>
                    </a:lnTo>
                    <a:lnTo>
                      <a:pt x="2089844" y="611809"/>
                    </a:lnTo>
                    <a:lnTo>
                      <a:pt x="2068997" y="571989"/>
                    </a:lnTo>
                    <a:lnTo>
                      <a:pt x="2046596" y="533145"/>
                    </a:lnTo>
                    <a:lnTo>
                      <a:pt x="2022681" y="495317"/>
                    </a:lnTo>
                    <a:lnTo>
                      <a:pt x="1997295" y="458547"/>
                    </a:lnTo>
                    <a:lnTo>
                      <a:pt x="1970479" y="422877"/>
                    </a:lnTo>
                    <a:lnTo>
                      <a:pt x="1942274" y="388347"/>
                    </a:lnTo>
                    <a:lnTo>
                      <a:pt x="1912721" y="355000"/>
                    </a:lnTo>
                    <a:lnTo>
                      <a:pt x="1881862" y="322876"/>
                    </a:lnTo>
                    <a:lnTo>
                      <a:pt x="1849738" y="292017"/>
                    </a:lnTo>
                    <a:lnTo>
                      <a:pt x="1816391" y="262464"/>
                    </a:lnTo>
                    <a:lnTo>
                      <a:pt x="1781861" y="234259"/>
                    </a:lnTo>
                    <a:lnTo>
                      <a:pt x="1746191" y="207443"/>
                    </a:lnTo>
                    <a:lnTo>
                      <a:pt x="1709421" y="182057"/>
                    </a:lnTo>
                    <a:lnTo>
                      <a:pt x="1671593" y="158142"/>
                    </a:lnTo>
                    <a:lnTo>
                      <a:pt x="1632749" y="135741"/>
                    </a:lnTo>
                    <a:lnTo>
                      <a:pt x="1592929" y="114894"/>
                    </a:lnTo>
                    <a:lnTo>
                      <a:pt x="1552175" y="95643"/>
                    </a:lnTo>
                    <a:lnTo>
                      <a:pt x="1510529" y="78029"/>
                    </a:lnTo>
                    <a:lnTo>
                      <a:pt x="1468031" y="62094"/>
                    </a:lnTo>
                    <a:lnTo>
                      <a:pt x="1424723" y="47878"/>
                    </a:lnTo>
                    <a:lnTo>
                      <a:pt x="1380647" y="35424"/>
                    </a:lnTo>
                    <a:lnTo>
                      <a:pt x="1335844" y="24772"/>
                    </a:lnTo>
                    <a:lnTo>
                      <a:pt x="1290355" y="15964"/>
                    </a:lnTo>
                    <a:lnTo>
                      <a:pt x="1244222" y="9042"/>
                    </a:lnTo>
                    <a:lnTo>
                      <a:pt x="1197485" y="4046"/>
                    </a:lnTo>
                    <a:lnTo>
                      <a:pt x="1150187" y="1018"/>
                    </a:lnTo>
                    <a:lnTo>
                      <a:pt x="1102368" y="0"/>
                    </a:lnTo>
                    <a:lnTo>
                      <a:pt x="1054550" y="1018"/>
                    </a:lnTo>
                    <a:lnTo>
                      <a:pt x="1007252" y="4046"/>
                    </a:lnTo>
                    <a:lnTo>
                      <a:pt x="960515" y="9042"/>
                    </a:lnTo>
                    <a:lnTo>
                      <a:pt x="914382" y="15964"/>
                    </a:lnTo>
                    <a:lnTo>
                      <a:pt x="868893" y="24772"/>
                    </a:lnTo>
                    <a:lnTo>
                      <a:pt x="824090" y="35424"/>
                    </a:lnTo>
                    <a:lnTo>
                      <a:pt x="780014" y="47878"/>
                    </a:lnTo>
                    <a:lnTo>
                      <a:pt x="736706" y="62094"/>
                    </a:lnTo>
                    <a:lnTo>
                      <a:pt x="694209" y="78029"/>
                    </a:lnTo>
                    <a:lnTo>
                      <a:pt x="652562" y="95643"/>
                    </a:lnTo>
                    <a:lnTo>
                      <a:pt x="611809" y="114894"/>
                    </a:lnTo>
                    <a:lnTo>
                      <a:pt x="571989" y="135741"/>
                    </a:lnTo>
                    <a:lnTo>
                      <a:pt x="533144" y="158142"/>
                    </a:lnTo>
                    <a:lnTo>
                      <a:pt x="495317" y="182057"/>
                    </a:lnTo>
                    <a:lnTo>
                      <a:pt x="458547" y="207443"/>
                    </a:lnTo>
                    <a:lnTo>
                      <a:pt x="422877" y="234259"/>
                    </a:lnTo>
                    <a:lnTo>
                      <a:pt x="388347" y="262464"/>
                    </a:lnTo>
                    <a:lnTo>
                      <a:pt x="355000" y="292017"/>
                    </a:lnTo>
                    <a:lnTo>
                      <a:pt x="322876" y="322876"/>
                    </a:lnTo>
                    <a:lnTo>
                      <a:pt x="292017" y="355000"/>
                    </a:lnTo>
                    <a:lnTo>
                      <a:pt x="262464" y="388347"/>
                    </a:lnTo>
                    <a:lnTo>
                      <a:pt x="234259" y="422877"/>
                    </a:lnTo>
                    <a:lnTo>
                      <a:pt x="207443" y="458547"/>
                    </a:lnTo>
                    <a:lnTo>
                      <a:pt x="182057" y="495317"/>
                    </a:lnTo>
                    <a:lnTo>
                      <a:pt x="158142" y="533145"/>
                    </a:lnTo>
                    <a:lnTo>
                      <a:pt x="135741" y="571989"/>
                    </a:lnTo>
                    <a:lnTo>
                      <a:pt x="114894" y="611809"/>
                    </a:lnTo>
                    <a:lnTo>
                      <a:pt x="95643" y="652563"/>
                    </a:lnTo>
                    <a:lnTo>
                      <a:pt x="78029" y="694209"/>
                    </a:lnTo>
                    <a:lnTo>
                      <a:pt x="62094" y="736707"/>
                    </a:lnTo>
                    <a:lnTo>
                      <a:pt x="47878" y="780015"/>
                    </a:lnTo>
                    <a:lnTo>
                      <a:pt x="35424" y="824091"/>
                    </a:lnTo>
                    <a:lnTo>
                      <a:pt x="24772" y="868894"/>
                    </a:lnTo>
                    <a:lnTo>
                      <a:pt x="15964" y="914383"/>
                    </a:lnTo>
                    <a:lnTo>
                      <a:pt x="9042" y="960516"/>
                    </a:lnTo>
                    <a:lnTo>
                      <a:pt x="4046" y="1007253"/>
                    </a:lnTo>
                    <a:lnTo>
                      <a:pt x="1018" y="1054551"/>
                    </a:lnTo>
                    <a:lnTo>
                      <a:pt x="0" y="1102370"/>
                    </a:lnTo>
                    <a:lnTo>
                      <a:pt x="1018" y="1150188"/>
                    </a:lnTo>
                    <a:lnTo>
                      <a:pt x="4046" y="1197486"/>
                    </a:lnTo>
                    <a:lnTo>
                      <a:pt x="9042" y="1244223"/>
                    </a:lnTo>
                    <a:lnTo>
                      <a:pt x="15964" y="1290356"/>
                    </a:lnTo>
                    <a:lnTo>
                      <a:pt x="24772" y="1335845"/>
                    </a:lnTo>
                    <a:lnTo>
                      <a:pt x="35424" y="1380648"/>
                    </a:lnTo>
                    <a:lnTo>
                      <a:pt x="47878" y="1424724"/>
                    </a:lnTo>
                    <a:lnTo>
                      <a:pt x="62094" y="1468032"/>
                    </a:lnTo>
                    <a:lnTo>
                      <a:pt x="78029" y="1510529"/>
                    </a:lnTo>
                    <a:lnTo>
                      <a:pt x="95643" y="1552176"/>
                    </a:lnTo>
                    <a:lnTo>
                      <a:pt x="114894" y="1592929"/>
                    </a:lnTo>
                    <a:lnTo>
                      <a:pt x="135741" y="1632749"/>
                    </a:lnTo>
                    <a:lnTo>
                      <a:pt x="158142" y="1671594"/>
                    </a:lnTo>
                    <a:lnTo>
                      <a:pt x="182057" y="1709421"/>
                    </a:lnTo>
                    <a:lnTo>
                      <a:pt x="207443" y="1746191"/>
                    </a:lnTo>
                    <a:lnTo>
                      <a:pt x="234259" y="1781861"/>
                    </a:lnTo>
                    <a:lnTo>
                      <a:pt x="262464" y="1816391"/>
                    </a:lnTo>
                    <a:lnTo>
                      <a:pt x="292017" y="1849738"/>
                    </a:lnTo>
                    <a:lnTo>
                      <a:pt x="322876" y="1881862"/>
                    </a:lnTo>
                    <a:lnTo>
                      <a:pt x="355000" y="1912721"/>
                    </a:lnTo>
                    <a:lnTo>
                      <a:pt x="388347" y="1942274"/>
                    </a:lnTo>
                    <a:lnTo>
                      <a:pt x="422877" y="1970479"/>
                    </a:lnTo>
                    <a:lnTo>
                      <a:pt x="458547" y="1997295"/>
                    </a:lnTo>
                    <a:lnTo>
                      <a:pt x="495317" y="2022681"/>
                    </a:lnTo>
                    <a:lnTo>
                      <a:pt x="533144" y="2046596"/>
                    </a:lnTo>
                    <a:lnTo>
                      <a:pt x="571989" y="2068997"/>
                    </a:lnTo>
                    <a:lnTo>
                      <a:pt x="611809" y="2089844"/>
                    </a:lnTo>
                    <a:lnTo>
                      <a:pt x="652562" y="2109095"/>
                    </a:lnTo>
                    <a:lnTo>
                      <a:pt x="694209" y="2126709"/>
                    </a:lnTo>
                    <a:lnTo>
                      <a:pt x="736706" y="2142644"/>
                    </a:lnTo>
                    <a:lnTo>
                      <a:pt x="780014" y="2156860"/>
                    </a:lnTo>
                    <a:lnTo>
                      <a:pt x="824090" y="2169314"/>
                    </a:lnTo>
                    <a:lnTo>
                      <a:pt x="868893" y="2179966"/>
                    </a:lnTo>
                    <a:lnTo>
                      <a:pt x="914382" y="2188774"/>
                    </a:lnTo>
                    <a:lnTo>
                      <a:pt x="960515" y="2195696"/>
                    </a:lnTo>
                    <a:lnTo>
                      <a:pt x="1007252" y="2200692"/>
                    </a:lnTo>
                    <a:lnTo>
                      <a:pt x="1054550" y="2203720"/>
                    </a:lnTo>
                    <a:lnTo>
                      <a:pt x="1102368" y="2204739"/>
                    </a:lnTo>
                    <a:lnTo>
                      <a:pt x="1150187" y="2203720"/>
                    </a:lnTo>
                    <a:lnTo>
                      <a:pt x="1197485" y="2200692"/>
                    </a:lnTo>
                    <a:lnTo>
                      <a:pt x="1244222" y="2195696"/>
                    </a:lnTo>
                    <a:lnTo>
                      <a:pt x="1290355" y="2188774"/>
                    </a:lnTo>
                    <a:lnTo>
                      <a:pt x="1335844" y="2179966"/>
                    </a:lnTo>
                    <a:lnTo>
                      <a:pt x="1380647" y="2169314"/>
                    </a:lnTo>
                    <a:lnTo>
                      <a:pt x="1424723" y="2156860"/>
                    </a:lnTo>
                    <a:lnTo>
                      <a:pt x="1468031" y="2142644"/>
                    </a:lnTo>
                    <a:lnTo>
                      <a:pt x="1510529" y="2126709"/>
                    </a:lnTo>
                    <a:lnTo>
                      <a:pt x="1552175" y="2109095"/>
                    </a:lnTo>
                    <a:lnTo>
                      <a:pt x="1592929" y="2089844"/>
                    </a:lnTo>
                    <a:lnTo>
                      <a:pt x="1632749" y="2068997"/>
                    </a:lnTo>
                    <a:lnTo>
                      <a:pt x="1671593" y="2046596"/>
                    </a:lnTo>
                    <a:lnTo>
                      <a:pt x="1709421" y="2022681"/>
                    </a:lnTo>
                    <a:lnTo>
                      <a:pt x="1746191" y="1997295"/>
                    </a:lnTo>
                    <a:lnTo>
                      <a:pt x="1781861" y="1970479"/>
                    </a:lnTo>
                    <a:lnTo>
                      <a:pt x="1816391" y="1942274"/>
                    </a:lnTo>
                    <a:lnTo>
                      <a:pt x="1849738" y="1912721"/>
                    </a:lnTo>
                    <a:lnTo>
                      <a:pt x="1881862" y="1881862"/>
                    </a:lnTo>
                    <a:lnTo>
                      <a:pt x="1912721" y="1849738"/>
                    </a:lnTo>
                    <a:lnTo>
                      <a:pt x="1942274" y="1816391"/>
                    </a:lnTo>
                    <a:lnTo>
                      <a:pt x="1970479" y="1781861"/>
                    </a:lnTo>
                    <a:lnTo>
                      <a:pt x="1997295" y="1746191"/>
                    </a:lnTo>
                    <a:lnTo>
                      <a:pt x="2022681" y="1709421"/>
                    </a:lnTo>
                    <a:lnTo>
                      <a:pt x="2046596" y="1671594"/>
                    </a:lnTo>
                    <a:lnTo>
                      <a:pt x="2068997" y="1632749"/>
                    </a:lnTo>
                    <a:lnTo>
                      <a:pt x="2089844" y="1592929"/>
                    </a:lnTo>
                    <a:lnTo>
                      <a:pt x="2109095" y="1552176"/>
                    </a:lnTo>
                    <a:lnTo>
                      <a:pt x="2126709" y="1510529"/>
                    </a:lnTo>
                    <a:lnTo>
                      <a:pt x="2142644" y="1468032"/>
                    </a:lnTo>
                    <a:lnTo>
                      <a:pt x="2156860" y="1424724"/>
                    </a:lnTo>
                    <a:lnTo>
                      <a:pt x="2169314" y="1380648"/>
                    </a:lnTo>
                    <a:lnTo>
                      <a:pt x="2179966" y="1335845"/>
                    </a:lnTo>
                    <a:lnTo>
                      <a:pt x="2188774" y="1290356"/>
                    </a:lnTo>
                    <a:lnTo>
                      <a:pt x="2195696" y="1244223"/>
                    </a:lnTo>
                    <a:lnTo>
                      <a:pt x="2200692" y="1197486"/>
                    </a:lnTo>
                    <a:lnTo>
                      <a:pt x="2203720" y="1150188"/>
                    </a:lnTo>
                    <a:lnTo>
                      <a:pt x="2204739" y="110237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59" name="Google Shape;759;p58"/>
              <p:cNvSpPr/>
              <p:nvPr/>
            </p:nvSpPr>
            <p:spPr>
              <a:xfrm>
                <a:off x="3867866" y="1795593"/>
                <a:ext cx="709455" cy="709455"/>
              </a:xfrm>
              <a:custGeom>
                <a:rect b="b" l="l" r="r" t="t"/>
                <a:pathLst>
                  <a:path extrusionOk="0" h="1039495" w="1039495">
                    <a:moveTo>
                      <a:pt x="1039328" y="1039328"/>
                    </a:moveTo>
                    <a:lnTo>
                      <a:pt x="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60" name="Google Shape;760;p58"/>
              <p:cNvSpPr/>
              <p:nvPr/>
            </p:nvSpPr>
            <p:spPr>
              <a:xfrm>
                <a:off x="3867865" y="2504226"/>
                <a:ext cx="709455" cy="709455"/>
              </a:xfrm>
              <a:custGeom>
                <a:rect b="b" l="l" r="r" t="t"/>
                <a:pathLst>
                  <a:path extrusionOk="0" h="1039495" w="1039495">
                    <a:moveTo>
                      <a:pt x="1039328" y="0"/>
                    </a:moveTo>
                    <a:lnTo>
                      <a:pt x="0" y="1039328"/>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61" name="Google Shape;761;p58"/>
              <p:cNvSpPr/>
              <p:nvPr/>
            </p:nvSpPr>
            <p:spPr>
              <a:xfrm>
                <a:off x="4576499" y="2504228"/>
                <a:ext cx="709455" cy="709455"/>
              </a:xfrm>
              <a:custGeom>
                <a:rect b="b" l="l" r="r" t="t"/>
                <a:pathLst>
                  <a:path extrusionOk="0" h="1039495" w="1039495">
                    <a:moveTo>
                      <a:pt x="0" y="0"/>
                    </a:moveTo>
                    <a:lnTo>
                      <a:pt x="1039328" y="1039328"/>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62" name="Google Shape;762;p58"/>
              <p:cNvSpPr/>
              <p:nvPr/>
            </p:nvSpPr>
            <p:spPr>
              <a:xfrm>
                <a:off x="4576500" y="1795593"/>
                <a:ext cx="709455" cy="709455"/>
              </a:xfrm>
              <a:custGeom>
                <a:rect b="b" l="l" r="r" t="t"/>
                <a:pathLst>
                  <a:path extrusionOk="0" h="1039495" w="1039495">
                    <a:moveTo>
                      <a:pt x="0" y="1039328"/>
                    </a:moveTo>
                    <a:lnTo>
                      <a:pt x="1039328"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63" name="Google Shape;763;p58"/>
              <p:cNvSpPr/>
              <p:nvPr/>
            </p:nvSpPr>
            <p:spPr>
              <a:xfrm>
                <a:off x="4325961" y="2253688"/>
                <a:ext cx="501862" cy="501862"/>
              </a:xfrm>
              <a:custGeom>
                <a:rect b="b" l="l" r="r" t="t"/>
                <a:pathLst>
                  <a:path extrusionOk="0" h="735329" w="735329">
                    <a:moveTo>
                      <a:pt x="734912" y="367456"/>
                    </a:moveTo>
                    <a:lnTo>
                      <a:pt x="732049" y="321363"/>
                    </a:lnTo>
                    <a:lnTo>
                      <a:pt x="723689" y="276979"/>
                    </a:lnTo>
                    <a:lnTo>
                      <a:pt x="710178" y="234647"/>
                    </a:lnTo>
                    <a:lnTo>
                      <a:pt x="691858" y="194713"/>
                    </a:lnTo>
                    <a:lnTo>
                      <a:pt x="669076" y="157520"/>
                    </a:lnTo>
                    <a:lnTo>
                      <a:pt x="642174" y="123414"/>
                    </a:lnTo>
                    <a:lnTo>
                      <a:pt x="611498" y="92737"/>
                    </a:lnTo>
                    <a:lnTo>
                      <a:pt x="577391" y="65835"/>
                    </a:lnTo>
                    <a:lnTo>
                      <a:pt x="540198" y="43053"/>
                    </a:lnTo>
                    <a:lnTo>
                      <a:pt x="500264" y="24733"/>
                    </a:lnTo>
                    <a:lnTo>
                      <a:pt x="457932" y="11222"/>
                    </a:lnTo>
                    <a:lnTo>
                      <a:pt x="413548" y="2863"/>
                    </a:lnTo>
                    <a:lnTo>
                      <a:pt x="367455" y="0"/>
                    </a:lnTo>
                    <a:lnTo>
                      <a:pt x="321362" y="2863"/>
                    </a:lnTo>
                    <a:lnTo>
                      <a:pt x="276978" y="11222"/>
                    </a:lnTo>
                    <a:lnTo>
                      <a:pt x="234647" y="24733"/>
                    </a:lnTo>
                    <a:lnTo>
                      <a:pt x="194712" y="43053"/>
                    </a:lnTo>
                    <a:lnTo>
                      <a:pt x="157520" y="65835"/>
                    </a:lnTo>
                    <a:lnTo>
                      <a:pt x="123413" y="92737"/>
                    </a:lnTo>
                    <a:lnTo>
                      <a:pt x="92737" y="123414"/>
                    </a:lnTo>
                    <a:lnTo>
                      <a:pt x="65835" y="157520"/>
                    </a:lnTo>
                    <a:lnTo>
                      <a:pt x="43053" y="194713"/>
                    </a:lnTo>
                    <a:lnTo>
                      <a:pt x="24733" y="234647"/>
                    </a:lnTo>
                    <a:lnTo>
                      <a:pt x="11222" y="276979"/>
                    </a:lnTo>
                    <a:lnTo>
                      <a:pt x="2863" y="321363"/>
                    </a:lnTo>
                    <a:lnTo>
                      <a:pt x="0" y="367456"/>
                    </a:lnTo>
                    <a:lnTo>
                      <a:pt x="2863" y="413549"/>
                    </a:lnTo>
                    <a:lnTo>
                      <a:pt x="11222" y="457933"/>
                    </a:lnTo>
                    <a:lnTo>
                      <a:pt x="24733" y="500265"/>
                    </a:lnTo>
                    <a:lnTo>
                      <a:pt x="43053" y="540199"/>
                    </a:lnTo>
                    <a:lnTo>
                      <a:pt x="65835" y="577391"/>
                    </a:lnTo>
                    <a:lnTo>
                      <a:pt x="92737" y="611498"/>
                    </a:lnTo>
                    <a:lnTo>
                      <a:pt x="123413" y="642174"/>
                    </a:lnTo>
                    <a:lnTo>
                      <a:pt x="157520" y="669076"/>
                    </a:lnTo>
                    <a:lnTo>
                      <a:pt x="194712" y="691858"/>
                    </a:lnTo>
                    <a:lnTo>
                      <a:pt x="234647" y="710178"/>
                    </a:lnTo>
                    <a:lnTo>
                      <a:pt x="276978" y="723689"/>
                    </a:lnTo>
                    <a:lnTo>
                      <a:pt x="321362" y="732049"/>
                    </a:lnTo>
                    <a:lnTo>
                      <a:pt x="367455" y="734912"/>
                    </a:lnTo>
                    <a:lnTo>
                      <a:pt x="413548" y="732049"/>
                    </a:lnTo>
                    <a:lnTo>
                      <a:pt x="457932" y="723689"/>
                    </a:lnTo>
                    <a:lnTo>
                      <a:pt x="500264" y="710178"/>
                    </a:lnTo>
                    <a:lnTo>
                      <a:pt x="540198" y="691858"/>
                    </a:lnTo>
                    <a:lnTo>
                      <a:pt x="577391" y="669076"/>
                    </a:lnTo>
                    <a:lnTo>
                      <a:pt x="611498" y="642174"/>
                    </a:lnTo>
                    <a:lnTo>
                      <a:pt x="642174" y="611498"/>
                    </a:lnTo>
                    <a:lnTo>
                      <a:pt x="669076" y="577391"/>
                    </a:lnTo>
                    <a:lnTo>
                      <a:pt x="691858" y="540199"/>
                    </a:lnTo>
                    <a:lnTo>
                      <a:pt x="710178" y="500265"/>
                    </a:lnTo>
                    <a:lnTo>
                      <a:pt x="723689" y="457933"/>
                    </a:lnTo>
                    <a:lnTo>
                      <a:pt x="732049" y="413549"/>
                    </a:lnTo>
                    <a:lnTo>
                      <a:pt x="734912" y="367456"/>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64" name="Google Shape;764;p58"/>
              <p:cNvSpPr/>
              <p:nvPr/>
            </p:nvSpPr>
            <p:spPr>
              <a:xfrm>
                <a:off x="4075422" y="2003149"/>
                <a:ext cx="1003292" cy="1003292"/>
              </a:xfrm>
              <a:custGeom>
                <a:rect b="b" l="l" r="r" t="t"/>
                <a:pathLst>
                  <a:path extrusionOk="0" h="1470025" w="1470025">
                    <a:moveTo>
                      <a:pt x="1469825" y="734913"/>
                    </a:moveTo>
                    <a:lnTo>
                      <a:pt x="1468262" y="686592"/>
                    </a:lnTo>
                    <a:lnTo>
                      <a:pt x="1463637" y="639106"/>
                    </a:lnTo>
                    <a:lnTo>
                      <a:pt x="1456047" y="592551"/>
                    </a:lnTo>
                    <a:lnTo>
                      <a:pt x="1445588" y="547025"/>
                    </a:lnTo>
                    <a:lnTo>
                      <a:pt x="1432359" y="502623"/>
                    </a:lnTo>
                    <a:lnTo>
                      <a:pt x="1416455" y="459444"/>
                    </a:lnTo>
                    <a:lnTo>
                      <a:pt x="1397973" y="417583"/>
                    </a:lnTo>
                    <a:lnTo>
                      <a:pt x="1377010" y="377138"/>
                    </a:lnTo>
                    <a:lnTo>
                      <a:pt x="1353663" y="338206"/>
                    </a:lnTo>
                    <a:lnTo>
                      <a:pt x="1328030" y="300882"/>
                    </a:lnTo>
                    <a:lnTo>
                      <a:pt x="1300205" y="265265"/>
                    </a:lnTo>
                    <a:lnTo>
                      <a:pt x="1270288" y="231451"/>
                    </a:lnTo>
                    <a:lnTo>
                      <a:pt x="1238373" y="199537"/>
                    </a:lnTo>
                    <a:lnTo>
                      <a:pt x="1204559" y="169619"/>
                    </a:lnTo>
                    <a:lnTo>
                      <a:pt x="1168942" y="141795"/>
                    </a:lnTo>
                    <a:lnTo>
                      <a:pt x="1131619" y="116161"/>
                    </a:lnTo>
                    <a:lnTo>
                      <a:pt x="1092686" y="92815"/>
                    </a:lnTo>
                    <a:lnTo>
                      <a:pt x="1052241" y="71852"/>
                    </a:lnTo>
                    <a:lnTo>
                      <a:pt x="1010381" y="53370"/>
                    </a:lnTo>
                    <a:lnTo>
                      <a:pt x="967201" y="37466"/>
                    </a:lnTo>
                    <a:lnTo>
                      <a:pt x="922800" y="24236"/>
                    </a:lnTo>
                    <a:lnTo>
                      <a:pt x="877273" y="13778"/>
                    </a:lnTo>
                    <a:lnTo>
                      <a:pt x="830719" y="6188"/>
                    </a:lnTo>
                    <a:lnTo>
                      <a:pt x="783232" y="1563"/>
                    </a:lnTo>
                    <a:lnTo>
                      <a:pt x="734912" y="0"/>
                    </a:lnTo>
                    <a:lnTo>
                      <a:pt x="686591" y="1563"/>
                    </a:lnTo>
                    <a:lnTo>
                      <a:pt x="639105" y="6188"/>
                    </a:lnTo>
                    <a:lnTo>
                      <a:pt x="592550" y="13778"/>
                    </a:lnTo>
                    <a:lnTo>
                      <a:pt x="547024" y="24236"/>
                    </a:lnTo>
                    <a:lnTo>
                      <a:pt x="502623" y="37466"/>
                    </a:lnTo>
                    <a:lnTo>
                      <a:pt x="459443" y="53370"/>
                    </a:lnTo>
                    <a:lnTo>
                      <a:pt x="417583" y="71852"/>
                    </a:lnTo>
                    <a:lnTo>
                      <a:pt x="377138" y="92815"/>
                    </a:lnTo>
                    <a:lnTo>
                      <a:pt x="338205" y="116161"/>
                    </a:lnTo>
                    <a:lnTo>
                      <a:pt x="300882" y="141795"/>
                    </a:lnTo>
                    <a:lnTo>
                      <a:pt x="265265" y="169619"/>
                    </a:lnTo>
                    <a:lnTo>
                      <a:pt x="231451" y="199537"/>
                    </a:lnTo>
                    <a:lnTo>
                      <a:pt x="199537" y="231451"/>
                    </a:lnTo>
                    <a:lnTo>
                      <a:pt x="169619" y="265265"/>
                    </a:lnTo>
                    <a:lnTo>
                      <a:pt x="141795" y="300882"/>
                    </a:lnTo>
                    <a:lnTo>
                      <a:pt x="116161" y="338206"/>
                    </a:lnTo>
                    <a:lnTo>
                      <a:pt x="92814" y="377138"/>
                    </a:lnTo>
                    <a:lnTo>
                      <a:pt x="71852" y="417583"/>
                    </a:lnTo>
                    <a:lnTo>
                      <a:pt x="53370" y="459444"/>
                    </a:lnTo>
                    <a:lnTo>
                      <a:pt x="37466" y="502623"/>
                    </a:lnTo>
                    <a:lnTo>
                      <a:pt x="24236" y="547025"/>
                    </a:lnTo>
                    <a:lnTo>
                      <a:pt x="13778" y="592551"/>
                    </a:lnTo>
                    <a:lnTo>
                      <a:pt x="6188" y="639106"/>
                    </a:lnTo>
                    <a:lnTo>
                      <a:pt x="1563" y="686592"/>
                    </a:lnTo>
                    <a:lnTo>
                      <a:pt x="0" y="734913"/>
                    </a:lnTo>
                    <a:lnTo>
                      <a:pt x="1563" y="783234"/>
                    </a:lnTo>
                    <a:lnTo>
                      <a:pt x="6188" y="830720"/>
                    </a:lnTo>
                    <a:lnTo>
                      <a:pt x="13778" y="877274"/>
                    </a:lnTo>
                    <a:lnTo>
                      <a:pt x="24236" y="922801"/>
                    </a:lnTo>
                    <a:lnTo>
                      <a:pt x="37466" y="967202"/>
                    </a:lnTo>
                    <a:lnTo>
                      <a:pt x="53370" y="1010381"/>
                    </a:lnTo>
                    <a:lnTo>
                      <a:pt x="71852" y="1052242"/>
                    </a:lnTo>
                    <a:lnTo>
                      <a:pt x="92814" y="1092687"/>
                    </a:lnTo>
                    <a:lnTo>
                      <a:pt x="116161" y="1131619"/>
                    </a:lnTo>
                    <a:lnTo>
                      <a:pt x="141795" y="1168942"/>
                    </a:lnTo>
                    <a:lnTo>
                      <a:pt x="169619" y="1204559"/>
                    </a:lnTo>
                    <a:lnTo>
                      <a:pt x="199537" y="1238374"/>
                    </a:lnTo>
                    <a:lnTo>
                      <a:pt x="231451" y="1270288"/>
                    </a:lnTo>
                    <a:lnTo>
                      <a:pt x="265265" y="1300205"/>
                    </a:lnTo>
                    <a:lnTo>
                      <a:pt x="300882" y="1328030"/>
                    </a:lnTo>
                    <a:lnTo>
                      <a:pt x="338205" y="1353663"/>
                    </a:lnTo>
                    <a:lnTo>
                      <a:pt x="377138" y="1377010"/>
                    </a:lnTo>
                    <a:lnTo>
                      <a:pt x="417583" y="1397973"/>
                    </a:lnTo>
                    <a:lnTo>
                      <a:pt x="459443" y="1416455"/>
                    </a:lnTo>
                    <a:lnTo>
                      <a:pt x="502623" y="1432359"/>
                    </a:lnTo>
                    <a:lnTo>
                      <a:pt x="547024" y="1445588"/>
                    </a:lnTo>
                    <a:lnTo>
                      <a:pt x="592550" y="1456047"/>
                    </a:lnTo>
                    <a:lnTo>
                      <a:pt x="639105" y="1463637"/>
                    </a:lnTo>
                    <a:lnTo>
                      <a:pt x="686591" y="1468262"/>
                    </a:lnTo>
                    <a:lnTo>
                      <a:pt x="734912" y="1469825"/>
                    </a:lnTo>
                    <a:lnTo>
                      <a:pt x="783232" y="1468262"/>
                    </a:lnTo>
                    <a:lnTo>
                      <a:pt x="830719" y="1463637"/>
                    </a:lnTo>
                    <a:lnTo>
                      <a:pt x="877273" y="1456047"/>
                    </a:lnTo>
                    <a:lnTo>
                      <a:pt x="922800" y="1445588"/>
                    </a:lnTo>
                    <a:lnTo>
                      <a:pt x="967201" y="1432359"/>
                    </a:lnTo>
                    <a:lnTo>
                      <a:pt x="1010381" y="1416455"/>
                    </a:lnTo>
                    <a:lnTo>
                      <a:pt x="1052241" y="1397973"/>
                    </a:lnTo>
                    <a:lnTo>
                      <a:pt x="1092686" y="1377010"/>
                    </a:lnTo>
                    <a:lnTo>
                      <a:pt x="1131619" y="1353663"/>
                    </a:lnTo>
                    <a:lnTo>
                      <a:pt x="1168942" y="1328030"/>
                    </a:lnTo>
                    <a:lnTo>
                      <a:pt x="1204559" y="1300205"/>
                    </a:lnTo>
                    <a:lnTo>
                      <a:pt x="1238373" y="1270288"/>
                    </a:lnTo>
                    <a:lnTo>
                      <a:pt x="1270288" y="1238374"/>
                    </a:lnTo>
                    <a:lnTo>
                      <a:pt x="1300205" y="1204559"/>
                    </a:lnTo>
                    <a:lnTo>
                      <a:pt x="1328030" y="1168942"/>
                    </a:lnTo>
                    <a:lnTo>
                      <a:pt x="1353663" y="1131619"/>
                    </a:lnTo>
                    <a:lnTo>
                      <a:pt x="1377010" y="1092687"/>
                    </a:lnTo>
                    <a:lnTo>
                      <a:pt x="1397973" y="1052242"/>
                    </a:lnTo>
                    <a:lnTo>
                      <a:pt x="1416455" y="1010381"/>
                    </a:lnTo>
                    <a:lnTo>
                      <a:pt x="1432359" y="967202"/>
                    </a:lnTo>
                    <a:lnTo>
                      <a:pt x="1445588" y="922801"/>
                    </a:lnTo>
                    <a:lnTo>
                      <a:pt x="1456047" y="877274"/>
                    </a:lnTo>
                    <a:lnTo>
                      <a:pt x="1463637" y="830720"/>
                    </a:lnTo>
                    <a:lnTo>
                      <a:pt x="1468262" y="783234"/>
                    </a:lnTo>
                    <a:lnTo>
                      <a:pt x="1469825" y="734913"/>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65" name="Google Shape;765;p58"/>
              <p:cNvSpPr/>
              <p:nvPr/>
            </p:nvSpPr>
            <p:spPr>
              <a:xfrm>
                <a:off x="3824883" y="1752610"/>
                <a:ext cx="1505154" cy="1505154"/>
              </a:xfrm>
              <a:custGeom>
                <a:rect b="b" l="l" r="r" t="t"/>
                <a:pathLst>
                  <a:path extrusionOk="0" h="2205354" w="2205354">
                    <a:moveTo>
                      <a:pt x="2204739" y="1102370"/>
                    </a:moveTo>
                    <a:lnTo>
                      <a:pt x="2203720" y="1054551"/>
                    </a:lnTo>
                    <a:lnTo>
                      <a:pt x="2200692" y="1007253"/>
                    </a:lnTo>
                    <a:lnTo>
                      <a:pt x="2195696" y="960516"/>
                    </a:lnTo>
                    <a:lnTo>
                      <a:pt x="2188774" y="914383"/>
                    </a:lnTo>
                    <a:lnTo>
                      <a:pt x="2179966" y="868894"/>
                    </a:lnTo>
                    <a:lnTo>
                      <a:pt x="2169314" y="824091"/>
                    </a:lnTo>
                    <a:lnTo>
                      <a:pt x="2156860" y="780015"/>
                    </a:lnTo>
                    <a:lnTo>
                      <a:pt x="2142644" y="736707"/>
                    </a:lnTo>
                    <a:lnTo>
                      <a:pt x="2126709" y="694209"/>
                    </a:lnTo>
                    <a:lnTo>
                      <a:pt x="2109095" y="652563"/>
                    </a:lnTo>
                    <a:lnTo>
                      <a:pt x="2089844" y="611809"/>
                    </a:lnTo>
                    <a:lnTo>
                      <a:pt x="2068997" y="571989"/>
                    </a:lnTo>
                    <a:lnTo>
                      <a:pt x="2046596" y="533145"/>
                    </a:lnTo>
                    <a:lnTo>
                      <a:pt x="2022681" y="495317"/>
                    </a:lnTo>
                    <a:lnTo>
                      <a:pt x="1997295" y="458547"/>
                    </a:lnTo>
                    <a:lnTo>
                      <a:pt x="1970479" y="422877"/>
                    </a:lnTo>
                    <a:lnTo>
                      <a:pt x="1942274" y="388347"/>
                    </a:lnTo>
                    <a:lnTo>
                      <a:pt x="1912721" y="355000"/>
                    </a:lnTo>
                    <a:lnTo>
                      <a:pt x="1881862" y="322876"/>
                    </a:lnTo>
                    <a:lnTo>
                      <a:pt x="1849738" y="292017"/>
                    </a:lnTo>
                    <a:lnTo>
                      <a:pt x="1816391" y="262464"/>
                    </a:lnTo>
                    <a:lnTo>
                      <a:pt x="1781861" y="234259"/>
                    </a:lnTo>
                    <a:lnTo>
                      <a:pt x="1746191" y="207443"/>
                    </a:lnTo>
                    <a:lnTo>
                      <a:pt x="1709421" y="182057"/>
                    </a:lnTo>
                    <a:lnTo>
                      <a:pt x="1671593" y="158142"/>
                    </a:lnTo>
                    <a:lnTo>
                      <a:pt x="1632749" y="135741"/>
                    </a:lnTo>
                    <a:lnTo>
                      <a:pt x="1592929" y="114894"/>
                    </a:lnTo>
                    <a:lnTo>
                      <a:pt x="1552175" y="95643"/>
                    </a:lnTo>
                    <a:lnTo>
                      <a:pt x="1510529" y="78029"/>
                    </a:lnTo>
                    <a:lnTo>
                      <a:pt x="1468031" y="62094"/>
                    </a:lnTo>
                    <a:lnTo>
                      <a:pt x="1424723" y="47878"/>
                    </a:lnTo>
                    <a:lnTo>
                      <a:pt x="1380647" y="35424"/>
                    </a:lnTo>
                    <a:lnTo>
                      <a:pt x="1335844" y="24772"/>
                    </a:lnTo>
                    <a:lnTo>
                      <a:pt x="1290355" y="15964"/>
                    </a:lnTo>
                    <a:lnTo>
                      <a:pt x="1244222" y="9042"/>
                    </a:lnTo>
                    <a:lnTo>
                      <a:pt x="1197485" y="4046"/>
                    </a:lnTo>
                    <a:lnTo>
                      <a:pt x="1150187" y="1018"/>
                    </a:lnTo>
                    <a:lnTo>
                      <a:pt x="1102368" y="0"/>
                    </a:lnTo>
                    <a:lnTo>
                      <a:pt x="1054550" y="1018"/>
                    </a:lnTo>
                    <a:lnTo>
                      <a:pt x="1007252" y="4046"/>
                    </a:lnTo>
                    <a:lnTo>
                      <a:pt x="960515" y="9042"/>
                    </a:lnTo>
                    <a:lnTo>
                      <a:pt x="914382" y="15964"/>
                    </a:lnTo>
                    <a:lnTo>
                      <a:pt x="868893" y="24772"/>
                    </a:lnTo>
                    <a:lnTo>
                      <a:pt x="824090" y="35424"/>
                    </a:lnTo>
                    <a:lnTo>
                      <a:pt x="780014" y="47878"/>
                    </a:lnTo>
                    <a:lnTo>
                      <a:pt x="736706" y="62094"/>
                    </a:lnTo>
                    <a:lnTo>
                      <a:pt x="694209" y="78029"/>
                    </a:lnTo>
                    <a:lnTo>
                      <a:pt x="652562" y="95643"/>
                    </a:lnTo>
                    <a:lnTo>
                      <a:pt x="611809" y="114894"/>
                    </a:lnTo>
                    <a:lnTo>
                      <a:pt x="571989" y="135741"/>
                    </a:lnTo>
                    <a:lnTo>
                      <a:pt x="533144" y="158142"/>
                    </a:lnTo>
                    <a:lnTo>
                      <a:pt x="495317" y="182057"/>
                    </a:lnTo>
                    <a:lnTo>
                      <a:pt x="458547" y="207443"/>
                    </a:lnTo>
                    <a:lnTo>
                      <a:pt x="422877" y="234259"/>
                    </a:lnTo>
                    <a:lnTo>
                      <a:pt x="388347" y="262464"/>
                    </a:lnTo>
                    <a:lnTo>
                      <a:pt x="355000" y="292017"/>
                    </a:lnTo>
                    <a:lnTo>
                      <a:pt x="322876" y="322876"/>
                    </a:lnTo>
                    <a:lnTo>
                      <a:pt x="292017" y="355000"/>
                    </a:lnTo>
                    <a:lnTo>
                      <a:pt x="262464" y="388347"/>
                    </a:lnTo>
                    <a:lnTo>
                      <a:pt x="234259" y="422877"/>
                    </a:lnTo>
                    <a:lnTo>
                      <a:pt x="207443" y="458547"/>
                    </a:lnTo>
                    <a:lnTo>
                      <a:pt x="182057" y="495317"/>
                    </a:lnTo>
                    <a:lnTo>
                      <a:pt x="158142" y="533145"/>
                    </a:lnTo>
                    <a:lnTo>
                      <a:pt x="135741" y="571989"/>
                    </a:lnTo>
                    <a:lnTo>
                      <a:pt x="114894" y="611809"/>
                    </a:lnTo>
                    <a:lnTo>
                      <a:pt x="95643" y="652563"/>
                    </a:lnTo>
                    <a:lnTo>
                      <a:pt x="78029" y="694209"/>
                    </a:lnTo>
                    <a:lnTo>
                      <a:pt x="62094" y="736707"/>
                    </a:lnTo>
                    <a:lnTo>
                      <a:pt x="47878" y="780015"/>
                    </a:lnTo>
                    <a:lnTo>
                      <a:pt x="35424" y="824091"/>
                    </a:lnTo>
                    <a:lnTo>
                      <a:pt x="24772" y="868894"/>
                    </a:lnTo>
                    <a:lnTo>
                      <a:pt x="15964" y="914383"/>
                    </a:lnTo>
                    <a:lnTo>
                      <a:pt x="9042" y="960516"/>
                    </a:lnTo>
                    <a:lnTo>
                      <a:pt x="4046" y="1007253"/>
                    </a:lnTo>
                    <a:lnTo>
                      <a:pt x="1018" y="1054551"/>
                    </a:lnTo>
                    <a:lnTo>
                      <a:pt x="0" y="1102370"/>
                    </a:lnTo>
                    <a:lnTo>
                      <a:pt x="1018" y="1150188"/>
                    </a:lnTo>
                    <a:lnTo>
                      <a:pt x="4046" y="1197486"/>
                    </a:lnTo>
                    <a:lnTo>
                      <a:pt x="9042" y="1244223"/>
                    </a:lnTo>
                    <a:lnTo>
                      <a:pt x="15964" y="1290356"/>
                    </a:lnTo>
                    <a:lnTo>
                      <a:pt x="24772" y="1335845"/>
                    </a:lnTo>
                    <a:lnTo>
                      <a:pt x="35424" y="1380648"/>
                    </a:lnTo>
                    <a:lnTo>
                      <a:pt x="47878" y="1424724"/>
                    </a:lnTo>
                    <a:lnTo>
                      <a:pt x="62094" y="1468032"/>
                    </a:lnTo>
                    <a:lnTo>
                      <a:pt x="78029" y="1510529"/>
                    </a:lnTo>
                    <a:lnTo>
                      <a:pt x="95643" y="1552176"/>
                    </a:lnTo>
                    <a:lnTo>
                      <a:pt x="114894" y="1592929"/>
                    </a:lnTo>
                    <a:lnTo>
                      <a:pt x="135741" y="1632749"/>
                    </a:lnTo>
                    <a:lnTo>
                      <a:pt x="158142" y="1671594"/>
                    </a:lnTo>
                    <a:lnTo>
                      <a:pt x="182057" y="1709421"/>
                    </a:lnTo>
                    <a:lnTo>
                      <a:pt x="207443" y="1746191"/>
                    </a:lnTo>
                    <a:lnTo>
                      <a:pt x="234259" y="1781861"/>
                    </a:lnTo>
                    <a:lnTo>
                      <a:pt x="262464" y="1816391"/>
                    </a:lnTo>
                    <a:lnTo>
                      <a:pt x="292017" y="1849738"/>
                    </a:lnTo>
                    <a:lnTo>
                      <a:pt x="322876" y="1881862"/>
                    </a:lnTo>
                    <a:lnTo>
                      <a:pt x="355000" y="1912721"/>
                    </a:lnTo>
                    <a:lnTo>
                      <a:pt x="388347" y="1942274"/>
                    </a:lnTo>
                    <a:lnTo>
                      <a:pt x="422877" y="1970479"/>
                    </a:lnTo>
                    <a:lnTo>
                      <a:pt x="458547" y="1997295"/>
                    </a:lnTo>
                    <a:lnTo>
                      <a:pt x="495317" y="2022681"/>
                    </a:lnTo>
                    <a:lnTo>
                      <a:pt x="533144" y="2046596"/>
                    </a:lnTo>
                    <a:lnTo>
                      <a:pt x="571989" y="2068997"/>
                    </a:lnTo>
                    <a:lnTo>
                      <a:pt x="611809" y="2089844"/>
                    </a:lnTo>
                    <a:lnTo>
                      <a:pt x="652562" y="2109095"/>
                    </a:lnTo>
                    <a:lnTo>
                      <a:pt x="694209" y="2126709"/>
                    </a:lnTo>
                    <a:lnTo>
                      <a:pt x="736706" y="2142644"/>
                    </a:lnTo>
                    <a:lnTo>
                      <a:pt x="780014" y="2156860"/>
                    </a:lnTo>
                    <a:lnTo>
                      <a:pt x="824090" y="2169314"/>
                    </a:lnTo>
                    <a:lnTo>
                      <a:pt x="868893" y="2179966"/>
                    </a:lnTo>
                    <a:lnTo>
                      <a:pt x="914382" y="2188774"/>
                    </a:lnTo>
                    <a:lnTo>
                      <a:pt x="960515" y="2195696"/>
                    </a:lnTo>
                    <a:lnTo>
                      <a:pt x="1007252" y="2200692"/>
                    </a:lnTo>
                    <a:lnTo>
                      <a:pt x="1054550" y="2203720"/>
                    </a:lnTo>
                    <a:lnTo>
                      <a:pt x="1102368" y="2204739"/>
                    </a:lnTo>
                    <a:lnTo>
                      <a:pt x="1150187" y="2203720"/>
                    </a:lnTo>
                    <a:lnTo>
                      <a:pt x="1197485" y="2200692"/>
                    </a:lnTo>
                    <a:lnTo>
                      <a:pt x="1244222" y="2195696"/>
                    </a:lnTo>
                    <a:lnTo>
                      <a:pt x="1290355" y="2188774"/>
                    </a:lnTo>
                    <a:lnTo>
                      <a:pt x="1335844" y="2179966"/>
                    </a:lnTo>
                    <a:lnTo>
                      <a:pt x="1380647" y="2169314"/>
                    </a:lnTo>
                    <a:lnTo>
                      <a:pt x="1424723" y="2156860"/>
                    </a:lnTo>
                    <a:lnTo>
                      <a:pt x="1468031" y="2142644"/>
                    </a:lnTo>
                    <a:lnTo>
                      <a:pt x="1510529" y="2126709"/>
                    </a:lnTo>
                    <a:lnTo>
                      <a:pt x="1552175" y="2109095"/>
                    </a:lnTo>
                    <a:lnTo>
                      <a:pt x="1592929" y="2089844"/>
                    </a:lnTo>
                    <a:lnTo>
                      <a:pt x="1632749" y="2068997"/>
                    </a:lnTo>
                    <a:lnTo>
                      <a:pt x="1671593" y="2046596"/>
                    </a:lnTo>
                    <a:lnTo>
                      <a:pt x="1709421" y="2022681"/>
                    </a:lnTo>
                    <a:lnTo>
                      <a:pt x="1746191" y="1997295"/>
                    </a:lnTo>
                    <a:lnTo>
                      <a:pt x="1781861" y="1970479"/>
                    </a:lnTo>
                    <a:lnTo>
                      <a:pt x="1816391" y="1942274"/>
                    </a:lnTo>
                    <a:lnTo>
                      <a:pt x="1849738" y="1912721"/>
                    </a:lnTo>
                    <a:lnTo>
                      <a:pt x="1881862" y="1881862"/>
                    </a:lnTo>
                    <a:lnTo>
                      <a:pt x="1912721" y="1849738"/>
                    </a:lnTo>
                    <a:lnTo>
                      <a:pt x="1942274" y="1816391"/>
                    </a:lnTo>
                    <a:lnTo>
                      <a:pt x="1970479" y="1781861"/>
                    </a:lnTo>
                    <a:lnTo>
                      <a:pt x="1997295" y="1746191"/>
                    </a:lnTo>
                    <a:lnTo>
                      <a:pt x="2022681" y="1709421"/>
                    </a:lnTo>
                    <a:lnTo>
                      <a:pt x="2046596" y="1671594"/>
                    </a:lnTo>
                    <a:lnTo>
                      <a:pt x="2068997" y="1632749"/>
                    </a:lnTo>
                    <a:lnTo>
                      <a:pt x="2089844" y="1592929"/>
                    </a:lnTo>
                    <a:lnTo>
                      <a:pt x="2109095" y="1552176"/>
                    </a:lnTo>
                    <a:lnTo>
                      <a:pt x="2126709" y="1510529"/>
                    </a:lnTo>
                    <a:lnTo>
                      <a:pt x="2142644" y="1468032"/>
                    </a:lnTo>
                    <a:lnTo>
                      <a:pt x="2156860" y="1424724"/>
                    </a:lnTo>
                    <a:lnTo>
                      <a:pt x="2169314" y="1380648"/>
                    </a:lnTo>
                    <a:lnTo>
                      <a:pt x="2179966" y="1335845"/>
                    </a:lnTo>
                    <a:lnTo>
                      <a:pt x="2188774" y="1290356"/>
                    </a:lnTo>
                    <a:lnTo>
                      <a:pt x="2195696" y="1244223"/>
                    </a:lnTo>
                    <a:lnTo>
                      <a:pt x="2200692" y="1197486"/>
                    </a:lnTo>
                    <a:lnTo>
                      <a:pt x="2203720" y="1150188"/>
                    </a:lnTo>
                    <a:lnTo>
                      <a:pt x="2204739" y="110237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66" name="Google Shape;766;p58"/>
              <p:cNvSpPr txBox="1"/>
              <p:nvPr/>
            </p:nvSpPr>
            <p:spPr>
              <a:xfrm>
                <a:off x="4269932" y="1236082"/>
                <a:ext cx="597600" cy="275400"/>
              </a:xfrm>
              <a:prstGeom prst="rect">
                <a:avLst/>
              </a:prstGeom>
              <a:noFill/>
              <a:ln>
                <a:noFill/>
              </a:ln>
            </p:spPr>
            <p:txBody>
              <a:bodyPr anchorCtr="0" anchor="t" bIns="0" lIns="0" spcFirstLastPara="1" rIns="0" wrap="square" tIns="8650">
                <a:spAutoFit/>
              </a:bodyPr>
              <a:lstStyle/>
              <a:p>
                <a:pPr indent="0" lvl="0" marL="0" marR="0" rtl="0" algn="ctr">
                  <a:lnSpc>
                    <a:spcPct val="116666"/>
                  </a:lnSpc>
                  <a:spcBef>
                    <a:spcPts val="0"/>
                  </a:spcBef>
                  <a:spcAft>
                    <a:spcPts val="0"/>
                  </a:spcAft>
                  <a:buClr>
                    <a:srgbClr val="000000"/>
                  </a:buClr>
                  <a:buSzPts val="800"/>
                  <a:buFont typeface="Arial"/>
                  <a:buNone/>
                </a:pPr>
                <a:r>
                  <a:rPr b="1" i="0" lang="en" sz="800" u="none" cap="none" strike="noStrike">
                    <a:solidFill>
                      <a:schemeClr val="dk1"/>
                    </a:solidFill>
                  </a:rPr>
                  <a:t>Upper Mode</a:t>
                </a:r>
                <a:endParaRPr i="0" sz="800" u="none" cap="none" strike="noStrike">
                  <a:solidFill>
                    <a:schemeClr val="dk1"/>
                  </a:solidFill>
                </a:endParaRPr>
              </a:p>
              <a:p>
                <a:pPr indent="0" lvl="0" marL="0" marR="0" rtl="0" algn="ctr">
                  <a:lnSpc>
                    <a:spcPct val="116666"/>
                  </a:lnSpc>
                  <a:spcBef>
                    <a:spcPts val="0"/>
                  </a:spcBef>
                  <a:spcAft>
                    <a:spcPts val="0"/>
                  </a:spcAft>
                  <a:buClr>
                    <a:srgbClr val="000000"/>
                  </a:buClr>
                  <a:buSzPts val="800"/>
                  <a:buFont typeface="Arial"/>
                  <a:buNone/>
                </a:pPr>
                <a:r>
                  <a:rPr i="0" lang="en" sz="800" u="none" cap="none" strike="noStrike">
                    <a:solidFill>
                      <a:schemeClr val="dk1"/>
                    </a:solidFill>
                  </a:rPr>
                  <a:t>52%</a:t>
                </a:r>
                <a:endParaRPr i="0" sz="800" u="none" cap="none" strike="noStrike">
                  <a:solidFill>
                    <a:schemeClr val="dk1"/>
                  </a:solidFill>
                </a:endParaRPr>
              </a:p>
            </p:txBody>
          </p:sp>
          <p:sp>
            <p:nvSpPr>
              <p:cNvPr id="767" name="Google Shape;767;p58"/>
              <p:cNvSpPr txBox="1"/>
              <p:nvPr/>
            </p:nvSpPr>
            <p:spPr>
              <a:xfrm>
                <a:off x="3350344" y="2428570"/>
                <a:ext cx="2133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52%</a:t>
                </a:r>
                <a:endParaRPr i="0" sz="800" u="none" cap="none" strike="noStrike">
                  <a:solidFill>
                    <a:schemeClr val="dk1"/>
                  </a:solidFill>
                </a:endParaRPr>
              </a:p>
            </p:txBody>
          </p:sp>
          <p:sp>
            <p:nvSpPr>
              <p:cNvPr id="768" name="Google Shape;768;p58"/>
              <p:cNvSpPr txBox="1"/>
              <p:nvPr/>
            </p:nvSpPr>
            <p:spPr>
              <a:xfrm>
                <a:off x="4267643" y="3427349"/>
                <a:ext cx="594300" cy="387300"/>
              </a:xfrm>
              <a:prstGeom prst="rect">
                <a:avLst/>
              </a:prstGeom>
              <a:noFill/>
              <a:ln>
                <a:noFill/>
              </a:ln>
            </p:spPr>
            <p:txBody>
              <a:bodyPr anchorCtr="0" anchor="t" bIns="0" lIns="0" spcFirstLastPara="1" rIns="0" wrap="square" tIns="76175">
                <a:spAutoFit/>
              </a:bodyPr>
              <a:lstStyle/>
              <a:p>
                <a:pPr indent="0" lvl="0" marL="38100" marR="0" rtl="0" algn="ctr">
                  <a:lnSpc>
                    <a:spcPct val="100000"/>
                  </a:lnSpc>
                  <a:spcBef>
                    <a:spcPts val="0"/>
                  </a:spcBef>
                  <a:spcAft>
                    <a:spcPts val="0"/>
                  </a:spcAft>
                  <a:buClr>
                    <a:srgbClr val="000000"/>
                  </a:buClr>
                  <a:buSzPts val="800"/>
                  <a:buFont typeface="Arial"/>
                  <a:buNone/>
                </a:pPr>
                <a:r>
                  <a:rPr i="0" lang="en" sz="800" u="none" cap="none" strike="noStrike">
                    <a:solidFill>
                      <a:schemeClr val="dk1"/>
                    </a:solidFill>
                  </a:rPr>
                  <a:t>48%</a:t>
                </a:r>
                <a:endParaRPr i="0" sz="800" u="none" cap="none" strike="noStrike">
                  <a:solidFill>
                    <a:schemeClr val="dk1"/>
                  </a:solidFill>
                </a:endParaRPr>
              </a:p>
              <a:p>
                <a:pPr indent="0" lvl="0" marL="0" marR="0" rtl="0" algn="ctr">
                  <a:lnSpc>
                    <a:spcPct val="100000"/>
                  </a:lnSpc>
                  <a:spcBef>
                    <a:spcPts val="500"/>
                  </a:spcBef>
                  <a:spcAft>
                    <a:spcPts val="0"/>
                  </a:spcAft>
                  <a:buClr>
                    <a:srgbClr val="000000"/>
                  </a:buClr>
                  <a:buSzPts val="800"/>
                  <a:buFont typeface="Arial"/>
                  <a:buNone/>
                </a:pPr>
                <a:r>
                  <a:rPr b="1" i="0" lang="en" sz="800" u="none" cap="none" strike="noStrike">
                    <a:solidFill>
                      <a:schemeClr val="dk1"/>
                    </a:solidFill>
                  </a:rPr>
                  <a:t>Lower Mode</a:t>
                </a:r>
                <a:endParaRPr i="0" sz="800" u="none" cap="none" strike="noStrike">
                  <a:solidFill>
                    <a:schemeClr val="dk1"/>
                  </a:solidFill>
                </a:endParaRPr>
              </a:p>
            </p:txBody>
          </p:sp>
          <p:sp>
            <p:nvSpPr>
              <p:cNvPr id="769" name="Google Shape;769;p58"/>
              <p:cNvSpPr txBox="1"/>
              <p:nvPr/>
            </p:nvSpPr>
            <p:spPr>
              <a:xfrm>
                <a:off x="5589023" y="2410300"/>
                <a:ext cx="2697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48%</a:t>
                </a:r>
                <a:endParaRPr i="0" sz="800" u="none" cap="none" strike="noStrike">
                  <a:solidFill>
                    <a:schemeClr val="dk1"/>
                  </a:solidFill>
                </a:endParaRPr>
              </a:p>
            </p:txBody>
          </p:sp>
          <p:sp>
            <p:nvSpPr>
              <p:cNvPr id="770" name="Google Shape;770;p58"/>
              <p:cNvSpPr/>
              <p:nvPr/>
            </p:nvSpPr>
            <p:spPr>
              <a:xfrm>
                <a:off x="4147894" y="2075620"/>
                <a:ext cx="49405" cy="809134"/>
              </a:xfrm>
              <a:custGeom>
                <a:rect b="b" l="l" r="r" t="t"/>
                <a:pathLst>
                  <a:path extrusionOk="0" h="1185545" w="72389">
                    <a:moveTo>
                      <a:pt x="0" y="0"/>
                    </a:moveTo>
                    <a:lnTo>
                      <a:pt x="71842" y="1185399"/>
                    </a:lnTo>
                  </a:path>
                </a:pathLst>
              </a:custGeom>
              <a:noFill/>
              <a:ln cap="flat" cmpd="sng" w="254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71" name="Google Shape;771;p58"/>
              <p:cNvSpPr/>
              <p:nvPr/>
            </p:nvSpPr>
            <p:spPr>
              <a:xfrm>
                <a:off x="4196877" y="2871602"/>
                <a:ext cx="748027" cy="12568"/>
              </a:xfrm>
              <a:custGeom>
                <a:rect b="b" l="l" r="r" t="t"/>
                <a:pathLst>
                  <a:path extrusionOk="0" h="18414" w="1096010">
                    <a:moveTo>
                      <a:pt x="0" y="17960"/>
                    </a:moveTo>
                    <a:lnTo>
                      <a:pt x="1095596" y="0"/>
                    </a:lnTo>
                  </a:path>
                </a:pathLst>
              </a:custGeom>
              <a:noFill/>
              <a:ln cap="flat" cmpd="sng" w="254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72" name="Google Shape;772;p58"/>
              <p:cNvSpPr/>
              <p:nvPr/>
            </p:nvSpPr>
            <p:spPr>
              <a:xfrm>
                <a:off x="4943875" y="2124604"/>
                <a:ext cx="12568" cy="748027"/>
              </a:xfrm>
              <a:custGeom>
                <a:rect b="b" l="l" r="r" t="t"/>
                <a:pathLst>
                  <a:path extrusionOk="0" h="1096010" w="18414">
                    <a:moveTo>
                      <a:pt x="0" y="1095596"/>
                    </a:moveTo>
                    <a:lnTo>
                      <a:pt x="17960" y="0"/>
                    </a:lnTo>
                  </a:path>
                </a:pathLst>
              </a:custGeom>
              <a:noFill/>
              <a:ln cap="flat" cmpd="sng" w="254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73" name="Google Shape;773;p58"/>
              <p:cNvSpPr/>
              <p:nvPr/>
            </p:nvSpPr>
            <p:spPr>
              <a:xfrm>
                <a:off x="4147894" y="2075620"/>
                <a:ext cx="809134" cy="49405"/>
              </a:xfrm>
              <a:custGeom>
                <a:rect b="b" l="l" r="r" t="t"/>
                <a:pathLst>
                  <a:path extrusionOk="0" h="72389" w="1185545">
                    <a:moveTo>
                      <a:pt x="1185399" y="71842"/>
                    </a:moveTo>
                    <a:lnTo>
                      <a:pt x="0" y="0"/>
                    </a:lnTo>
                  </a:path>
                </a:pathLst>
              </a:custGeom>
              <a:noFill/>
              <a:ln cap="flat" cmpd="sng" w="254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74" name="Google Shape;774;p58"/>
              <p:cNvSpPr/>
              <p:nvPr/>
            </p:nvSpPr>
            <p:spPr>
              <a:xfrm>
                <a:off x="4105034" y="2081744"/>
                <a:ext cx="49405" cy="894945"/>
              </a:xfrm>
              <a:custGeom>
                <a:rect b="b" l="l" r="r" t="t"/>
                <a:pathLst>
                  <a:path extrusionOk="0" h="1311275" w="72389">
                    <a:moveTo>
                      <a:pt x="71842" y="0"/>
                    </a:moveTo>
                    <a:lnTo>
                      <a:pt x="0" y="1311123"/>
                    </a:lnTo>
                  </a:path>
                </a:pathLst>
              </a:custGeom>
              <a:noFill/>
              <a:ln cap="flat" cmpd="sng" w="25400">
                <a:solidFill>
                  <a:srgbClr val="000000"/>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75" name="Google Shape;775;p58"/>
              <p:cNvSpPr/>
              <p:nvPr/>
            </p:nvSpPr>
            <p:spPr>
              <a:xfrm>
                <a:off x="4105034" y="2859356"/>
                <a:ext cx="827770" cy="116581"/>
              </a:xfrm>
              <a:custGeom>
                <a:rect b="b" l="l" r="r" t="t"/>
                <a:pathLst>
                  <a:path extrusionOk="0" h="170814" w="1212850">
                    <a:moveTo>
                      <a:pt x="0" y="170625"/>
                    </a:moveTo>
                    <a:lnTo>
                      <a:pt x="1212340" y="0"/>
                    </a:lnTo>
                  </a:path>
                </a:pathLst>
              </a:custGeom>
              <a:noFill/>
              <a:ln cap="flat" cmpd="sng" w="25400">
                <a:solidFill>
                  <a:srgbClr val="000000"/>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76" name="Google Shape;776;p58"/>
              <p:cNvSpPr/>
              <p:nvPr/>
            </p:nvSpPr>
            <p:spPr>
              <a:xfrm>
                <a:off x="4882645" y="2198079"/>
                <a:ext cx="49405" cy="662215"/>
              </a:xfrm>
              <a:custGeom>
                <a:rect b="b" l="l" r="r" t="t"/>
                <a:pathLst>
                  <a:path extrusionOk="0" h="970279" w="72389">
                    <a:moveTo>
                      <a:pt x="71842" y="969872"/>
                    </a:moveTo>
                    <a:lnTo>
                      <a:pt x="0" y="0"/>
                    </a:lnTo>
                  </a:path>
                </a:pathLst>
              </a:custGeom>
              <a:noFill/>
              <a:ln cap="flat" cmpd="sng" w="25400">
                <a:solidFill>
                  <a:srgbClr val="000000"/>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77" name="Google Shape;777;p58"/>
              <p:cNvSpPr/>
              <p:nvPr/>
            </p:nvSpPr>
            <p:spPr>
              <a:xfrm>
                <a:off x="4154016" y="2081744"/>
                <a:ext cx="729390" cy="116581"/>
              </a:xfrm>
              <a:custGeom>
                <a:rect b="b" l="l" r="r" t="t"/>
                <a:pathLst>
                  <a:path extrusionOk="0" h="170814" w="1068704">
                    <a:moveTo>
                      <a:pt x="1068655" y="170625"/>
                    </a:moveTo>
                    <a:lnTo>
                      <a:pt x="0" y="0"/>
                    </a:lnTo>
                  </a:path>
                </a:pathLst>
              </a:custGeom>
              <a:noFill/>
              <a:ln cap="flat" cmpd="sng" w="25400">
                <a:solidFill>
                  <a:srgbClr val="000000"/>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778" name="Google Shape;778;p58"/>
              <p:cNvSpPr txBox="1"/>
              <p:nvPr/>
            </p:nvSpPr>
            <p:spPr>
              <a:xfrm>
                <a:off x="1797250" y="3067049"/>
                <a:ext cx="430500" cy="631500"/>
              </a:xfrm>
              <a:prstGeom prst="rect">
                <a:avLst/>
              </a:prstGeom>
              <a:noFill/>
              <a:ln>
                <a:noFill/>
              </a:ln>
            </p:spPr>
            <p:txBody>
              <a:bodyPr anchorCtr="0" anchor="t" bIns="0" lIns="0" spcFirstLastPara="1" rIns="0" wrap="square" tIns="13850">
                <a:spAutoFit/>
              </a:bodyPr>
              <a:lstStyle/>
              <a:p>
                <a:pPr indent="0" lvl="0" marL="12700" marR="0" rtl="0" algn="l">
                  <a:lnSpc>
                    <a:spcPct val="118270"/>
                  </a:lnSpc>
                  <a:spcBef>
                    <a:spcPts val="0"/>
                  </a:spcBef>
                  <a:spcAft>
                    <a:spcPts val="0"/>
                  </a:spcAft>
                  <a:buClr>
                    <a:srgbClr val="000000"/>
                  </a:buClr>
                  <a:buSzPts val="700"/>
                  <a:buFont typeface="Arial"/>
                  <a:buNone/>
                </a:pPr>
                <a:r>
                  <a:rPr i="0" lang="en" sz="700" u="none" cap="none" strike="noStrike">
                    <a:solidFill>
                      <a:schemeClr val="dk1"/>
                    </a:solidFill>
                  </a:rPr>
                  <a:t>reader  speaker  detailed  dominant  controlled</a:t>
                </a:r>
                <a:endParaRPr i="0" sz="700" u="none" cap="none" strike="noStrike">
                  <a:solidFill>
                    <a:schemeClr val="dk1"/>
                  </a:solidFill>
                </a:endParaRPr>
              </a:p>
            </p:txBody>
          </p:sp>
          <p:sp>
            <p:nvSpPr>
              <p:cNvPr id="779" name="Google Shape;779;p58"/>
              <p:cNvSpPr txBox="1"/>
              <p:nvPr/>
            </p:nvSpPr>
            <p:spPr>
              <a:xfrm>
                <a:off x="1797250" y="3707850"/>
                <a:ext cx="442800" cy="1164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700"/>
                  <a:buFont typeface="Arial"/>
                  <a:buNone/>
                </a:pPr>
                <a:r>
                  <a:rPr i="0" lang="en" sz="700" u="none" cap="none" strike="noStrike">
                    <a:solidFill>
                      <a:schemeClr val="dk1"/>
                    </a:solidFill>
                  </a:rPr>
                  <a:t>sequential</a:t>
                </a:r>
                <a:endParaRPr i="0" sz="700" u="none" cap="none" strike="noStrike">
                  <a:solidFill>
                    <a:schemeClr val="dk1"/>
                  </a:solidFill>
                </a:endParaRPr>
              </a:p>
            </p:txBody>
          </p:sp>
          <p:sp>
            <p:nvSpPr>
              <p:cNvPr id="780" name="Google Shape;780;p58"/>
              <p:cNvSpPr txBox="1"/>
              <p:nvPr/>
            </p:nvSpPr>
            <p:spPr>
              <a:xfrm>
                <a:off x="7015875" y="3062951"/>
                <a:ext cx="333600" cy="631500"/>
              </a:xfrm>
              <a:prstGeom prst="rect">
                <a:avLst/>
              </a:prstGeom>
              <a:noFill/>
              <a:ln>
                <a:noFill/>
              </a:ln>
            </p:spPr>
            <p:txBody>
              <a:bodyPr anchorCtr="0" anchor="t" bIns="0" lIns="0" spcFirstLastPara="1" rIns="0" wrap="square" tIns="13850">
                <a:spAutoFit/>
              </a:bodyPr>
              <a:lstStyle/>
              <a:p>
                <a:pPr indent="0" lvl="0" marL="12700" marR="0" rtl="0" algn="just">
                  <a:lnSpc>
                    <a:spcPct val="118270"/>
                  </a:lnSpc>
                  <a:spcBef>
                    <a:spcPts val="0"/>
                  </a:spcBef>
                  <a:spcAft>
                    <a:spcPts val="0"/>
                  </a:spcAft>
                  <a:buClr>
                    <a:srgbClr val="000000"/>
                  </a:buClr>
                  <a:buSzPts val="700"/>
                  <a:buFont typeface="Arial"/>
                  <a:buNone/>
                </a:pPr>
                <a:r>
                  <a:rPr i="0" lang="en" sz="700" u="none" cap="none" strike="noStrike">
                    <a:solidFill>
                      <a:schemeClr val="dk1"/>
                    </a:solidFill>
                  </a:rPr>
                  <a:t>talker  reader  musical  spiritual  intuitive</a:t>
                </a:r>
                <a:endParaRPr i="0" sz="700" u="none" cap="none" strike="noStrike">
                  <a:solidFill>
                    <a:schemeClr val="dk1"/>
                  </a:solidFill>
                </a:endParaRPr>
              </a:p>
            </p:txBody>
          </p:sp>
          <p:sp>
            <p:nvSpPr>
              <p:cNvPr id="781" name="Google Shape;781;p58"/>
              <p:cNvSpPr txBox="1"/>
              <p:nvPr/>
            </p:nvSpPr>
            <p:spPr>
              <a:xfrm>
                <a:off x="6970913" y="3703732"/>
                <a:ext cx="378900" cy="1164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700"/>
                  <a:buFont typeface="Arial"/>
                  <a:buNone/>
                </a:pPr>
                <a:r>
                  <a:rPr i="0" lang="en" sz="700" u="none" cap="none" strike="noStrike">
                    <a:solidFill>
                      <a:schemeClr val="dk1"/>
                    </a:solidFill>
                  </a:rPr>
                  <a:t>symbolic</a:t>
                </a:r>
                <a:endParaRPr i="0" sz="700" u="none" cap="none" strike="noStrike">
                  <a:solidFill>
                    <a:schemeClr val="dk1"/>
                  </a:solidFill>
                </a:endParaRPr>
              </a:p>
            </p:txBody>
          </p:sp>
          <p:sp>
            <p:nvSpPr>
              <p:cNvPr id="782" name="Google Shape;782;p58"/>
              <p:cNvSpPr txBox="1"/>
              <p:nvPr/>
            </p:nvSpPr>
            <p:spPr>
              <a:xfrm>
                <a:off x="6786154" y="1040074"/>
                <a:ext cx="559500" cy="1164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700"/>
                  <a:buFont typeface="Arial"/>
                  <a:buNone/>
                </a:pPr>
                <a:r>
                  <a:rPr i="0" lang="en" sz="700" u="none" cap="none" strike="noStrike">
                    <a:solidFill>
                      <a:schemeClr val="dk1"/>
                    </a:solidFill>
                  </a:rPr>
                  <a:t>simultaneous</a:t>
                </a:r>
                <a:endParaRPr i="0" sz="700" u="none" cap="none" strike="noStrike">
                  <a:solidFill>
                    <a:schemeClr val="dk1"/>
                  </a:solidFill>
                </a:endParaRPr>
              </a:p>
            </p:txBody>
          </p:sp>
          <p:sp>
            <p:nvSpPr>
              <p:cNvPr id="783" name="Google Shape;783;p58"/>
              <p:cNvSpPr txBox="1"/>
              <p:nvPr/>
            </p:nvSpPr>
            <p:spPr>
              <a:xfrm>
                <a:off x="6860734" y="1152642"/>
                <a:ext cx="485100" cy="631500"/>
              </a:xfrm>
              <a:prstGeom prst="rect">
                <a:avLst/>
              </a:prstGeom>
              <a:noFill/>
              <a:ln>
                <a:noFill/>
              </a:ln>
            </p:spPr>
            <p:txBody>
              <a:bodyPr anchorCtr="0" anchor="t" bIns="0" lIns="0" spcFirstLastPara="1" rIns="0" wrap="square" tIns="13850">
                <a:spAutoFit/>
              </a:bodyPr>
              <a:lstStyle/>
              <a:p>
                <a:pPr indent="0" lvl="0" marL="12700" marR="0" rtl="0" algn="l">
                  <a:lnSpc>
                    <a:spcPct val="118270"/>
                  </a:lnSpc>
                  <a:spcBef>
                    <a:spcPts val="0"/>
                  </a:spcBef>
                  <a:spcAft>
                    <a:spcPts val="0"/>
                  </a:spcAft>
                  <a:buClr>
                    <a:srgbClr val="000000"/>
                  </a:buClr>
                  <a:buSzPts val="700"/>
                  <a:buFont typeface="Arial"/>
                  <a:buNone/>
                </a:pPr>
                <a:r>
                  <a:rPr i="0" lang="en" sz="700" u="none" cap="none" strike="noStrike">
                    <a:solidFill>
                      <a:schemeClr val="dk1"/>
                    </a:solidFill>
                  </a:rPr>
                  <a:t>imaginative  synthesizer</a:t>
                </a:r>
                <a:endParaRPr i="0" sz="700" u="none" cap="none" strike="noStrike">
                  <a:solidFill>
                    <a:schemeClr val="dk1"/>
                  </a:solidFill>
                </a:endParaRPr>
              </a:p>
              <a:p>
                <a:pPr indent="-25400" lvl="0" marL="190500" marR="0" rtl="0" algn="just">
                  <a:lnSpc>
                    <a:spcPct val="118270"/>
                  </a:lnSpc>
                  <a:spcBef>
                    <a:spcPts val="0"/>
                  </a:spcBef>
                  <a:spcAft>
                    <a:spcPts val="0"/>
                  </a:spcAft>
                  <a:buClr>
                    <a:srgbClr val="000000"/>
                  </a:buClr>
                  <a:buSzPts val="700"/>
                  <a:buFont typeface="Arial"/>
                  <a:buNone/>
                </a:pPr>
                <a:r>
                  <a:rPr i="0" lang="en" sz="700" u="none" cap="none" strike="noStrike">
                    <a:solidFill>
                      <a:schemeClr val="dk1"/>
                    </a:solidFill>
                  </a:rPr>
                  <a:t>intuitive  artistic  holistic</a:t>
                </a:r>
                <a:endParaRPr i="0" sz="700" u="none" cap="none" strike="noStrike">
                  <a:solidFill>
                    <a:schemeClr val="dk1"/>
                  </a:solidFill>
                </a:endParaRPr>
              </a:p>
            </p:txBody>
          </p:sp>
          <p:sp>
            <p:nvSpPr>
              <p:cNvPr id="784" name="Google Shape;784;p58"/>
              <p:cNvSpPr txBox="1"/>
              <p:nvPr/>
            </p:nvSpPr>
            <p:spPr>
              <a:xfrm>
                <a:off x="3561223" y="3907746"/>
                <a:ext cx="2016300" cy="702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400"/>
                  <a:buFont typeface="Arial"/>
                  <a:buNone/>
                </a:pPr>
                <a:r>
                  <a:rPr i="0" lang="en" sz="400" u="none" cap="none" strike="noStrike">
                    <a:solidFill>
                      <a:schemeClr val="dk1"/>
                    </a:solidFill>
                  </a:rPr>
                  <a:t>The percentages indicate the preferences for one Mode compared to the opposite Mode</a:t>
                </a:r>
                <a:endParaRPr i="0" sz="400" u="none" cap="none" strike="noStrike">
                  <a:solidFill>
                    <a:schemeClr val="dk1"/>
                  </a:solidFill>
                </a:endParaRPr>
              </a:p>
            </p:txBody>
          </p:sp>
          <p:sp>
            <p:nvSpPr>
              <p:cNvPr id="785" name="Google Shape;785;p58"/>
              <p:cNvSpPr txBox="1"/>
              <p:nvPr/>
            </p:nvSpPr>
            <p:spPr>
              <a:xfrm>
                <a:off x="3408279" y="1324105"/>
                <a:ext cx="231300" cy="166200"/>
              </a:xfrm>
              <a:prstGeom prst="rect">
                <a:avLst/>
              </a:prstGeom>
              <a:solidFill>
                <a:srgbClr val="2CC3EF"/>
              </a:solidFill>
              <a:ln>
                <a:noFill/>
              </a:ln>
            </p:spPr>
            <p:txBody>
              <a:bodyPr anchorCtr="0" anchor="t" bIns="0" lIns="0" spcFirstLastPara="1" rIns="0" wrap="square" tIns="12100">
                <a:spAutoFit/>
              </a:bodyPr>
              <a:lstStyle/>
              <a:p>
                <a:pPr indent="0" lvl="0" marL="50800" marR="0" rtl="0" algn="l">
                  <a:lnSpc>
                    <a:spcPct val="100000"/>
                  </a:lnSpc>
                  <a:spcBef>
                    <a:spcPts val="0"/>
                  </a:spcBef>
                  <a:spcAft>
                    <a:spcPts val="0"/>
                  </a:spcAft>
                  <a:buClr>
                    <a:srgbClr val="000000"/>
                  </a:buClr>
                  <a:buSzPts val="1000"/>
                  <a:buFont typeface="Arial"/>
                  <a:buNone/>
                </a:pPr>
                <a:r>
                  <a:rPr b="1" i="0" lang="en" sz="1000" u="none" cap="none" strike="noStrike">
                    <a:solidFill>
                      <a:schemeClr val="dk1"/>
                    </a:solidFill>
                  </a:rPr>
                  <a:t>79</a:t>
                </a:r>
                <a:endParaRPr i="0" sz="1000" u="none" cap="none" strike="noStrike">
                  <a:solidFill>
                    <a:schemeClr val="dk1"/>
                  </a:solidFill>
                </a:endParaRPr>
              </a:p>
            </p:txBody>
          </p:sp>
          <p:sp>
            <p:nvSpPr>
              <p:cNvPr id="786" name="Google Shape;786;p58"/>
              <p:cNvSpPr txBox="1"/>
              <p:nvPr/>
            </p:nvSpPr>
            <p:spPr>
              <a:xfrm>
                <a:off x="3404114" y="3513724"/>
                <a:ext cx="231300" cy="166200"/>
              </a:xfrm>
              <a:prstGeom prst="rect">
                <a:avLst/>
              </a:prstGeom>
              <a:solidFill>
                <a:srgbClr val="62C084"/>
              </a:solidFill>
              <a:ln>
                <a:noFill/>
              </a:ln>
            </p:spPr>
            <p:txBody>
              <a:bodyPr anchorCtr="0" anchor="t" bIns="0" lIns="0" spcFirstLastPara="1" rIns="0" wrap="square" tIns="12100">
                <a:spAutoFit/>
              </a:bodyPr>
              <a:lstStyle/>
              <a:p>
                <a:pPr indent="0" lvl="0" marL="50800" marR="0" rtl="0" algn="l">
                  <a:lnSpc>
                    <a:spcPct val="100000"/>
                  </a:lnSpc>
                  <a:spcBef>
                    <a:spcPts val="0"/>
                  </a:spcBef>
                  <a:spcAft>
                    <a:spcPts val="0"/>
                  </a:spcAft>
                  <a:buClr>
                    <a:srgbClr val="000000"/>
                  </a:buClr>
                  <a:buSzPts val="1000"/>
                  <a:buFont typeface="Arial"/>
                  <a:buNone/>
                </a:pPr>
                <a:r>
                  <a:rPr b="1" i="0" lang="en" sz="1000" u="none" cap="none" strike="noStrike">
                    <a:solidFill>
                      <a:schemeClr val="dk1"/>
                    </a:solidFill>
                  </a:rPr>
                  <a:t>70</a:t>
                </a:r>
                <a:endParaRPr i="0" sz="1000" u="none" cap="none" strike="noStrike">
                  <a:solidFill>
                    <a:schemeClr val="dk1"/>
                  </a:solidFill>
                </a:endParaRPr>
              </a:p>
            </p:txBody>
          </p:sp>
          <p:sp>
            <p:nvSpPr>
              <p:cNvPr id="787" name="Google Shape;787;p58"/>
              <p:cNvSpPr txBox="1"/>
              <p:nvPr/>
            </p:nvSpPr>
            <p:spPr>
              <a:xfrm>
                <a:off x="5489154" y="3513724"/>
                <a:ext cx="231300" cy="166200"/>
              </a:xfrm>
              <a:prstGeom prst="rect">
                <a:avLst/>
              </a:prstGeom>
              <a:solidFill>
                <a:srgbClr val="EE354E"/>
              </a:solidFill>
              <a:ln>
                <a:noFill/>
              </a:ln>
            </p:spPr>
            <p:txBody>
              <a:bodyPr anchorCtr="0" anchor="t" bIns="0" lIns="0" spcFirstLastPara="1" rIns="0" wrap="square" tIns="12100">
                <a:spAutoFit/>
              </a:bodyPr>
              <a:lstStyle/>
              <a:p>
                <a:pPr indent="0" lvl="0" marL="50800" marR="0" rtl="0" algn="l">
                  <a:lnSpc>
                    <a:spcPct val="100000"/>
                  </a:lnSpc>
                  <a:spcBef>
                    <a:spcPts val="0"/>
                  </a:spcBef>
                  <a:spcAft>
                    <a:spcPts val="0"/>
                  </a:spcAft>
                  <a:buClr>
                    <a:srgbClr val="000000"/>
                  </a:buClr>
                  <a:buSzPts val="1000"/>
                  <a:buFont typeface="Arial"/>
                  <a:buNone/>
                </a:pPr>
                <a:r>
                  <a:rPr b="1" i="0" lang="en" sz="1000" u="none" cap="none" strike="noStrike">
                    <a:solidFill>
                      <a:schemeClr val="dk1"/>
                    </a:solidFill>
                  </a:rPr>
                  <a:t>67</a:t>
                </a:r>
                <a:endParaRPr i="0" sz="1000" u="none" cap="none" strike="noStrike">
                  <a:solidFill>
                    <a:schemeClr val="dk1"/>
                  </a:solidFill>
                </a:endParaRPr>
              </a:p>
            </p:txBody>
          </p:sp>
          <p:sp>
            <p:nvSpPr>
              <p:cNvPr id="788" name="Google Shape;788;p58"/>
              <p:cNvSpPr txBox="1"/>
              <p:nvPr/>
            </p:nvSpPr>
            <p:spPr>
              <a:xfrm>
                <a:off x="5501651" y="1324105"/>
                <a:ext cx="231300" cy="166200"/>
              </a:xfrm>
              <a:prstGeom prst="rect">
                <a:avLst/>
              </a:prstGeom>
              <a:solidFill>
                <a:srgbClr val="FCD642"/>
              </a:solidFill>
              <a:ln>
                <a:noFill/>
              </a:ln>
            </p:spPr>
            <p:txBody>
              <a:bodyPr anchorCtr="0" anchor="t" bIns="0" lIns="0" spcFirstLastPara="1" rIns="0" wrap="square" tIns="12100">
                <a:spAutoFit/>
              </a:bodyPr>
              <a:lstStyle/>
              <a:p>
                <a:pPr indent="0" lvl="0" marL="50800" marR="0" rtl="0" algn="l">
                  <a:lnSpc>
                    <a:spcPct val="100000"/>
                  </a:lnSpc>
                  <a:spcBef>
                    <a:spcPts val="0"/>
                  </a:spcBef>
                  <a:spcAft>
                    <a:spcPts val="0"/>
                  </a:spcAft>
                  <a:buClr>
                    <a:srgbClr val="000000"/>
                  </a:buClr>
                  <a:buSzPts val="1000"/>
                  <a:buFont typeface="Arial"/>
                  <a:buNone/>
                </a:pPr>
                <a:r>
                  <a:rPr b="1" i="0" lang="en" sz="1000" u="none" cap="none" strike="noStrike">
                    <a:solidFill>
                      <a:schemeClr val="dk1"/>
                    </a:solidFill>
                  </a:rPr>
                  <a:t>70</a:t>
                </a:r>
                <a:endParaRPr i="0" sz="1000" u="none" cap="none" strike="noStrike">
                  <a:solidFill>
                    <a:schemeClr val="dk1"/>
                  </a:solidFill>
                </a:endParaRPr>
              </a:p>
            </p:txBody>
          </p:sp>
          <p:sp>
            <p:nvSpPr>
              <p:cNvPr id="789" name="Google Shape;789;p58"/>
              <p:cNvSpPr txBox="1"/>
              <p:nvPr/>
            </p:nvSpPr>
            <p:spPr>
              <a:xfrm>
                <a:off x="1788086" y="595251"/>
                <a:ext cx="567300" cy="1241700"/>
              </a:xfrm>
              <a:prstGeom prst="rect">
                <a:avLst/>
              </a:prstGeom>
              <a:noFill/>
              <a:ln>
                <a:noFill/>
              </a:ln>
            </p:spPr>
            <p:txBody>
              <a:bodyPr anchorCtr="0" anchor="t" bIns="0" lIns="0" spcFirstLastPara="1" rIns="0" wrap="square" tIns="52375">
                <a:spAutoFit/>
              </a:bodyPr>
              <a:lstStyle/>
              <a:p>
                <a:pPr indent="0" lvl="0" marL="12700" marR="0" rtl="0" algn="l">
                  <a:lnSpc>
                    <a:spcPct val="100000"/>
                  </a:lnSpc>
                  <a:spcBef>
                    <a:spcPts val="0"/>
                  </a:spcBef>
                  <a:spcAft>
                    <a:spcPts val="0"/>
                  </a:spcAft>
                  <a:buClr>
                    <a:srgbClr val="000000"/>
                  </a:buClr>
                  <a:buSzPts val="2800"/>
                  <a:buFont typeface="Arial"/>
                  <a:buNone/>
                </a:pPr>
                <a:r>
                  <a:rPr b="1" i="0" lang="en" sz="2800" u="none" cap="none" strike="noStrike">
                    <a:solidFill>
                      <a:srgbClr val="2CC3EF"/>
                    </a:solidFill>
                  </a:rPr>
                  <a:t>A</a:t>
                </a:r>
                <a:endParaRPr i="0" sz="2800" u="none" cap="none" strike="noStrike">
                  <a:solidFill>
                    <a:schemeClr val="dk1"/>
                  </a:solidFill>
                </a:endParaRPr>
              </a:p>
              <a:p>
                <a:pPr indent="0" lvl="0" marL="12700" marR="0" rtl="0" algn="l">
                  <a:lnSpc>
                    <a:spcPct val="118270"/>
                  </a:lnSpc>
                  <a:spcBef>
                    <a:spcPts val="100"/>
                  </a:spcBef>
                  <a:spcAft>
                    <a:spcPts val="0"/>
                  </a:spcAft>
                  <a:buClr>
                    <a:srgbClr val="000000"/>
                  </a:buClr>
                  <a:buSzPts val="700"/>
                  <a:buFont typeface="Arial"/>
                  <a:buNone/>
                </a:pPr>
                <a:r>
                  <a:rPr i="0" lang="en" sz="700" u="none" cap="none" strike="noStrike">
                    <a:solidFill>
                      <a:schemeClr val="dk1"/>
                    </a:solidFill>
                  </a:rPr>
                  <a:t>mathematical  quantitative  analytical  rational  factual  critical</a:t>
                </a:r>
                <a:endParaRPr i="0" sz="700" u="none" cap="none" strike="noStrike">
                  <a:solidFill>
                    <a:schemeClr val="dk1"/>
                  </a:solidFill>
                </a:endParaRPr>
              </a:p>
            </p:txBody>
          </p:sp>
          <p:sp>
            <p:nvSpPr>
              <p:cNvPr id="790" name="Google Shape;790;p58"/>
              <p:cNvSpPr txBox="1"/>
              <p:nvPr/>
            </p:nvSpPr>
            <p:spPr>
              <a:xfrm rot="-2042199">
                <a:off x="1778390" y="2095575"/>
                <a:ext cx="5722115" cy="892142"/>
              </a:xfrm>
              <a:prstGeom prst="rect">
                <a:avLst/>
              </a:prstGeom>
              <a:solidFill>
                <a:srgbClr val="FFC000"/>
              </a:solid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SAMPLE</a:t>
                </a:r>
                <a:endParaRPr i="0" sz="9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ADD YOUR TEAM DATA HERE. TRANSFER NOTES IF NEEDED</a:t>
                </a:r>
                <a:endParaRPr i="0" sz="900" u="none" cap="none" strike="noStrike">
                  <a:solidFill>
                    <a:srgbClr val="000000"/>
                  </a:solidFill>
                </a:endParaRPr>
              </a:p>
            </p:txBody>
          </p:sp>
        </p:grpSp>
      </p:grpSp>
      <p:sp>
        <p:nvSpPr>
          <p:cNvPr id="791" name="Google Shape;791;p58"/>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lang="en" sz="600">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
        <p:nvSpPr>
          <p:cNvPr id="792" name="Google Shape;792;p58"/>
          <p:cNvSpPr txBox="1"/>
          <p:nvPr>
            <p:ph type="title"/>
          </p:nvPr>
        </p:nvSpPr>
        <p:spPr>
          <a:xfrm>
            <a:off x="311699" y="309889"/>
            <a:ext cx="7867200" cy="356100"/>
          </a:xfrm>
          <a:prstGeom prst="rect">
            <a:avLst/>
          </a:prstGeom>
          <a:noFill/>
          <a:ln>
            <a:noFill/>
          </a:ln>
        </p:spPr>
        <p:txBody>
          <a:bodyPr anchorCtr="0" anchor="t" bIns="30250" lIns="60500" spcFirstLastPara="1" rIns="60500" wrap="square" tIns="30250">
            <a:noAutofit/>
          </a:bodyPr>
          <a:lstStyle/>
          <a:p>
            <a:pPr indent="0" lvl="0" marL="0" rtl="0" algn="l">
              <a:lnSpc>
                <a:spcPct val="100000"/>
              </a:lnSpc>
              <a:spcBef>
                <a:spcPts val="0"/>
              </a:spcBef>
              <a:spcAft>
                <a:spcPts val="0"/>
              </a:spcAft>
              <a:buClr>
                <a:srgbClr val="3A3838"/>
              </a:buClr>
              <a:buSzPts val="2400"/>
              <a:buFont typeface="Arial"/>
              <a:buNone/>
            </a:pPr>
            <a:r>
              <a:rPr b="1" lang="en"/>
              <a:t>Team Average</a:t>
            </a:r>
            <a:endParaRPr b="1"/>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59"/>
          <p:cNvSpPr txBox="1"/>
          <p:nvPr>
            <p:ph idx="12" type="sldNum"/>
          </p:nvPr>
        </p:nvSpPr>
        <p:spPr>
          <a:xfrm>
            <a:off x="8412450" y="4828989"/>
            <a:ext cx="42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grpSp>
        <p:nvGrpSpPr>
          <p:cNvPr id="799" name="Google Shape;799;p59"/>
          <p:cNvGrpSpPr/>
          <p:nvPr/>
        </p:nvGrpSpPr>
        <p:grpSpPr>
          <a:xfrm>
            <a:off x="1634961" y="570646"/>
            <a:ext cx="5886901" cy="4229681"/>
            <a:chOff x="1634961" y="570646"/>
            <a:chExt cx="5886901" cy="4229681"/>
          </a:xfrm>
        </p:grpSpPr>
        <p:sp>
          <p:nvSpPr>
            <p:cNvPr id="800" name="Google Shape;800;p59"/>
            <p:cNvSpPr txBox="1"/>
            <p:nvPr/>
          </p:nvSpPr>
          <p:spPr>
            <a:xfrm>
              <a:off x="1684948" y="1616949"/>
              <a:ext cx="562500" cy="782100"/>
            </a:xfrm>
            <a:prstGeom prst="rect">
              <a:avLst/>
            </a:prstGeom>
            <a:noFill/>
            <a:ln>
              <a:noFill/>
            </a:ln>
          </p:spPr>
          <p:txBody>
            <a:bodyPr anchorCtr="0" anchor="t" bIns="0" lIns="0" spcFirstLastPara="1" rIns="0" wrap="square" tIns="27700">
              <a:spAutoFit/>
            </a:bodyPr>
            <a:lstStyle/>
            <a:p>
              <a:pPr indent="0" lvl="0" marL="12700" marR="0" rtl="0" algn="l">
                <a:lnSpc>
                  <a:spcPct val="100000"/>
                </a:lnSpc>
                <a:spcBef>
                  <a:spcPts val="0"/>
                </a:spcBef>
                <a:spcAft>
                  <a:spcPts val="0"/>
                </a:spcAft>
                <a:buClr>
                  <a:srgbClr val="000000"/>
                </a:buClr>
                <a:buSzPts val="700"/>
                <a:buFont typeface="Arial"/>
                <a:buNone/>
              </a:pPr>
              <a:r>
                <a:rPr i="0" lang="en" sz="700" u="none" cap="none" strike="noStrike">
                  <a:solidFill>
                    <a:schemeClr val="dk1"/>
                  </a:solidFill>
                </a:rPr>
                <a:t>mathematical  quantitative  analytical  rational  factual  critical  logical</a:t>
              </a:r>
              <a:endParaRPr i="0" sz="700" u="none" cap="none" strike="noStrike">
                <a:solidFill>
                  <a:schemeClr val="dk1"/>
                </a:solidFill>
              </a:endParaRPr>
            </a:p>
          </p:txBody>
        </p:sp>
        <p:sp>
          <p:nvSpPr>
            <p:cNvPr id="801" name="Google Shape;801;p59"/>
            <p:cNvSpPr/>
            <p:nvPr/>
          </p:nvSpPr>
          <p:spPr>
            <a:xfrm>
              <a:off x="2768689" y="817775"/>
              <a:ext cx="1811560" cy="1811560"/>
            </a:xfrm>
            <a:custGeom>
              <a:rect b="b" l="l" r="r" t="t"/>
              <a:pathLst>
                <a:path extrusionOk="0" h="2654300" w="2654300">
                  <a:moveTo>
                    <a:pt x="2654020" y="0"/>
                  </a:moveTo>
                  <a:lnTo>
                    <a:pt x="2605800" y="429"/>
                  </a:lnTo>
                  <a:lnTo>
                    <a:pt x="2557787" y="1712"/>
                  </a:lnTo>
                  <a:lnTo>
                    <a:pt x="2509991" y="3841"/>
                  </a:lnTo>
                  <a:lnTo>
                    <a:pt x="2462417" y="6810"/>
                  </a:lnTo>
                  <a:lnTo>
                    <a:pt x="2415074" y="10610"/>
                  </a:lnTo>
                  <a:lnTo>
                    <a:pt x="2367967" y="15235"/>
                  </a:lnTo>
                  <a:lnTo>
                    <a:pt x="2321106" y="20678"/>
                  </a:lnTo>
                  <a:lnTo>
                    <a:pt x="2274496" y="26931"/>
                  </a:lnTo>
                  <a:lnTo>
                    <a:pt x="2228145" y="33987"/>
                  </a:lnTo>
                  <a:lnTo>
                    <a:pt x="2182060" y="41838"/>
                  </a:lnTo>
                  <a:lnTo>
                    <a:pt x="2136250" y="50478"/>
                  </a:lnTo>
                  <a:lnTo>
                    <a:pt x="2090720" y="59899"/>
                  </a:lnTo>
                  <a:lnTo>
                    <a:pt x="2045478" y="70094"/>
                  </a:lnTo>
                  <a:lnTo>
                    <a:pt x="2000531" y="81056"/>
                  </a:lnTo>
                  <a:lnTo>
                    <a:pt x="1955887" y="92777"/>
                  </a:lnTo>
                  <a:lnTo>
                    <a:pt x="1911553" y="105250"/>
                  </a:lnTo>
                  <a:lnTo>
                    <a:pt x="1867536" y="118468"/>
                  </a:lnTo>
                  <a:lnTo>
                    <a:pt x="1823844" y="132424"/>
                  </a:lnTo>
                  <a:lnTo>
                    <a:pt x="1780483" y="147110"/>
                  </a:lnTo>
                  <a:lnTo>
                    <a:pt x="1737460" y="162520"/>
                  </a:lnTo>
                  <a:lnTo>
                    <a:pt x="1694784" y="178645"/>
                  </a:lnTo>
                  <a:lnTo>
                    <a:pt x="1652462" y="195479"/>
                  </a:lnTo>
                  <a:lnTo>
                    <a:pt x="1610500" y="213015"/>
                  </a:lnTo>
                  <a:lnTo>
                    <a:pt x="1568905" y="231244"/>
                  </a:lnTo>
                  <a:lnTo>
                    <a:pt x="1527686" y="250161"/>
                  </a:lnTo>
                  <a:lnTo>
                    <a:pt x="1486849" y="269757"/>
                  </a:lnTo>
                  <a:lnTo>
                    <a:pt x="1446402" y="290026"/>
                  </a:lnTo>
                  <a:lnTo>
                    <a:pt x="1406352" y="310959"/>
                  </a:lnTo>
                  <a:lnTo>
                    <a:pt x="1366706" y="332551"/>
                  </a:lnTo>
                  <a:lnTo>
                    <a:pt x="1327471" y="354794"/>
                  </a:lnTo>
                  <a:lnTo>
                    <a:pt x="1288655" y="377679"/>
                  </a:lnTo>
                  <a:lnTo>
                    <a:pt x="1250265" y="401201"/>
                  </a:lnTo>
                  <a:lnTo>
                    <a:pt x="1212307" y="425352"/>
                  </a:lnTo>
                  <a:lnTo>
                    <a:pt x="1174791" y="450124"/>
                  </a:lnTo>
                  <a:lnTo>
                    <a:pt x="1137721" y="475511"/>
                  </a:lnTo>
                  <a:lnTo>
                    <a:pt x="1101107" y="501505"/>
                  </a:lnTo>
                  <a:lnTo>
                    <a:pt x="1064955" y="528099"/>
                  </a:lnTo>
                  <a:lnTo>
                    <a:pt x="1029272" y="555286"/>
                  </a:lnTo>
                  <a:lnTo>
                    <a:pt x="994066" y="583058"/>
                  </a:lnTo>
                  <a:lnTo>
                    <a:pt x="959344" y="611408"/>
                  </a:lnTo>
                  <a:lnTo>
                    <a:pt x="925112" y="640329"/>
                  </a:lnTo>
                  <a:lnTo>
                    <a:pt x="891380" y="669814"/>
                  </a:lnTo>
                  <a:lnTo>
                    <a:pt x="858153" y="699855"/>
                  </a:lnTo>
                  <a:lnTo>
                    <a:pt x="825438" y="730445"/>
                  </a:lnTo>
                  <a:lnTo>
                    <a:pt x="793244" y="761577"/>
                  </a:lnTo>
                  <a:lnTo>
                    <a:pt x="761577" y="793244"/>
                  </a:lnTo>
                  <a:lnTo>
                    <a:pt x="730445" y="825438"/>
                  </a:lnTo>
                  <a:lnTo>
                    <a:pt x="699855" y="858152"/>
                  </a:lnTo>
                  <a:lnTo>
                    <a:pt x="669814" y="891379"/>
                  </a:lnTo>
                  <a:lnTo>
                    <a:pt x="640329" y="925112"/>
                  </a:lnTo>
                  <a:lnTo>
                    <a:pt x="611408" y="959343"/>
                  </a:lnTo>
                  <a:lnTo>
                    <a:pt x="583058" y="994065"/>
                  </a:lnTo>
                  <a:lnTo>
                    <a:pt x="555286" y="1029271"/>
                  </a:lnTo>
                  <a:lnTo>
                    <a:pt x="528100" y="1064954"/>
                  </a:lnTo>
                  <a:lnTo>
                    <a:pt x="501506" y="1101106"/>
                  </a:lnTo>
                  <a:lnTo>
                    <a:pt x="475512" y="1137721"/>
                  </a:lnTo>
                  <a:lnTo>
                    <a:pt x="450125" y="1174790"/>
                  </a:lnTo>
                  <a:lnTo>
                    <a:pt x="425352" y="1212306"/>
                  </a:lnTo>
                  <a:lnTo>
                    <a:pt x="401202" y="1250264"/>
                  </a:lnTo>
                  <a:lnTo>
                    <a:pt x="377680" y="1288654"/>
                  </a:lnTo>
                  <a:lnTo>
                    <a:pt x="354794" y="1327470"/>
                  </a:lnTo>
                  <a:lnTo>
                    <a:pt x="332551" y="1366705"/>
                  </a:lnTo>
                  <a:lnTo>
                    <a:pt x="310960" y="1406351"/>
                  </a:lnTo>
                  <a:lnTo>
                    <a:pt x="290026" y="1446401"/>
                  </a:lnTo>
                  <a:lnTo>
                    <a:pt x="269757" y="1486848"/>
                  </a:lnTo>
                  <a:lnTo>
                    <a:pt x="250161" y="1527685"/>
                  </a:lnTo>
                  <a:lnTo>
                    <a:pt x="231245" y="1568904"/>
                  </a:lnTo>
                  <a:lnTo>
                    <a:pt x="213015" y="1610498"/>
                  </a:lnTo>
                  <a:lnTo>
                    <a:pt x="195479" y="1652461"/>
                  </a:lnTo>
                  <a:lnTo>
                    <a:pt x="178645" y="1694783"/>
                  </a:lnTo>
                  <a:lnTo>
                    <a:pt x="162520" y="1737459"/>
                  </a:lnTo>
                  <a:lnTo>
                    <a:pt x="147111" y="1780481"/>
                  </a:lnTo>
                  <a:lnTo>
                    <a:pt x="132424" y="1823842"/>
                  </a:lnTo>
                  <a:lnTo>
                    <a:pt x="118468" y="1867535"/>
                  </a:lnTo>
                  <a:lnTo>
                    <a:pt x="105250" y="1911552"/>
                  </a:lnTo>
                  <a:lnTo>
                    <a:pt x="92777" y="1955886"/>
                  </a:lnTo>
                  <a:lnTo>
                    <a:pt x="81056" y="2000530"/>
                  </a:lnTo>
                  <a:lnTo>
                    <a:pt x="70094" y="2045477"/>
                  </a:lnTo>
                  <a:lnTo>
                    <a:pt x="59899" y="2090718"/>
                  </a:lnTo>
                  <a:lnTo>
                    <a:pt x="50478" y="2136248"/>
                  </a:lnTo>
                  <a:lnTo>
                    <a:pt x="41838" y="2182059"/>
                  </a:lnTo>
                  <a:lnTo>
                    <a:pt x="33987" y="2228144"/>
                  </a:lnTo>
                  <a:lnTo>
                    <a:pt x="26931" y="2274494"/>
                  </a:lnTo>
                  <a:lnTo>
                    <a:pt x="20678" y="2321104"/>
                  </a:lnTo>
                  <a:lnTo>
                    <a:pt x="15235" y="2367966"/>
                  </a:lnTo>
                  <a:lnTo>
                    <a:pt x="10610" y="2415072"/>
                  </a:lnTo>
                  <a:lnTo>
                    <a:pt x="6810" y="2462416"/>
                  </a:lnTo>
                  <a:lnTo>
                    <a:pt x="3841" y="2509990"/>
                  </a:lnTo>
                  <a:lnTo>
                    <a:pt x="1712" y="2557786"/>
                  </a:lnTo>
                  <a:lnTo>
                    <a:pt x="429" y="2605798"/>
                  </a:lnTo>
                  <a:lnTo>
                    <a:pt x="0" y="2654019"/>
                  </a:lnTo>
                  <a:lnTo>
                    <a:pt x="2654020" y="2654019"/>
                  </a:lnTo>
                  <a:lnTo>
                    <a:pt x="2654020" y="0"/>
                  </a:lnTo>
                  <a:close/>
                </a:path>
              </a:pathLst>
            </a:custGeom>
            <a:solidFill>
              <a:srgbClr val="2CC3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02" name="Google Shape;802;p59"/>
            <p:cNvSpPr/>
            <p:nvPr/>
          </p:nvSpPr>
          <p:spPr>
            <a:xfrm>
              <a:off x="2768689" y="2627334"/>
              <a:ext cx="1811560" cy="1811560"/>
            </a:xfrm>
            <a:custGeom>
              <a:rect b="b" l="l" r="r" t="t"/>
              <a:pathLst>
                <a:path extrusionOk="0" h="2654300" w="2654300">
                  <a:moveTo>
                    <a:pt x="2654020" y="0"/>
                  </a:moveTo>
                  <a:lnTo>
                    <a:pt x="0" y="0"/>
                  </a:lnTo>
                  <a:lnTo>
                    <a:pt x="429" y="48220"/>
                  </a:lnTo>
                  <a:lnTo>
                    <a:pt x="1712" y="96232"/>
                  </a:lnTo>
                  <a:lnTo>
                    <a:pt x="3841" y="144029"/>
                  </a:lnTo>
                  <a:lnTo>
                    <a:pt x="6810" y="191602"/>
                  </a:lnTo>
                  <a:lnTo>
                    <a:pt x="10610" y="238946"/>
                  </a:lnTo>
                  <a:lnTo>
                    <a:pt x="15235" y="286052"/>
                  </a:lnTo>
                  <a:lnTo>
                    <a:pt x="20678" y="332914"/>
                  </a:lnTo>
                  <a:lnTo>
                    <a:pt x="26931" y="379524"/>
                  </a:lnTo>
                  <a:lnTo>
                    <a:pt x="33987" y="425875"/>
                  </a:lnTo>
                  <a:lnTo>
                    <a:pt x="41838" y="471959"/>
                  </a:lnTo>
                  <a:lnTo>
                    <a:pt x="50478" y="517770"/>
                  </a:lnTo>
                  <a:lnTo>
                    <a:pt x="59899" y="563300"/>
                  </a:lnTo>
                  <a:lnTo>
                    <a:pt x="70094" y="608542"/>
                  </a:lnTo>
                  <a:lnTo>
                    <a:pt x="81056" y="653488"/>
                  </a:lnTo>
                  <a:lnTo>
                    <a:pt x="92777" y="698132"/>
                  </a:lnTo>
                  <a:lnTo>
                    <a:pt x="105250" y="742466"/>
                  </a:lnTo>
                  <a:lnTo>
                    <a:pt x="118468" y="786483"/>
                  </a:lnTo>
                  <a:lnTo>
                    <a:pt x="132424" y="830176"/>
                  </a:lnTo>
                  <a:lnTo>
                    <a:pt x="147111" y="873537"/>
                  </a:lnTo>
                  <a:lnTo>
                    <a:pt x="162520" y="916559"/>
                  </a:lnTo>
                  <a:lnTo>
                    <a:pt x="178645" y="959235"/>
                  </a:lnTo>
                  <a:lnTo>
                    <a:pt x="195479" y="1001558"/>
                  </a:lnTo>
                  <a:lnTo>
                    <a:pt x="213015" y="1043520"/>
                  </a:lnTo>
                  <a:lnTo>
                    <a:pt x="231245" y="1085114"/>
                  </a:lnTo>
                  <a:lnTo>
                    <a:pt x="250161" y="1126333"/>
                  </a:lnTo>
                  <a:lnTo>
                    <a:pt x="269757" y="1167170"/>
                  </a:lnTo>
                  <a:lnTo>
                    <a:pt x="290026" y="1207617"/>
                  </a:lnTo>
                  <a:lnTo>
                    <a:pt x="310960" y="1247668"/>
                  </a:lnTo>
                  <a:lnTo>
                    <a:pt x="332551" y="1287314"/>
                  </a:lnTo>
                  <a:lnTo>
                    <a:pt x="354794" y="1326549"/>
                  </a:lnTo>
                  <a:lnTo>
                    <a:pt x="377680" y="1365365"/>
                  </a:lnTo>
                  <a:lnTo>
                    <a:pt x="401202" y="1403755"/>
                  </a:lnTo>
                  <a:lnTo>
                    <a:pt x="425352" y="1441712"/>
                  </a:lnTo>
                  <a:lnTo>
                    <a:pt x="450125" y="1479229"/>
                  </a:lnTo>
                  <a:lnTo>
                    <a:pt x="475512" y="1516298"/>
                  </a:lnTo>
                  <a:lnTo>
                    <a:pt x="501506" y="1552913"/>
                  </a:lnTo>
                  <a:lnTo>
                    <a:pt x="528100" y="1589065"/>
                  </a:lnTo>
                  <a:lnTo>
                    <a:pt x="555286" y="1624748"/>
                  </a:lnTo>
                  <a:lnTo>
                    <a:pt x="583058" y="1659954"/>
                  </a:lnTo>
                  <a:lnTo>
                    <a:pt x="611408" y="1694676"/>
                  </a:lnTo>
                  <a:lnTo>
                    <a:pt x="640329" y="1728907"/>
                  </a:lnTo>
                  <a:lnTo>
                    <a:pt x="669814" y="1762640"/>
                  </a:lnTo>
                  <a:lnTo>
                    <a:pt x="699855" y="1795867"/>
                  </a:lnTo>
                  <a:lnTo>
                    <a:pt x="730445" y="1828581"/>
                  </a:lnTo>
                  <a:lnTo>
                    <a:pt x="761577" y="1860775"/>
                  </a:lnTo>
                  <a:lnTo>
                    <a:pt x="793244" y="1892442"/>
                  </a:lnTo>
                  <a:lnTo>
                    <a:pt x="825438" y="1923574"/>
                  </a:lnTo>
                  <a:lnTo>
                    <a:pt x="858153" y="1954164"/>
                  </a:lnTo>
                  <a:lnTo>
                    <a:pt x="891380" y="1984206"/>
                  </a:lnTo>
                  <a:lnTo>
                    <a:pt x="925112" y="2013690"/>
                  </a:lnTo>
                  <a:lnTo>
                    <a:pt x="959344" y="2042611"/>
                  </a:lnTo>
                  <a:lnTo>
                    <a:pt x="994066" y="2070961"/>
                  </a:lnTo>
                  <a:lnTo>
                    <a:pt x="1029272" y="2098733"/>
                  </a:lnTo>
                  <a:lnTo>
                    <a:pt x="1064955" y="2125920"/>
                  </a:lnTo>
                  <a:lnTo>
                    <a:pt x="1101107" y="2152514"/>
                  </a:lnTo>
                  <a:lnTo>
                    <a:pt x="1137721" y="2178508"/>
                  </a:lnTo>
                  <a:lnTo>
                    <a:pt x="1174791" y="2203895"/>
                  </a:lnTo>
                  <a:lnTo>
                    <a:pt x="1212307" y="2228667"/>
                  </a:lnTo>
                  <a:lnTo>
                    <a:pt x="1250265" y="2252818"/>
                  </a:lnTo>
                  <a:lnTo>
                    <a:pt x="1288655" y="2276340"/>
                  </a:lnTo>
                  <a:lnTo>
                    <a:pt x="1327471" y="2299226"/>
                  </a:lnTo>
                  <a:lnTo>
                    <a:pt x="1366706" y="2321468"/>
                  </a:lnTo>
                  <a:lnTo>
                    <a:pt x="1406352" y="2343060"/>
                  </a:lnTo>
                  <a:lnTo>
                    <a:pt x="1446402" y="2363994"/>
                  </a:lnTo>
                  <a:lnTo>
                    <a:pt x="1486849" y="2384262"/>
                  </a:lnTo>
                  <a:lnTo>
                    <a:pt x="1527686" y="2403858"/>
                  </a:lnTo>
                  <a:lnTo>
                    <a:pt x="1568905" y="2422775"/>
                  </a:lnTo>
                  <a:lnTo>
                    <a:pt x="1610500" y="2441005"/>
                  </a:lnTo>
                  <a:lnTo>
                    <a:pt x="1652462" y="2458540"/>
                  </a:lnTo>
                  <a:lnTo>
                    <a:pt x="1694784" y="2475374"/>
                  </a:lnTo>
                  <a:lnTo>
                    <a:pt x="1737460" y="2491500"/>
                  </a:lnTo>
                  <a:lnTo>
                    <a:pt x="1780483" y="2506909"/>
                  </a:lnTo>
                  <a:lnTo>
                    <a:pt x="1823844" y="2521595"/>
                  </a:lnTo>
                  <a:lnTo>
                    <a:pt x="1867536" y="2535551"/>
                  </a:lnTo>
                  <a:lnTo>
                    <a:pt x="1911553" y="2548769"/>
                  </a:lnTo>
                  <a:lnTo>
                    <a:pt x="1955887" y="2561243"/>
                  </a:lnTo>
                  <a:lnTo>
                    <a:pt x="2000531" y="2572964"/>
                  </a:lnTo>
                  <a:lnTo>
                    <a:pt x="2045478" y="2583925"/>
                  </a:lnTo>
                  <a:lnTo>
                    <a:pt x="2090720" y="2594120"/>
                  </a:lnTo>
                  <a:lnTo>
                    <a:pt x="2136250" y="2603542"/>
                  </a:lnTo>
                  <a:lnTo>
                    <a:pt x="2182060" y="2612181"/>
                  </a:lnTo>
                  <a:lnTo>
                    <a:pt x="2228145" y="2620033"/>
                  </a:lnTo>
                  <a:lnTo>
                    <a:pt x="2274496" y="2627089"/>
                  </a:lnTo>
                  <a:lnTo>
                    <a:pt x="2321106" y="2633341"/>
                  </a:lnTo>
                  <a:lnTo>
                    <a:pt x="2367967" y="2638784"/>
                  </a:lnTo>
                  <a:lnTo>
                    <a:pt x="2415074" y="2643409"/>
                  </a:lnTo>
                  <a:lnTo>
                    <a:pt x="2462417" y="2647210"/>
                  </a:lnTo>
                  <a:lnTo>
                    <a:pt x="2509991" y="2650178"/>
                  </a:lnTo>
                  <a:lnTo>
                    <a:pt x="2557787" y="2652308"/>
                  </a:lnTo>
                  <a:lnTo>
                    <a:pt x="2605800" y="2653591"/>
                  </a:lnTo>
                  <a:lnTo>
                    <a:pt x="2654020" y="2654020"/>
                  </a:lnTo>
                  <a:lnTo>
                    <a:pt x="2654020" y="0"/>
                  </a:lnTo>
                  <a:close/>
                </a:path>
              </a:pathLst>
            </a:custGeom>
            <a:solidFill>
              <a:srgbClr val="62C08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03" name="Google Shape;803;p59"/>
            <p:cNvSpPr/>
            <p:nvPr/>
          </p:nvSpPr>
          <p:spPr>
            <a:xfrm>
              <a:off x="4578248" y="2627334"/>
              <a:ext cx="1811560" cy="1811560"/>
            </a:xfrm>
            <a:custGeom>
              <a:rect b="b" l="l" r="r" t="t"/>
              <a:pathLst>
                <a:path extrusionOk="0" h="2654300" w="2654300">
                  <a:moveTo>
                    <a:pt x="2654019" y="0"/>
                  </a:moveTo>
                  <a:lnTo>
                    <a:pt x="0" y="0"/>
                  </a:lnTo>
                  <a:lnTo>
                    <a:pt x="0" y="2654020"/>
                  </a:lnTo>
                  <a:lnTo>
                    <a:pt x="48220" y="2653591"/>
                  </a:lnTo>
                  <a:lnTo>
                    <a:pt x="96232" y="2652308"/>
                  </a:lnTo>
                  <a:lnTo>
                    <a:pt x="144029" y="2650178"/>
                  </a:lnTo>
                  <a:lnTo>
                    <a:pt x="191602" y="2647210"/>
                  </a:lnTo>
                  <a:lnTo>
                    <a:pt x="238946" y="2643409"/>
                  </a:lnTo>
                  <a:lnTo>
                    <a:pt x="286052" y="2638784"/>
                  </a:lnTo>
                  <a:lnTo>
                    <a:pt x="332914" y="2633341"/>
                  </a:lnTo>
                  <a:lnTo>
                    <a:pt x="379524" y="2627089"/>
                  </a:lnTo>
                  <a:lnTo>
                    <a:pt x="425875" y="2620033"/>
                  </a:lnTo>
                  <a:lnTo>
                    <a:pt x="471959" y="2612181"/>
                  </a:lnTo>
                  <a:lnTo>
                    <a:pt x="517770" y="2603542"/>
                  </a:lnTo>
                  <a:lnTo>
                    <a:pt x="563300" y="2594120"/>
                  </a:lnTo>
                  <a:lnTo>
                    <a:pt x="608542" y="2583925"/>
                  </a:lnTo>
                  <a:lnTo>
                    <a:pt x="653488" y="2572964"/>
                  </a:lnTo>
                  <a:lnTo>
                    <a:pt x="698132" y="2561243"/>
                  </a:lnTo>
                  <a:lnTo>
                    <a:pt x="742466" y="2548769"/>
                  </a:lnTo>
                  <a:lnTo>
                    <a:pt x="786483" y="2535551"/>
                  </a:lnTo>
                  <a:lnTo>
                    <a:pt x="830176" y="2521595"/>
                  </a:lnTo>
                  <a:lnTo>
                    <a:pt x="873537" y="2506909"/>
                  </a:lnTo>
                  <a:lnTo>
                    <a:pt x="916559" y="2491500"/>
                  </a:lnTo>
                  <a:lnTo>
                    <a:pt x="959235" y="2475374"/>
                  </a:lnTo>
                  <a:lnTo>
                    <a:pt x="1001558" y="2458540"/>
                  </a:lnTo>
                  <a:lnTo>
                    <a:pt x="1043520" y="2441005"/>
                  </a:lnTo>
                  <a:lnTo>
                    <a:pt x="1085114" y="2422775"/>
                  </a:lnTo>
                  <a:lnTo>
                    <a:pt x="1126333" y="2403858"/>
                  </a:lnTo>
                  <a:lnTo>
                    <a:pt x="1167170" y="2384262"/>
                  </a:lnTo>
                  <a:lnTo>
                    <a:pt x="1207617" y="2363994"/>
                  </a:lnTo>
                  <a:lnTo>
                    <a:pt x="1247667" y="2343060"/>
                  </a:lnTo>
                  <a:lnTo>
                    <a:pt x="1287313" y="2321468"/>
                  </a:lnTo>
                  <a:lnTo>
                    <a:pt x="1326548" y="2299226"/>
                  </a:lnTo>
                  <a:lnTo>
                    <a:pt x="1365364" y="2276340"/>
                  </a:lnTo>
                  <a:lnTo>
                    <a:pt x="1403755" y="2252818"/>
                  </a:lnTo>
                  <a:lnTo>
                    <a:pt x="1441712" y="2228667"/>
                  </a:lnTo>
                  <a:lnTo>
                    <a:pt x="1479229" y="2203895"/>
                  </a:lnTo>
                  <a:lnTo>
                    <a:pt x="1516298" y="2178508"/>
                  </a:lnTo>
                  <a:lnTo>
                    <a:pt x="1552912" y="2152514"/>
                  </a:lnTo>
                  <a:lnTo>
                    <a:pt x="1589064" y="2125920"/>
                  </a:lnTo>
                  <a:lnTo>
                    <a:pt x="1624747" y="2098733"/>
                  </a:lnTo>
                  <a:lnTo>
                    <a:pt x="1659953" y="2070961"/>
                  </a:lnTo>
                  <a:lnTo>
                    <a:pt x="1694675" y="2042611"/>
                  </a:lnTo>
                  <a:lnTo>
                    <a:pt x="1728907" y="2013690"/>
                  </a:lnTo>
                  <a:lnTo>
                    <a:pt x="1762639" y="1984206"/>
                  </a:lnTo>
                  <a:lnTo>
                    <a:pt x="1795866" y="1954164"/>
                  </a:lnTo>
                  <a:lnTo>
                    <a:pt x="1828581" y="1923574"/>
                  </a:lnTo>
                  <a:lnTo>
                    <a:pt x="1860775" y="1892442"/>
                  </a:lnTo>
                  <a:lnTo>
                    <a:pt x="1892442" y="1860775"/>
                  </a:lnTo>
                  <a:lnTo>
                    <a:pt x="1923574" y="1828581"/>
                  </a:lnTo>
                  <a:lnTo>
                    <a:pt x="1954164" y="1795867"/>
                  </a:lnTo>
                  <a:lnTo>
                    <a:pt x="1984205" y="1762640"/>
                  </a:lnTo>
                  <a:lnTo>
                    <a:pt x="2013689" y="1728907"/>
                  </a:lnTo>
                  <a:lnTo>
                    <a:pt x="2042610" y="1694676"/>
                  </a:lnTo>
                  <a:lnTo>
                    <a:pt x="2070961" y="1659954"/>
                  </a:lnTo>
                  <a:lnTo>
                    <a:pt x="2098733" y="1624748"/>
                  </a:lnTo>
                  <a:lnTo>
                    <a:pt x="2125919" y="1589065"/>
                  </a:lnTo>
                  <a:lnTo>
                    <a:pt x="2152513" y="1552913"/>
                  </a:lnTo>
                  <a:lnTo>
                    <a:pt x="2178507" y="1516298"/>
                  </a:lnTo>
                  <a:lnTo>
                    <a:pt x="2203894" y="1479229"/>
                  </a:lnTo>
                  <a:lnTo>
                    <a:pt x="2228666" y="1441712"/>
                  </a:lnTo>
                  <a:lnTo>
                    <a:pt x="2252817" y="1403755"/>
                  </a:lnTo>
                  <a:lnTo>
                    <a:pt x="2276339" y="1365365"/>
                  </a:lnTo>
                  <a:lnTo>
                    <a:pt x="2299225" y="1326549"/>
                  </a:lnTo>
                  <a:lnTo>
                    <a:pt x="2321467" y="1287314"/>
                  </a:lnTo>
                  <a:lnTo>
                    <a:pt x="2343059" y="1247668"/>
                  </a:lnTo>
                  <a:lnTo>
                    <a:pt x="2363993" y="1207617"/>
                  </a:lnTo>
                  <a:lnTo>
                    <a:pt x="2384261" y="1167170"/>
                  </a:lnTo>
                  <a:lnTo>
                    <a:pt x="2403857" y="1126333"/>
                  </a:lnTo>
                  <a:lnTo>
                    <a:pt x="2422774" y="1085114"/>
                  </a:lnTo>
                  <a:lnTo>
                    <a:pt x="2441004" y="1043520"/>
                  </a:lnTo>
                  <a:lnTo>
                    <a:pt x="2458539" y="1001558"/>
                  </a:lnTo>
                  <a:lnTo>
                    <a:pt x="2475373" y="959235"/>
                  </a:lnTo>
                  <a:lnTo>
                    <a:pt x="2491498" y="916559"/>
                  </a:lnTo>
                  <a:lnTo>
                    <a:pt x="2506908" y="873537"/>
                  </a:lnTo>
                  <a:lnTo>
                    <a:pt x="2521594" y="830176"/>
                  </a:lnTo>
                  <a:lnTo>
                    <a:pt x="2535550" y="786483"/>
                  </a:lnTo>
                  <a:lnTo>
                    <a:pt x="2548768" y="742466"/>
                  </a:lnTo>
                  <a:lnTo>
                    <a:pt x="2561242" y="698132"/>
                  </a:lnTo>
                  <a:lnTo>
                    <a:pt x="2572963" y="653488"/>
                  </a:lnTo>
                  <a:lnTo>
                    <a:pt x="2583924" y="608542"/>
                  </a:lnTo>
                  <a:lnTo>
                    <a:pt x="2594119" y="563300"/>
                  </a:lnTo>
                  <a:lnTo>
                    <a:pt x="2603540" y="517770"/>
                  </a:lnTo>
                  <a:lnTo>
                    <a:pt x="2612180" y="471959"/>
                  </a:lnTo>
                  <a:lnTo>
                    <a:pt x="2620032" y="425875"/>
                  </a:lnTo>
                  <a:lnTo>
                    <a:pt x="2627087" y="379524"/>
                  </a:lnTo>
                  <a:lnTo>
                    <a:pt x="2633340" y="332914"/>
                  </a:lnTo>
                  <a:lnTo>
                    <a:pt x="2638783" y="286052"/>
                  </a:lnTo>
                  <a:lnTo>
                    <a:pt x="2643408" y="238946"/>
                  </a:lnTo>
                  <a:lnTo>
                    <a:pt x="2647209" y="191602"/>
                  </a:lnTo>
                  <a:lnTo>
                    <a:pt x="2650177" y="144029"/>
                  </a:lnTo>
                  <a:lnTo>
                    <a:pt x="2652307" y="96232"/>
                  </a:lnTo>
                  <a:lnTo>
                    <a:pt x="2653590" y="48220"/>
                  </a:lnTo>
                  <a:lnTo>
                    <a:pt x="2654019" y="0"/>
                  </a:lnTo>
                  <a:close/>
                </a:path>
              </a:pathLst>
            </a:custGeom>
            <a:solidFill>
              <a:srgbClr val="EE354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04" name="Google Shape;804;p59"/>
            <p:cNvSpPr/>
            <p:nvPr/>
          </p:nvSpPr>
          <p:spPr>
            <a:xfrm>
              <a:off x="4578248" y="817775"/>
              <a:ext cx="1811560" cy="1811560"/>
            </a:xfrm>
            <a:custGeom>
              <a:rect b="b" l="l" r="r" t="t"/>
              <a:pathLst>
                <a:path extrusionOk="0" h="2654300" w="2654300">
                  <a:moveTo>
                    <a:pt x="0" y="0"/>
                  </a:moveTo>
                  <a:lnTo>
                    <a:pt x="0" y="2654019"/>
                  </a:lnTo>
                  <a:lnTo>
                    <a:pt x="2654019" y="2654019"/>
                  </a:lnTo>
                  <a:lnTo>
                    <a:pt x="2653590" y="2605798"/>
                  </a:lnTo>
                  <a:lnTo>
                    <a:pt x="2652307" y="2557786"/>
                  </a:lnTo>
                  <a:lnTo>
                    <a:pt x="2650177" y="2509990"/>
                  </a:lnTo>
                  <a:lnTo>
                    <a:pt x="2647209" y="2462416"/>
                  </a:lnTo>
                  <a:lnTo>
                    <a:pt x="2643408" y="2415072"/>
                  </a:lnTo>
                  <a:lnTo>
                    <a:pt x="2638783" y="2367966"/>
                  </a:lnTo>
                  <a:lnTo>
                    <a:pt x="2633340" y="2321104"/>
                  </a:lnTo>
                  <a:lnTo>
                    <a:pt x="2627087" y="2274494"/>
                  </a:lnTo>
                  <a:lnTo>
                    <a:pt x="2620032" y="2228144"/>
                  </a:lnTo>
                  <a:lnTo>
                    <a:pt x="2612180" y="2182059"/>
                  </a:lnTo>
                  <a:lnTo>
                    <a:pt x="2603540" y="2136248"/>
                  </a:lnTo>
                  <a:lnTo>
                    <a:pt x="2594119" y="2090718"/>
                  </a:lnTo>
                  <a:lnTo>
                    <a:pt x="2583924" y="2045477"/>
                  </a:lnTo>
                  <a:lnTo>
                    <a:pt x="2572963" y="2000530"/>
                  </a:lnTo>
                  <a:lnTo>
                    <a:pt x="2561242" y="1955886"/>
                  </a:lnTo>
                  <a:lnTo>
                    <a:pt x="2548768" y="1911552"/>
                  </a:lnTo>
                  <a:lnTo>
                    <a:pt x="2535550" y="1867535"/>
                  </a:lnTo>
                  <a:lnTo>
                    <a:pt x="2521594" y="1823842"/>
                  </a:lnTo>
                  <a:lnTo>
                    <a:pt x="2506908" y="1780481"/>
                  </a:lnTo>
                  <a:lnTo>
                    <a:pt x="2491498" y="1737459"/>
                  </a:lnTo>
                  <a:lnTo>
                    <a:pt x="2475373" y="1694783"/>
                  </a:lnTo>
                  <a:lnTo>
                    <a:pt x="2458539" y="1652461"/>
                  </a:lnTo>
                  <a:lnTo>
                    <a:pt x="2441004" y="1610498"/>
                  </a:lnTo>
                  <a:lnTo>
                    <a:pt x="2422774" y="1568904"/>
                  </a:lnTo>
                  <a:lnTo>
                    <a:pt x="2403857" y="1527685"/>
                  </a:lnTo>
                  <a:lnTo>
                    <a:pt x="2384261" y="1486848"/>
                  </a:lnTo>
                  <a:lnTo>
                    <a:pt x="2363993" y="1446401"/>
                  </a:lnTo>
                  <a:lnTo>
                    <a:pt x="2343059" y="1406351"/>
                  </a:lnTo>
                  <a:lnTo>
                    <a:pt x="2321467" y="1366705"/>
                  </a:lnTo>
                  <a:lnTo>
                    <a:pt x="2299225" y="1327470"/>
                  </a:lnTo>
                  <a:lnTo>
                    <a:pt x="2276339" y="1288654"/>
                  </a:lnTo>
                  <a:lnTo>
                    <a:pt x="2252817" y="1250264"/>
                  </a:lnTo>
                  <a:lnTo>
                    <a:pt x="2228666" y="1212306"/>
                  </a:lnTo>
                  <a:lnTo>
                    <a:pt x="2203894" y="1174790"/>
                  </a:lnTo>
                  <a:lnTo>
                    <a:pt x="2178507" y="1137721"/>
                  </a:lnTo>
                  <a:lnTo>
                    <a:pt x="2152513" y="1101106"/>
                  </a:lnTo>
                  <a:lnTo>
                    <a:pt x="2125919" y="1064954"/>
                  </a:lnTo>
                  <a:lnTo>
                    <a:pt x="2098733" y="1029271"/>
                  </a:lnTo>
                  <a:lnTo>
                    <a:pt x="2070961" y="994065"/>
                  </a:lnTo>
                  <a:lnTo>
                    <a:pt x="2042610" y="959343"/>
                  </a:lnTo>
                  <a:lnTo>
                    <a:pt x="2013689" y="925112"/>
                  </a:lnTo>
                  <a:lnTo>
                    <a:pt x="1984205" y="891379"/>
                  </a:lnTo>
                  <a:lnTo>
                    <a:pt x="1954164" y="858152"/>
                  </a:lnTo>
                  <a:lnTo>
                    <a:pt x="1923574" y="825438"/>
                  </a:lnTo>
                  <a:lnTo>
                    <a:pt x="1892442" y="793244"/>
                  </a:lnTo>
                  <a:lnTo>
                    <a:pt x="1860775" y="761577"/>
                  </a:lnTo>
                  <a:lnTo>
                    <a:pt x="1828581" y="730445"/>
                  </a:lnTo>
                  <a:lnTo>
                    <a:pt x="1795866" y="699855"/>
                  </a:lnTo>
                  <a:lnTo>
                    <a:pt x="1762639" y="669814"/>
                  </a:lnTo>
                  <a:lnTo>
                    <a:pt x="1728907" y="640329"/>
                  </a:lnTo>
                  <a:lnTo>
                    <a:pt x="1694675" y="611408"/>
                  </a:lnTo>
                  <a:lnTo>
                    <a:pt x="1659953" y="583058"/>
                  </a:lnTo>
                  <a:lnTo>
                    <a:pt x="1624747" y="555286"/>
                  </a:lnTo>
                  <a:lnTo>
                    <a:pt x="1589064" y="528099"/>
                  </a:lnTo>
                  <a:lnTo>
                    <a:pt x="1552912" y="501505"/>
                  </a:lnTo>
                  <a:lnTo>
                    <a:pt x="1516298" y="475511"/>
                  </a:lnTo>
                  <a:lnTo>
                    <a:pt x="1479229" y="450124"/>
                  </a:lnTo>
                  <a:lnTo>
                    <a:pt x="1441712" y="425352"/>
                  </a:lnTo>
                  <a:lnTo>
                    <a:pt x="1403755" y="401201"/>
                  </a:lnTo>
                  <a:lnTo>
                    <a:pt x="1365364" y="377679"/>
                  </a:lnTo>
                  <a:lnTo>
                    <a:pt x="1326548" y="354794"/>
                  </a:lnTo>
                  <a:lnTo>
                    <a:pt x="1287313" y="332551"/>
                  </a:lnTo>
                  <a:lnTo>
                    <a:pt x="1247667" y="310959"/>
                  </a:lnTo>
                  <a:lnTo>
                    <a:pt x="1207617" y="290026"/>
                  </a:lnTo>
                  <a:lnTo>
                    <a:pt x="1167170" y="269757"/>
                  </a:lnTo>
                  <a:lnTo>
                    <a:pt x="1126333" y="250161"/>
                  </a:lnTo>
                  <a:lnTo>
                    <a:pt x="1085114" y="231244"/>
                  </a:lnTo>
                  <a:lnTo>
                    <a:pt x="1043520" y="213015"/>
                  </a:lnTo>
                  <a:lnTo>
                    <a:pt x="1001558" y="195479"/>
                  </a:lnTo>
                  <a:lnTo>
                    <a:pt x="959235" y="178645"/>
                  </a:lnTo>
                  <a:lnTo>
                    <a:pt x="916559" y="162520"/>
                  </a:lnTo>
                  <a:lnTo>
                    <a:pt x="873537" y="147110"/>
                  </a:lnTo>
                  <a:lnTo>
                    <a:pt x="830176" y="132424"/>
                  </a:lnTo>
                  <a:lnTo>
                    <a:pt x="786483" y="118468"/>
                  </a:lnTo>
                  <a:lnTo>
                    <a:pt x="742466" y="105250"/>
                  </a:lnTo>
                  <a:lnTo>
                    <a:pt x="698132" y="92777"/>
                  </a:lnTo>
                  <a:lnTo>
                    <a:pt x="653488" y="81056"/>
                  </a:lnTo>
                  <a:lnTo>
                    <a:pt x="608542" y="70094"/>
                  </a:lnTo>
                  <a:lnTo>
                    <a:pt x="563300" y="59899"/>
                  </a:lnTo>
                  <a:lnTo>
                    <a:pt x="517770" y="50478"/>
                  </a:lnTo>
                  <a:lnTo>
                    <a:pt x="471959" y="41838"/>
                  </a:lnTo>
                  <a:lnTo>
                    <a:pt x="425875" y="33987"/>
                  </a:lnTo>
                  <a:lnTo>
                    <a:pt x="379524" y="26931"/>
                  </a:lnTo>
                  <a:lnTo>
                    <a:pt x="332914" y="20678"/>
                  </a:lnTo>
                  <a:lnTo>
                    <a:pt x="286052" y="15235"/>
                  </a:lnTo>
                  <a:lnTo>
                    <a:pt x="238946" y="10610"/>
                  </a:lnTo>
                  <a:lnTo>
                    <a:pt x="191602" y="6810"/>
                  </a:lnTo>
                  <a:lnTo>
                    <a:pt x="144029" y="3841"/>
                  </a:lnTo>
                  <a:lnTo>
                    <a:pt x="96232" y="1712"/>
                  </a:lnTo>
                  <a:lnTo>
                    <a:pt x="48220" y="429"/>
                  </a:lnTo>
                  <a:lnTo>
                    <a:pt x="0" y="0"/>
                  </a:lnTo>
                  <a:close/>
                </a:path>
              </a:pathLst>
            </a:custGeom>
            <a:solidFill>
              <a:srgbClr val="FCD6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05" name="Google Shape;805;p59"/>
            <p:cNvSpPr/>
            <p:nvPr/>
          </p:nvSpPr>
          <p:spPr>
            <a:xfrm>
              <a:off x="4578248" y="817774"/>
              <a:ext cx="0" cy="3623120"/>
            </a:xfrm>
            <a:custGeom>
              <a:rect b="b" l="l" r="r" t="t"/>
              <a:pathLst>
                <a:path extrusionOk="0" h="5308600" w="120000">
                  <a:moveTo>
                    <a:pt x="0" y="5308038"/>
                  </a:moveTo>
                  <a:lnTo>
                    <a:pt x="0" y="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06" name="Google Shape;806;p59"/>
            <p:cNvSpPr/>
            <p:nvPr/>
          </p:nvSpPr>
          <p:spPr>
            <a:xfrm>
              <a:off x="2768689" y="2627333"/>
              <a:ext cx="3623119" cy="0"/>
            </a:xfrm>
            <a:custGeom>
              <a:rect b="b" l="l" r="r" t="t"/>
              <a:pathLst>
                <a:path extrusionOk="0" h="120000" w="5308600">
                  <a:moveTo>
                    <a:pt x="0" y="0"/>
                  </a:moveTo>
                  <a:lnTo>
                    <a:pt x="5308038" y="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07" name="Google Shape;807;p59"/>
            <p:cNvSpPr/>
            <p:nvPr/>
          </p:nvSpPr>
          <p:spPr>
            <a:xfrm>
              <a:off x="3152775" y="1265836"/>
              <a:ext cx="2787000" cy="2723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08" name="Google Shape;808;p59"/>
            <p:cNvSpPr txBox="1"/>
            <p:nvPr/>
          </p:nvSpPr>
          <p:spPr>
            <a:xfrm>
              <a:off x="5321322" y="1394363"/>
              <a:ext cx="495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1</a:t>
              </a:r>
              <a:endParaRPr i="0" sz="800" u="none" cap="none" strike="noStrike">
                <a:solidFill>
                  <a:schemeClr val="dk1"/>
                </a:solidFill>
              </a:endParaRPr>
            </a:p>
          </p:txBody>
        </p:sp>
        <p:sp>
          <p:nvSpPr>
            <p:cNvPr id="809" name="Google Shape;809;p59"/>
            <p:cNvSpPr txBox="1"/>
            <p:nvPr/>
          </p:nvSpPr>
          <p:spPr>
            <a:xfrm>
              <a:off x="3732246" y="2221154"/>
              <a:ext cx="780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2</a:t>
              </a:r>
              <a:endParaRPr i="0" sz="800" u="none" cap="none" strike="noStrike">
                <a:solidFill>
                  <a:schemeClr val="dk1"/>
                </a:solidFill>
              </a:endParaRPr>
            </a:p>
          </p:txBody>
        </p:sp>
        <p:sp>
          <p:nvSpPr>
            <p:cNvPr id="810" name="Google Shape;810;p59"/>
            <p:cNvSpPr txBox="1"/>
            <p:nvPr/>
          </p:nvSpPr>
          <p:spPr>
            <a:xfrm>
              <a:off x="3724379" y="2939675"/>
              <a:ext cx="741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3</a:t>
              </a:r>
              <a:endParaRPr i="0" sz="800" u="none" cap="none" strike="noStrike">
                <a:solidFill>
                  <a:schemeClr val="dk1"/>
                </a:solidFill>
              </a:endParaRPr>
            </a:p>
          </p:txBody>
        </p:sp>
        <p:sp>
          <p:nvSpPr>
            <p:cNvPr id="811" name="Google Shape;811;p59"/>
            <p:cNvSpPr txBox="1"/>
            <p:nvPr/>
          </p:nvSpPr>
          <p:spPr>
            <a:xfrm>
              <a:off x="5200946" y="2014457"/>
              <a:ext cx="738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4</a:t>
              </a:r>
              <a:endParaRPr i="0" sz="800" u="none" cap="none" strike="noStrike">
                <a:solidFill>
                  <a:schemeClr val="dk1"/>
                </a:solidFill>
              </a:endParaRPr>
            </a:p>
          </p:txBody>
        </p:sp>
        <p:sp>
          <p:nvSpPr>
            <p:cNvPr id="812" name="Google Shape;812;p59"/>
            <p:cNvSpPr txBox="1"/>
            <p:nvPr/>
          </p:nvSpPr>
          <p:spPr>
            <a:xfrm>
              <a:off x="5139656" y="2683764"/>
              <a:ext cx="783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6</a:t>
              </a:r>
              <a:endParaRPr i="0" sz="800" u="none" cap="none" strike="noStrike">
                <a:solidFill>
                  <a:schemeClr val="dk1"/>
                </a:solidFill>
              </a:endParaRPr>
            </a:p>
          </p:txBody>
        </p:sp>
        <p:sp>
          <p:nvSpPr>
            <p:cNvPr id="813" name="Google Shape;813;p59"/>
            <p:cNvSpPr txBox="1"/>
            <p:nvPr/>
          </p:nvSpPr>
          <p:spPr>
            <a:xfrm>
              <a:off x="3286005" y="2929832"/>
              <a:ext cx="226500" cy="193500"/>
            </a:xfrm>
            <a:prstGeom prst="rect">
              <a:avLst/>
            </a:prstGeom>
            <a:noFill/>
            <a:ln>
              <a:noFill/>
            </a:ln>
          </p:spPr>
          <p:txBody>
            <a:bodyPr anchorCtr="0" anchor="t" bIns="0" lIns="0" spcFirstLastPara="1" rIns="0" wrap="square" tIns="8650">
              <a:spAutoFit/>
            </a:bodyPr>
            <a:lstStyle/>
            <a:p>
              <a:pPr indent="0" lvl="0" marL="254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7 </a:t>
              </a:r>
              <a:r>
                <a:rPr baseline="-25000" i="0" lang="en" sz="1200" u="none" cap="none" strike="noStrike">
                  <a:solidFill>
                    <a:schemeClr val="dk1"/>
                  </a:solidFill>
                </a:rPr>
                <a:t>5</a:t>
              </a:r>
              <a:endParaRPr baseline="-25000" i="0" sz="1200" u="none" cap="none" strike="noStrike">
                <a:solidFill>
                  <a:schemeClr val="dk1"/>
                </a:solidFill>
              </a:endParaRPr>
            </a:p>
          </p:txBody>
        </p:sp>
        <p:sp>
          <p:nvSpPr>
            <p:cNvPr id="814" name="Google Shape;814;p59"/>
            <p:cNvSpPr txBox="1"/>
            <p:nvPr/>
          </p:nvSpPr>
          <p:spPr>
            <a:xfrm>
              <a:off x="4598979" y="2969204"/>
              <a:ext cx="771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8</a:t>
              </a:r>
              <a:endParaRPr i="0" sz="800" u="none" cap="none" strike="noStrike">
                <a:solidFill>
                  <a:schemeClr val="dk1"/>
                </a:solidFill>
              </a:endParaRPr>
            </a:p>
          </p:txBody>
        </p:sp>
        <p:sp>
          <p:nvSpPr>
            <p:cNvPr id="815" name="Google Shape;815;p59"/>
            <p:cNvSpPr txBox="1"/>
            <p:nvPr/>
          </p:nvSpPr>
          <p:spPr>
            <a:xfrm>
              <a:off x="5493994" y="2486909"/>
              <a:ext cx="783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9</a:t>
              </a:r>
              <a:endParaRPr i="0" sz="800" u="none" cap="none" strike="noStrike">
                <a:solidFill>
                  <a:schemeClr val="dk1"/>
                </a:solidFill>
              </a:endParaRPr>
            </a:p>
          </p:txBody>
        </p:sp>
        <p:sp>
          <p:nvSpPr>
            <p:cNvPr id="816" name="Google Shape;816;p59"/>
            <p:cNvSpPr txBox="1"/>
            <p:nvPr/>
          </p:nvSpPr>
          <p:spPr>
            <a:xfrm>
              <a:off x="5102721" y="1679804"/>
              <a:ext cx="1125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10</a:t>
              </a:r>
              <a:endParaRPr i="0" sz="800" u="none" cap="none" strike="noStrike">
                <a:solidFill>
                  <a:schemeClr val="dk1"/>
                </a:solidFill>
              </a:endParaRPr>
            </a:p>
          </p:txBody>
        </p:sp>
        <p:sp>
          <p:nvSpPr>
            <p:cNvPr id="817" name="Google Shape;817;p59"/>
            <p:cNvSpPr txBox="1"/>
            <p:nvPr/>
          </p:nvSpPr>
          <p:spPr>
            <a:xfrm>
              <a:off x="4153718" y="1935715"/>
              <a:ext cx="813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11</a:t>
              </a:r>
              <a:endParaRPr i="0" sz="800" u="none" cap="none" strike="noStrike">
                <a:solidFill>
                  <a:schemeClr val="dk1"/>
                </a:solidFill>
              </a:endParaRPr>
            </a:p>
          </p:txBody>
        </p:sp>
        <p:sp>
          <p:nvSpPr>
            <p:cNvPr id="818" name="Google Shape;818;p59"/>
            <p:cNvSpPr txBox="1"/>
            <p:nvPr/>
          </p:nvSpPr>
          <p:spPr>
            <a:xfrm>
              <a:off x="4395394" y="3234958"/>
              <a:ext cx="1101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12</a:t>
              </a:r>
              <a:endParaRPr i="0" sz="800" u="none" cap="none" strike="noStrike">
                <a:solidFill>
                  <a:schemeClr val="dk1"/>
                </a:solidFill>
              </a:endParaRPr>
            </a:p>
          </p:txBody>
        </p:sp>
        <p:sp>
          <p:nvSpPr>
            <p:cNvPr id="819" name="Google Shape;819;p59"/>
            <p:cNvSpPr txBox="1"/>
            <p:nvPr/>
          </p:nvSpPr>
          <p:spPr>
            <a:xfrm>
              <a:off x="4367842" y="2929832"/>
              <a:ext cx="1059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13</a:t>
              </a:r>
              <a:endParaRPr i="0" sz="800" u="none" cap="none" strike="noStrike">
                <a:solidFill>
                  <a:schemeClr val="dk1"/>
                </a:solidFill>
              </a:endParaRPr>
            </a:p>
          </p:txBody>
        </p:sp>
        <p:sp>
          <p:nvSpPr>
            <p:cNvPr id="820" name="Google Shape;820;p59"/>
            <p:cNvSpPr txBox="1"/>
            <p:nvPr/>
          </p:nvSpPr>
          <p:spPr>
            <a:xfrm>
              <a:off x="5076674" y="1965244"/>
              <a:ext cx="1056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14</a:t>
              </a:r>
              <a:endParaRPr i="0" sz="800" u="none" cap="none" strike="noStrike">
                <a:solidFill>
                  <a:schemeClr val="dk1"/>
                </a:solidFill>
              </a:endParaRPr>
            </a:p>
          </p:txBody>
        </p:sp>
        <p:sp>
          <p:nvSpPr>
            <p:cNvPr id="821" name="Google Shape;821;p59"/>
            <p:cNvSpPr txBox="1"/>
            <p:nvPr/>
          </p:nvSpPr>
          <p:spPr>
            <a:xfrm>
              <a:off x="3598131" y="2437696"/>
              <a:ext cx="1101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15</a:t>
              </a:r>
              <a:endParaRPr i="0" sz="800" u="none" cap="none" strike="noStrike">
                <a:solidFill>
                  <a:schemeClr val="dk1"/>
                </a:solidFill>
              </a:endParaRPr>
            </a:p>
          </p:txBody>
        </p:sp>
        <p:sp>
          <p:nvSpPr>
            <p:cNvPr id="822" name="Google Shape;822;p59"/>
            <p:cNvSpPr txBox="1"/>
            <p:nvPr/>
          </p:nvSpPr>
          <p:spPr>
            <a:xfrm>
              <a:off x="3430701" y="1955401"/>
              <a:ext cx="1104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16</a:t>
              </a:r>
              <a:endParaRPr i="0" sz="800" u="none" cap="none" strike="noStrike">
                <a:solidFill>
                  <a:schemeClr val="dk1"/>
                </a:solidFill>
              </a:endParaRPr>
            </a:p>
          </p:txBody>
        </p:sp>
        <p:sp>
          <p:nvSpPr>
            <p:cNvPr id="823" name="Google Shape;823;p59"/>
            <p:cNvSpPr txBox="1"/>
            <p:nvPr/>
          </p:nvSpPr>
          <p:spPr>
            <a:xfrm>
              <a:off x="4753891" y="2723135"/>
              <a:ext cx="1017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17</a:t>
              </a:r>
              <a:endParaRPr i="0" sz="800" u="none" cap="none" strike="noStrike">
                <a:solidFill>
                  <a:schemeClr val="dk1"/>
                </a:solidFill>
              </a:endParaRPr>
            </a:p>
          </p:txBody>
        </p:sp>
        <p:sp>
          <p:nvSpPr>
            <p:cNvPr id="824" name="Google Shape;824;p59"/>
            <p:cNvSpPr txBox="1"/>
            <p:nvPr/>
          </p:nvSpPr>
          <p:spPr>
            <a:xfrm>
              <a:off x="1634961" y="2975086"/>
              <a:ext cx="540300" cy="782100"/>
            </a:xfrm>
            <a:prstGeom prst="rect">
              <a:avLst/>
            </a:prstGeom>
            <a:noFill/>
            <a:ln>
              <a:noFill/>
            </a:ln>
          </p:spPr>
          <p:txBody>
            <a:bodyPr anchorCtr="0" anchor="t" bIns="0" lIns="0" spcFirstLastPara="1" rIns="0" wrap="square" tIns="27700">
              <a:spAutoFit/>
            </a:bodyPr>
            <a:lstStyle/>
            <a:p>
              <a:pPr indent="0" lvl="0" marL="12700" marR="0" rtl="0" algn="l">
                <a:lnSpc>
                  <a:spcPct val="100000"/>
                </a:lnSpc>
                <a:spcBef>
                  <a:spcPts val="0"/>
                </a:spcBef>
                <a:spcAft>
                  <a:spcPts val="0"/>
                </a:spcAft>
                <a:buClr>
                  <a:srgbClr val="000000"/>
                </a:buClr>
                <a:buSzPts val="700"/>
                <a:buFont typeface="Arial"/>
                <a:buNone/>
              </a:pPr>
              <a:r>
                <a:rPr i="0" lang="en" sz="700" u="none" cap="none" strike="noStrike">
                  <a:solidFill>
                    <a:schemeClr val="dk1"/>
                  </a:solidFill>
                </a:rPr>
                <a:t>reader  speaker  detailed  dominant  controlled  sequential  conservative</a:t>
              </a:r>
              <a:endParaRPr i="0" sz="700" u="none" cap="none" strike="noStrike">
                <a:solidFill>
                  <a:schemeClr val="dk1"/>
                </a:solidFill>
              </a:endParaRPr>
            </a:p>
          </p:txBody>
        </p:sp>
        <p:sp>
          <p:nvSpPr>
            <p:cNvPr id="825" name="Google Shape;825;p59"/>
            <p:cNvSpPr txBox="1"/>
            <p:nvPr/>
          </p:nvSpPr>
          <p:spPr>
            <a:xfrm>
              <a:off x="6941513" y="1604595"/>
              <a:ext cx="559500" cy="782100"/>
            </a:xfrm>
            <a:prstGeom prst="rect">
              <a:avLst/>
            </a:prstGeom>
            <a:noFill/>
            <a:ln>
              <a:noFill/>
            </a:ln>
          </p:spPr>
          <p:txBody>
            <a:bodyPr anchorCtr="0" anchor="t" bIns="0" lIns="0" spcFirstLastPara="1" rIns="0" wrap="square" tIns="27700">
              <a:spAutoFit/>
            </a:bodyPr>
            <a:lstStyle/>
            <a:p>
              <a:pPr indent="-76200" lvl="0" marL="88900" marR="0" rtl="0" algn="just">
                <a:lnSpc>
                  <a:spcPct val="100000"/>
                </a:lnSpc>
                <a:spcBef>
                  <a:spcPts val="0"/>
                </a:spcBef>
                <a:spcAft>
                  <a:spcPts val="0"/>
                </a:spcAft>
                <a:buClr>
                  <a:srgbClr val="000000"/>
                </a:buClr>
                <a:buSzPts val="700"/>
                <a:buFont typeface="Arial"/>
                <a:buNone/>
              </a:pPr>
              <a:r>
                <a:rPr i="0" lang="en" sz="700" u="none" cap="none" strike="noStrike">
                  <a:solidFill>
                    <a:schemeClr val="dk1"/>
                  </a:solidFill>
                </a:rPr>
                <a:t>simultaneous  imaginative  synthesizer</a:t>
              </a:r>
              <a:endParaRPr i="0" sz="700" u="none" cap="none" strike="noStrike">
                <a:solidFill>
                  <a:schemeClr val="dk1"/>
                </a:solidFill>
              </a:endParaRPr>
            </a:p>
            <a:p>
              <a:pPr indent="-38100" lvl="0" marL="266700" marR="0" rtl="0" algn="just">
                <a:lnSpc>
                  <a:spcPct val="100000"/>
                </a:lnSpc>
                <a:spcBef>
                  <a:spcPts val="0"/>
                </a:spcBef>
                <a:spcAft>
                  <a:spcPts val="0"/>
                </a:spcAft>
                <a:buClr>
                  <a:srgbClr val="000000"/>
                </a:buClr>
                <a:buSzPts val="700"/>
                <a:buFont typeface="Arial"/>
                <a:buNone/>
              </a:pPr>
              <a:r>
                <a:rPr i="0" lang="en" sz="700" u="none" cap="none" strike="noStrike">
                  <a:solidFill>
                    <a:schemeClr val="dk1"/>
                  </a:solidFill>
                </a:rPr>
                <a:t>intuitive  artistic  holistic  spatial</a:t>
              </a:r>
              <a:endParaRPr i="0" sz="700" u="none" cap="none" strike="noStrike">
                <a:solidFill>
                  <a:schemeClr val="dk1"/>
                </a:solidFill>
              </a:endParaRPr>
            </a:p>
          </p:txBody>
        </p:sp>
        <p:sp>
          <p:nvSpPr>
            <p:cNvPr id="826" name="Google Shape;826;p59"/>
            <p:cNvSpPr txBox="1"/>
            <p:nvPr/>
          </p:nvSpPr>
          <p:spPr>
            <a:xfrm>
              <a:off x="7098262" y="2954500"/>
              <a:ext cx="423600" cy="782100"/>
            </a:xfrm>
            <a:prstGeom prst="rect">
              <a:avLst/>
            </a:prstGeom>
            <a:noFill/>
            <a:ln>
              <a:noFill/>
            </a:ln>
          </p:spPr>
          <p:txBody>
            <a:bodyPr anchorCtr="0" anchor="t" bIns="0" lIns="0" spcFirstLastPara="1" rIns="0" wrap="square" tIns="27700">
              <a:spAutoFit/>
            </a:bodyPr>
            <a:lstStyle/>
            <a:p>
              <a:pPr indent="0" lvl="0" marL="12700" marR="0" rtl="0" algn="just">
                <a:lnSpc>
                  <a:spcPct val="100000"/>
                </a:lnSpc>
                <a:spcBef>
                  <a:spcPts val="0"/>
                </a:spcBef>
                <a:spcAft>
                  <a:spcPts val="0"/>
                </a:spcAft>
                <a:buClr>
                  <a:srgbClr val="000000"/>
                </a:buClr>
                <a:buSzPts val="700"/>
                <a:buFont typeface="Arial"/>
                <a:buNone/>
              </a:pPr>
              <a:r>
                <a:rPr i="0" lang="en" sz="700" u="none" cap="none" strike="noStrike">
                  <a:solidFill>
                    <a:schemeClr val="dk1"/>
                  </a:solidFill>
                </a:rPr>
                <a:t>talker  reader  musical  spiritual  intuitive  symbolic  emotional</a:t>
              </a:r>
              <a:endParaRPr i="0" sz="700" u="none" cap="none" strike="noStrike">
                <a:solidFill>
                  <a:schemeClr val="dk1"/>
                </a:solidFill>
              </a:endParaRPr>
            </a:p>
          </p:txBody>
        </p:sp>
        <p:sp>
          <p:nvSpPr>
            <p:cNvPr id="827" name="Google Shape;827;p59"/>
            <p:cNvSpPr txBox="1"/>
            <p:nvPr/>
          </p:nvSpPr>
          <p:spPr>
            <a:xfrm>
              <a:off x="2369065" y="750927"/>
              <a:ext cx="204000" cy="3474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200"/>
                <a:buFont typeface="Arial"/>
                <a:buNone/>
              </a:pPr>
              <a:r>
                <a:rPr b="1" i="0" lang="en" sz="2200" u="none" cap="none" strike="noStrike">
                  <a:solidFill>
                    <a:srgbClr val="2CC3EF"/>
                  </a:solidFill>
                </a:rPr>
                <a:t>A</a:t>
              </a:r>
              <a:endParaRPr i="0" sz="2200" u="none" cap="none" strike="noStrike">
                <a:solidFill>
                  <a:schemeClr val="dk1"/>
                </a:solidFill>
              </a:endParaRPr>
            </a:p>
          </p:txBody>
        </p:sp>
        <p:sp>
          <p:nvSpPr>
            <p:cNvPr id="828" name="Google Shape;828;p59"/>
            <p:cNvSpPr txBox="1"/>
            <p:nvPr/>
          </p:nvSpPr>
          <p:spPr>
            <a:xfrm>
              <a:off x="6525314" y="755044"/>
              <a:ext cx="214500" cy="3474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200"/>
                <a:buFont typeface="Arial"/>
                <a:buNone/>
              </a:pPr>
              <a:r>
                <a:rPr b="1" i="0" lang="en" sz="2200" u="none" cap="none" strike="noStrike">
                  <a:solidFill>
                    <a:srgbClr val="FCD642"/>
                  </a:solidFill>
                </a:rPr>
                <a:t>D</a:t>
              </a:r>
              <a:endParaRPr i="0" sz="2200" u="none" cap="none" strike="noStrike">
                <a:solidFill>
                  <a:schemeClr val="dk1"/>
                </a:solidFill>
              </a:endParaRPr>
            </a:p>
          </p:txBody>
        </p:sp>
        <p:sp>
          <p:nvSpPr>
            <p:cNvPr id="829" name="Google Shape;829;p59"/>
            <p:cNvSpPr txBox="1"/>
            <p:nvPr/>
          </p:nvSpPr>
          <p:spPr>
            <a:xfrm>
              <a:off x="2392654" y="4084719"/>
              <a:ext cx="196800" cy="3474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200"/>
                <a:buFont typeface="Arial"/>
                <a:buNone/>
              </a:pPr>
              <a:r>
                <a:rPr b="1" i="0" lang="en" sz="2200" u="none" cap="none" strike="noStrike">
                  <a:solidFill>
                    <a:srgbClr val="62C084"/>
                  </a:solidFill>
                </a:rPr>
                <a:t>B</a:t>
              </a:r>
              <a:endParaRPr i="0" sz="2200" u="none" cap="none" strike="noStrike">
                <a:solidFill>
                  <a:schemeClr val="dk1"/>
                </a:solidFill>
              </a:endParaRPr>
            </a:p>
          </p:txBody>
        </p:sp>
        <p:sp>
          <p:nvSpPr>
            <p:cNvPr id="830" name="Google Shape;830;p59"/>
            <p:cNvSpPr txBox="1"/>
            <p:nvPr/>
          </p:nvSpPr>
          <p:spPr>
            <a:xfrm>
              <a:off x="6562804" y="4088837"/>
              <a:ext cx="206400" cy="3474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2200"/>
                <a:buFont typeface="Arial"/>
                <a:buNone/>
              </a:pPr>
              <a:r>
                <a:rPr b="1" i="0" lang="en" sz="2200" u="none" cap="none" strike="noStrike">
                  <a:solidFill>
                    <a:srgbClr val="EE354E"/>
                  </a:solidFill>
                </a:rPr>
                <a:t>C</a:t>
              </a:r>
              <a:endParaRPr i="0" sz="2200" u="none" cap="none" strike="noStrike">
                <a:solidFill>
                  <a:schemeClr val="dk1"/>
                </a:solidFill>
              </a:endParaRPr>
            </a:p>
          </p:txBody>
        </p:sp>
        <p:sp>
          <p:nvSpPr>
            <p:cNvPr id="831" name="Google Shape;831;p59"/>
            <p:cNvSpPr/>
            <p:nvPr/>
          </p:nvSpPr>
          <p:spPr>
            <a:xfrm>
              <a:off x="3838702" y="4579299"/>
              <a:ext cx="221028" cy="221028"/>
            </a:xfrm>
            <a:custGeom>
              <a:rect b="b" l="l" r="r" t="t"/>
              <a:pathLst>
                <a:path extrusionOk="0" h="323850" w="323850">
                  <a:moveTo>
                    <a:pt x="161624" y="0"/>
                  </a:move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lnTo>
                    <a:pt x="317475" y="118658"/>
                  </a:lnTo>
                  <a:lnTo>
                    <a:pt x="301181" y="80049"/>
                  </a:lnTo>
                  <a:lnTo>
                    <a:pt x="275909" y="47338"/>
                  </a:lnTo>
                  <a:lnTo>
                    <a:pt x="243198" y="22066"/>
                  </a:lnTo>
                  <a:lnTo>
                    <a:pt x="204590" y="5773"/>
                  </a:lnTo>
                  <a:lnTo>
                    <a:pt x="161624" y="0"/>
                  </a:lnTo>
                  <a:close/>
                </a:path>
              </a:pathLst>
            </a:custGeom>
            <a:solidFill>
              <a:srgbClr val="6C6C6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32" name="Google Shape;832;p59"/>
            <p:cNvSpPr/>
            <p:nvPr/>
          </p:nvSpPr>
          <p:spPr>
            <a:xfrm>
              <a:off x="3838702" y="4579299"/>
              <a:ext cx="221028" cy="221028"/>
            </a:xfrm>
            <a:custGeom>
              <a:rect b="b" l="l" r="r" t="t"/>
              <a:pathLst>
                <a:path extrusionOk="0" h="323850" w="323850">
                  <a:moveTo>
                    <a:pt x="323248" y="161624"/>
                  </a:moveTo>
                  <a:lnTo>
                    <a:pt x="317475" y="118658"/>
                  </a:lnTo>
                  <a:lnTo>
                    <a:pt x="301181" y="80049"/>
                  </a:lnTo>
                  <a:lnTo>
                    <a:pt x="275909" y="47338"/>
                  </a:lnTo>
                  <a:lnTo>
                    <a:pt x="243198" y="22066"/>
                  </a:lnTo>
                  <a:lnTo>
                    <a:pt x="204590" y="5773"/>
                  </a:lnTo>
                  <a:lnTo>
                    <a:pt x="161624" y="0"/>
                  </a:ln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path>
              </a:pathLst>
            </a:custGeom>
            <a:noFill/>
            <a:ln cap="flat" cmpd="sng" w="126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33" name="Google Shape;833;p59"/>
            <p:cNvSpPr/>
            <p:nvPr/>
          </p:nvSpPr>
          <p:spPr>
            <a:xfrm>
              <a:off x="4770219" y="4579299"/>
              <a:ext cx="221028" cy="221028"/>
            </a:xfrm>
            <a:custGeom>
              <a:rect b="b" l="l" r="r" t="t"/>
              <a:pathLst>
                <a:path extrusionOk="0" h="323850" w="323850">
                  <a:moveTo>
                    <a:pt x="161624" y="0"/>
                  </a:move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lnTo>
                    <a:pt x="317475" y="118658"/>
                  </a:lnTo>
                  <a:lnTo>
                    <a:pt x="301181" y="80049"/>
                  </a:lnTo>
                  <a:lnTo>
                    <a:pt x="275909" y="47338"/>
                  </a:lnTo>
                  <a:lnTo>
                    <a:pt x="243198" y="22066"/>
                  </a:lnTo>
                  <a:lnTo>
                    <a:pt x="204590" y="5773"/>
                  </a:lnTo>
                  <a:lnTo>
                    <a:pt x="161624" y="0"/>
                  </a:lnTo>
                  <a:close/>
                </a:path>
              </a:pathLst>
            </a:custGeom>
            <a:solidFill>
              <a:srgbClr val="B0B1B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34" name="Google Shape;834;p59"/>
            <p:cNvSpPr/>
            <p:nvPr/>
          </p:nvSpPr>
          <p:spPr>
            <a:xfrm>
              <a:off x="4770219" y="4579299"/>
              <a:ext cx="221028" cy="221028"/>
            </a:xfrm>
            <a:custGeom>
              <a:rect b="b" l="l" r="r" t="t"/>
              <a:pathLst>
                <a:path extrusionOk="0" h="323850" w="323850">
                  <a:moveTo>
                    <a:pt x="323248" y="161624"/>
                  </a:moveTo>
                  <a:lnTo>
                    <a:pt x="317475" y="118658"/>
                  </a:lnTo>
                  <a:lnTo>
                    <a:pt x="301181" y="80049"/>
                  </a:lnTo>
                  <a:lnTo>
                    <a:pt x="275909" y="47338"/>
                  </a:lnTo>
                  <a:lnTo>
                    <a:pt x="243198" y="22066"/>
                  </a:lnTo>
                  <a:lnTo>
                    <a:pt x="204590" y="5773"/>
                  </a:lnTo>
                  <a:lnTo>
                    <a:pt x="161624" y="0"/>
                  </a:ln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path>
              </a:pathLst>
            </a:custGeom>
            <a:noFill/>
            <a:ln cap="flat" cmpd="sng" w="126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35" name="Google Shape;835;p59"/>
            <p:cNvSpPr/>
            <p:nvPr/>
          </p:nvSpPr>
          <p:spPr>
            <a:xfrm>
              <a:off x="4459713" y="4579299"/>
              <a:ext cx="221028" cy="221028"/>
            </a:xfrm>
            <a:custGeom>
              <a:rect b="b" l="l" r="r" t="t"/>
              <a:pathLst>
                <a:path extrusionOk="0" h="323850" w="323850">
                  <a:moveTo>
                    <a:pt x="161624" y="0"/>
                  </a:move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lnTo>
                    <a:pt x="317475" y="118658"/>
                  </a:lnTo>
                  <a:lnTo>
                    <a:pt x="301181" y="80049"/>
                  </a:lnTo>
                  <a:lnTo>
                    <a:pt x="275909" y="47338"/>
                  </a:lnTo>
                  <a:lnTo>
                    <a:pt x="243198" y="22066"/>
                  </a:lnTo>
                  <a:lnTo>
                    <a:pt x="204590" y="5773"/>
                  </a:lnTo>
                  <a:lnTo>
                    <a:pt x="161624" y="0"/>
                  </a:lnTo>
                  <a:close/>
                </a:path>
              </a:pathLst>
            </a:custGeom>
            <a:solidFill>
              <a:srgbClr val="B0B1B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36" name="Google Shape;836;p59"/>
            <p:cNvSpPr/>
            <p:nvPr/>
          </p:nvSpPr>
          <p:spPr>
            <a:xfrm>
              <a:off x="4459713" y="4579299"/>
              <a:ext cx="221028" cy="221028"/>
            </a:xfrm>
            <a:custGeom>
              <a:rect b="b" l="l" r="r" t="t"/>
              <a:pathLst>
                <a:path extrusionOk="0" h="323850" w="323850">
                  <a:moveTo>
                    <a:pt x="323248" y="161624"/>
                  </a:moveTo>
                  <a:lnTo>
                    <a:pt x="317475" y="118658"/>
                  </a:lnTo>
                  <a:lnTo>
                    <a:pt x="301181" y="80049"/>
                  </a:lnTo>
                  <a:lnTo>
                    <a:pt x="275909" y="47338"/>
                  </a:lnTo>
                  <a:lnTo>
                    <a:pt x="243198" y="22066"/>
                  </a:lnTo>
                  <a:lnTo>
                    <a:pt x="204590" y="5773"/>
                  </a:lnTo>
                  <a:lnTo>
                    <a:pt x="161624" y="0"/>
                  </a:ln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path>
              </a:pathLst>
            </a:custGeom>
            <a:noFill/>
            <a:ln cap="flat" cmpd="sng" w="126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37" name="Google Shape;837;p59"/>
            <p:cNvSpPr/>
            <p:nvPr/>
          </p:nvSpPr>
          <p:spPr>
            <a:xfrm>
              <a:off x="4149208" y="4579299"/>
              <a:ext cx="221028" cy="221028"/>
            </a:xfrm>
            <a:custGeom>
              <a:rect b="b" l="l" r="r" t="t"/>
              <a:pathLst>
                <a:path extrusionOk="0" h="323850" w="323850">
                  <a:moveTo>
                    <a:pt x="161624" y="0"/>
                  </a:move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lnTo>
                    <a:pt x="317475" y="118658"/>
                  </a:lnTo>
                  <a:lnTo>
                    <a:pt x="301181" y="80049"/>
                  </a:lnTo>
                  <a:lnTo>
                    <a:pt x="275909" y="47338"/>
                  </a:lnTo>
                  <a:lnTo>
                    <a:pt x="243198" y="22066"/>
                  </a:lnTo>
                  <a:lnTo>
                    <a:pt x="204590" y="5773"/>
                  </a:lnTo>
                  <a:lnTo>
                    <a:pt x="161624" y="0"/>
                  </a:lnTo>
                  <a:close/>
                </a:path>
              </a:pathLst>
            </a:custGeom>
            <a:solidFill>
              <a:srgbClr val="94949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38" name="Google Shape;838;p59"/>
            <p:cNvSpPr/>
            <p:nvPr/>
          </p:nvSpPr>
          <p:spPr>
            <a:xfrm>
              <a:off x="4149208" y="4579299"/>
              <a:ext cx="221028" cy="221028"/>
            </a:xfrm>
            <a:custGeom>
              <a:rect b="b" l="l" r="r" t="t"/>
              <a:pathLst>
                <a:path extrusionOk="0" h="323850" w="323850">
                  <a:moveTo>
                    <a:pt x="323248" y="161624"/>
                  </a:moveTo>
                  <a:lnTo>
                    <a:pt x="317475" y="118658"/>
                  </a:lnTo>
                  <a:lnTo>
                    <a:pt x="301181" y="80049"/>
                  </a:lnTo>
                  <a:lnTo>
                    <a:pt x="275909" y="47338"/>
                  </a:lnTo>
                  <a:lnTo>
                    <a:pt x="243198" y="22066"/>
                  </a:lnTo>
                  <a:lnTo>
                    <a:pt x="204590" y="5773"/>
                  </a:lnTo>
                  <a:lnTo>
                    <a:pt x="161624" y="0"/>
                  </a:ln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path>
              </a:pathLst>
            </a:custGeom>
            <a:noFill/>
            <a:ln cap="flat" cmpd="sng" w="126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39" name="Google Shape;839;p59"/>
            <p:cNvSpPr/>
            <p:nvPr/>
          </p:nvSpPr>
          <p:spPr>
            <a:xfrm>
              <a:off x="5080724" y="4579299"/>
              <a:ext cx="221028" cy="221028"/>
            </a:xfrm>
            <a:custGeom>
              <a:rect b="b" l="l" r="r" t="t"/>
              <a:pathLst>
                <a:path extrusionOk="0" h="323850" w="323850">
                  <a:moveTo>
                    <a:pt x="161624" y="0"/>
                  </a:move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lnTo>
                    <a:pt x="317475" y="118658"/>
                  </a:lnTo>
                  <a:lnTo>
                    <a:pt x="301181" y="80049"/>
                  </a:lnTo>
                  <a:lnTo>
                    <a:pt x="275909" y="47338"/>
                  </a:lnTo>
                  <a:lnTo>
                    <a:pt x="243198" y="22066"/>
                  </a:lnTo>
                  <a:lnTo>
                    <a:pt x="204590" y="5773"/>
                  </a:lnTo>
                  <a:lnTo>
                    <a:pt x="161624" y="0"/>
                  </a:lnTo>
                  <a:close/>
                </a:path>
              </a:pathLst>
            </a:custGeom>
            <a:solidFill>
              <a:srgbClr val="EEEE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40" name="Google Shape;840;p59"/>
            <p:cNvSpPr/>
            <p:nvPr/>
          </p:nvSpPr>
          <p:spPr>
            <a:xfrm>
              <a:off x="5080724" y="4579299"/>
              <a:ext cx="221028" cy="221028"/>
            </a:xfrm>
            <a:custGeom>
              <a:rect b="b" l="l" r="r" t="t"/>
              <a:pathLst>
                <a:path extrusionOk="0" h="323850" w="323850">
                  <a:moveTo>
                    <a:pt x="323248" y="161624"/>
                  </a:moveTo>
                  <a:lnTo>
                    <a:pt x="317475" y="118658"/>
                  </a:lnTo>
                  <a:lnTo>
                    <a:pt x="301181" y="80049"/>
                  </a:lnTo>
                  <a:lnTo>
                    <a:pt x="275909" y="47338"/>
                  </a:lnTo>
                  <a:lnTo>
                    <a:pt x="243198" y="22066"/>
                  </a:lnTo>
                  <a:lnTo>
                    <a:pt x="204590" y="5773"/>
                  </a:lnTo>
                  <a:lnTo>
                    <a:pt x="161624" y="0"/>
                  </a:lnTo>
                  <a:lnTo>
                    <a:pt x="118658" y="5773"/>
                  </a:lnTo>
                  <a:lnTo>
                    <a:pt x="80049" y="22066"/>
                  </a:lnTo>
                  <a:lnTo>
                    <a:pt x="47338" y="47338"/>
                  </a:lnTo>
                  <a:lnTo>
                    <a:pt x="22066" y="80049"/>
                  </a:lnTo>
                  <a:lnTo>
                    <a:pt x="5773" y="118658"/>
                  </a:lnTo>
                  <a:lnTo>
                    <a:pt x="0" y="161624"/>
                  </a:lnTo>
                  <a:lnTo>
                    <a:pt x="5773" y="204590"/>
                  </a:lnTo>
                  <a:lnTo>
                    <a:pt x="22066" y="243198"/>
                  </a:lnTo>
                  <a:lnTo>
                    <a:pt x="47338" y="275909"/>
                  </a:lnTo>
                  <a:lnTo>
                    <a:pt x="80049" y="301181"/>
                  </a:lnTo>
                  <a:lnTo>
                    <a:pt x="118658" y="317473"/>
                  </a:lnTo>
                  <a:lnTo>
                    <a:pt x="161624" y="323247"/>
                  </a:lnTo>
                  <a:lnTo>
                    <a:pt x="204590" y="317473"/>
                  </a:lnTo>
                  <a:lnTo>
                    <a:pt x="243198" y="301181"/>
                  </a:lnTo>
                  <a:lnTo>
                    <a:pt x="275909" y="275909"/>
                  </a:lnTo>
                  <a:lnTo>
                    <a:pt x="301181" y="243198"/>
                  </a:lnTo>
                  <a:lnTo>
                    <a:pt x="317475" y="204590"/>
                  </a:lnTo>
                  <a:lnTo>
                    <a:pt x="323248" y="161624"/>
                  </a:lnTo>
                </a:path>
              </a:pathLst>
            </a:custGeom>
            <a:noFill/>
            <a:ln cap="flat" cmpd="sng" w="126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p:txBody>
        </p:sp>
        <p:sp>
          <p:nvSpPr>
            <p:cNvPr id="841" name="Google Shape;841;p59"/>
            <p:cNvSpPr txBox="1"/>
            <p:nvPr/>
          </p:nvSpPr>
          <p:spPr>
            <a:xfrm>
              <a:off x="3410302" y="4618079"/>
              <a:ext cx="385800" cy="131400"/>
            </a:xfrm>
            <a:prstGeom prst="rect">
              <a:avLst/>
            </a:prstGeom>
            <a:noFill/>
            <a:ln>
              <a:noFill/>
            </a:ln>
          </p:spPr>
          <p:txBody>
            <a:bodyPr anchorCtr="0" anchor="t" bIns="0" lIns="0" spcFirstLastPara="1" rIns="0" wrap="square" tIns="8225">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introvert</a:t>
              </a:r>
              <a:endParaRPr i="0" sz="800" u="none" cap="none" strike="noStrike">
                <a:solidFill>
                  <a:schemeClr val="dk1"/>
                </a:solidFill>
              </a:endParaRPr>
            </a:p>
          </p:txBody>
        </p:sp>
        <p:sp>
          <p:nvSpPr>
            <p:cNvPr id="842" name="Google Shape;842;p59"/>
            <p:cNvSpPr txBox="1"/>
            <p:nvPr/>
          </p:nvSpPr>
          <p:spPr>
            <a:xfrm>
              <a:off x="5339611" y="4618079"/>
              <a:ext cx="416100" cy="131400"/>
            </a:xfrm>
            <a:prstGeom prst="rect">
              <a:avLst/>
            </a:prstGeom>
            <a:noFill/>
            <a:ln>
              <a:noFill/>
            </a:ln>
          </p:spPr>
          <p:txBody>
            <a:bodyPr anchorCtr="0" anchor="t" bIns="0" lIns="0" spcFirstLastPara="1" rIns="0" wrap="square" tIns="8225">
              <a:spAutoFit/>
            </a:bodyPr>
            <a:lstStyle/>
            <a:p>
              <a:pPr indent="0" lvl="0" marL="12700" marR="0" rtl="0" algn="l">
                <a:lnSpc>
                  <a:spcPct val="100000"/>
                </a:lnSpc>
                <a:spcBef>
                  <a:spcPts val="0"/>
                </a:spcBef>
                <a:spcAft>
                  <a:spcPts val="0"/>
                </a:spcAft>
                <a:buClr>
                  <a:srgbClr val="000000"/>
                </a:buClr>
                <a:buSzPts val="800"/>
                <a:buFont typeface="Arial"/>
                <a:buNone/>
              </a:pPr>
              <a:r>
                <a:rPr i="0" lang="en" sz="800" u="none" cap="none" strike="noStrike">
                  <a:solidFill>
                    <a:schemeClr val="dk1"/>
                  </a:solidFill>
                </a:rPr>
                <a:t>extrovert</a:t>
              </a:r>
              <a:endParaRPr i="0" sz="800" u="none" cap="none" strike="noStrike">
                <a:solidFill>
                  <a:schemeClr val="dk1"/>
                </a:solidFill>
              </a:endParaRPr>
            </a:p>
          </p:txBody>
        </p:sp>
        <p:sp>
          <p:nvSpPr>
            <p:cNvPr id="843" name="Google Shape;843;p59"/>
            <p:cNvSpPr txBox="1"/>
            <p:nvPr/>
          </p:nvSpPr>
          <p:spPr>
            <a:xfrm rot="-2042199">
              <a:off x="1778390" y="2095575"/>
              <a:ext cx="5722115" cy="892142"/>
            </a:xfrm>
            <a:prstGeom prst="rect">
              <a:avLst/>
            </a:prstGeom>
            <a:solidFill>
              <a:srgbClr val="FFC000"/>
            </a:solid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SAMPLE</a:t>
              </a:r>
              <a:endParaRPr i="0" sz="9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ADD YOUR TEAM DATA HERE. TRANSFER NOTES IF NEEDED</a:t>
              </a:r>
              <a:endParaRPr i="0" sz="900" u="none" cap="none" strike="noStrike">
                <a:solidFill>
                  <a:srgbClr val="000000"/>
                </a:solidFill>
              </a:endParaRPr>
            </a:p>
          </p:txBody>
        </p:sp>
      </p:grpSp>
      <p:sp>
        <p:nvSpPr>
          <p:cNvPr id="844" name="Google Shape;844;p59"/>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lang="en" sz="600">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
        <p:nvSpPr>
          <p:cNvPr id="845" name="Google Shape;845;p59"/>
          <p:cNvSpPr txBox="1"/>
          <p:nvPr>
            <p:ph type="title"/>
          </p:nvPr>
        </p:nvSpPr>
        <p:spPr>
          <a:xfrm>
            <a:off x="311699" y="309889"/>
            <a:ext cx="7867200" cy="356100"/>
          </a:xfrm>
          <a:prstGeom prst="rect">
            <a:avLst/>
          </a:prstGeom>
          <a:noFill/>
          <a:ln>
            <a:noFill/>
          </a:ln>
        </p:spPr>
        <p:txBody>
          <a:bodyPr anchorCtr="0" anchor="t" bIns="30250" lIns="60500" spcFirstLastPara="1" rIns="60500" wrap="square" tIns="30250">
            <a:noAutofit/>
          </a:bodyPr>
          <a:lstStyle/>
          <a:p>
            <a:pPr indent="0" lvl="0" marL="0" rtl="0" algn="l">
              <a:lnSpc>
                <a:spcPct val="100000"/>
              </a:lnSpc>
              <a:spcBef>
                <a:spcPts val="0"/>
              </a:spcBef>
              <a:spcAft>
                <a:spcPts val="0"/>
              </a:spcAft>
              <a:buClr>
                <a:srgbClr val="3A3838"/>
              </a:buClr>
              <a:buSzPts val="2400"/>
              <a:buFont typeface="Arial"/>
              <a:buNone/>
            </a:pPr>
            <a:r>
              <a:rPr b="1" lang="en"/>
              <a:t>Group Preference Map</a:t>
            </a:r>
            <a:endParaRPr b="1"/>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60"/>
          <p:cNvSpPr txBox="1"/>
          <p:nvPr/>
        </p:nvSpPr>
        <p:spPr>
          <a:xfrm>
            <a:off x="687325" y="927553"/>
            <a:ext cx="2843400" cy="1790100"/>
          </a:xfrm>
          <a:prstGeom prst="rect">
            <a:avLst/>
          </a:prstGeom>
          <a:noFill/>
          <a:ln>
            <a:noFill/>
          </a:ln>
        </p:spPr>
        <p:txBody>
          <a:bodyPr anchorCtr="0" anchor="t" bIns="30250" lIns="60500" spcFirstLastPara="1" rIns="60500" wrap="square" tIns="30250">
            <a:noAutofit/>
          </a:bodyPr>
          <a:lstStyle/>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Working Solo </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Applying Formulas</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Accomplishing</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Analyzing Data</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Putting Things Together</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Making Things Work</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Solving Tough Problems </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Making the Numbers</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Logical Processing</a:t>
            </a:r>
            <a:endParaRPr b="0" i="0" sz="1300" u="none" cap="none" strike="noStrike">
              <a:solidFill>
                <a:srgbClr val="000000"/>
              </a:solidFill>
              <a:latin typeface="Arial"/>
              <a:ea typeface="Arial"/>
              <a:cs typeface="Arial"/>
              <a:sym typeface="Arial"/>
            </a:endParaRPr>
          </a:p>
        </p:txBody>
      </p:sp>
      <p:sp>
        <p:nvSpPr>
          <p:cNvPr id="852" name="Google Shape;852;p60"/>
          <p:cNvSpPr txBox="1"/>
          <p:nvPr/>
        </p:nvSpPr>
        <p:spPr>
          <a:xfrm>
            <a:off x="5853025" y="960850"/>
            <a:ext cx="2422200" cy="1723500"/>
          </a:xfrm>
          <a:prstGeom prst="rect">
            <a:avLst/>
          </a:prstGeom>
          <a:noFill/>
          <a:ln>
            <a:noFill/>
          </a:ln>
        </p:spPr>
        <p:txBody>
          <a:bodyPr anchorCtr="0" anchor="t" bIns="30250" lIns="60500" spcFirstLastPara="1" rIns="60500" wrap="square" tIns="30250">
            <a:noAutofit/>
          </a:bodyPr>
          <a:lstStyle/>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Taking Risks </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Inventing Solutions</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Providing Vision </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Having Variety</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Bringing About Change</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Opportunity to Experiment </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Selling Ideas</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Developing New Things</a:t>
            </a:r>
            <a:endParaRPr b="0" i="0" sz="13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Excitement</a:t>
            </a:r>
            <a:endParaRPr b="0" i="0" sz="1300" u="none" cap="none" strike="noStrike">
              <a:solidFill>
                <a:srgbClr val="000000"/>
              </a:solidFill>
              <a:latin typeface="Arial"/>
              <a:ea typeface="Arial"/>
              <a:cs typeface="Arial"/>
              <a:sym typeface="Arial"/>
            </a:endParaRPr>
          </a:p>
          <a:p>
            <a:pPr indent="-165100" lvl="0" marL="228600" marR="0" rtl="0" algn="l">
              <a:lnSpc>
                <a:spcPct val="100000"/>
              </a:lnSpc>
              <a:spcBef>
                <a:spcPts val="0"/>
              </a:spcBef>
              <a:spcAft>
                <a:spcPts val="0"/>
              </a:spcAft>
              <a:buClr>
                <a:schemeClr val="dk1"/>
              </a:buClr>
              <a:buSzPts val="900"/>
              <a:buFont typeface="Noto Sans Symbols"/>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853" name="Google Shape;853;p60"/>
          <p:cNvSpPr txBox="1"/>
          <p:nvPr/>
        </p:nvSpPr>
        <p:spPr>
          <a:xfrm>
            <a:off x="687334" y="2826457"/>
            <a:ext cx="4573800" cy="1723500"/>
          </a:xfrm>
          <a:prstGeom prst="rect">
            <a:avLst/>
          </a:prstGeom>
          <a:noFill/>
          <a:ln>
            <a:noFill/>
          </a:ln>
        </p:spPr>
        <p:txBody>
          <a:bodyPr anchorCtr="0" anchor="t" bIns="30250" lIns="60500" spcFirstLastPara="1" rIns="60500" wrap="square" tIns="30250">
            <a:spAutoFit/>
          </a:bodyPr>
          <a:lstStyle/>
          <a:p>
            <a:pPr indent="-222250" lvl="0" marL="228600" marR="0" rtl="0" algn="l">
              <a:lnSpc>
                <a:spcPct val="100000"/>
              </a:lnSpc>
              <a:spcBef>
                <a:spcPts val="30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Building Things</a:t>
            </a:r>
            <a:endParaRPr b="0" i="0" sz="9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Being in Control </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Having an Ordered Environment</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Preserving the Status Quo</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Paperwork Tasks</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Establishing Order</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Planning Things Out</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Stabilizing</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Administrating</a:t>
            </a:r>
            <a:endParaRPr b="0" i="0" sz="1200" u="none" cap="none" strike="noStrike">
              <a:solidFill>
                <a:srgbClr val="000000"/>
              </a:solidFill>
              <a:latin typeface="Arial"/>
              <a:ea typeface="Arial"/>
              <a:cs typeface="Arial"/>
              <a:sym typeface="Arial"/>
            </a:endParaRPr>
          </a:p>
        </p:txBody>
      </p:sp>
      <p:sp>
        <p:nvSpPr>
          <p:cNvPr id="854" name="Google Shape;854;p60"/>
          <p:cNvSpPr txBox="1"/>
          <p:nvPr/>
        </p:nvSpPr>
        <p:spPr>
          <a:xfrm>
            <a:off x="5853034" y="2826455"/>
            <a:ext cx="4573800" cy="1723500"/>
          </a:xfrm>
          <a:prstGeom prst="rect">
            <a:avLst/>
          </a:prstGeom>
          <a:noFill/>
          <a:ln>
            <a:noFill/>
          </a:ln>
        </p:spPr>
        <p:txBody>
          <a:bodyPr anchorCtr="0" anchor="t" bIns="30250" lIns="60500" spcFirstLastPara="1" rIns="60500" wrap="square" tIns="30250">
            <a:spAutoFit/>
          </a:bodyPr>
          <a:lstStyle/>
          <a:p>
            <a:pPr indent="-222250" lvl="0" marL="228600" marR="0" rtl="0" algn="l">
              <a:lnSpc>
                <a:spcPct val="100000"/>
              </a:lnSpc>
              <a:spcBef>
                <a:spcPts val="30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Getting groups to work together </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Expressing Ideas </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Building Relationships</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Teaching/ Training</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Listening and Talking</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Working with People </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Persuading People </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Being Part of a Team </a:t>
            </a:r>
            <a:endParaRPr b="0" i="0" sz="1200" u="none" cap="none" strike="noStrike">
              <a:solidFill>
                <a:srgbClr val="000000"/>
              </a:solidFill>
              <a:latin typeface="Arial"/>
              <a:ea typeface="Arial"/>
              <a:cs typeface="Arial"/>
              <a:sym typeface="Arial"/>
            </a:endParaRPr>
          </a:p>
          <a:p>
            <a:pPr indent="-222250" lvl="0" marL="228600" marR="0" rtl="0" algn="l">
              <a:lnSpc>
                <a:spcPct val="100000"/>
              </a:lnSpc>
              <a:spcBef>
                <a:spcPts val="0"/>
              </a:spcBef>
              <a:spcAft>
                <a:spcPts val="0"/>
              </a:spcAft>
              <a:buClr>
                <a:schemeClr val="dk1"/>
              </a:buClr>
              <a:buSzPts val="900"/>
              <a:buFont typeface="Noto Sans Symbols"/>
              <a:buChar char="❑"/>
            </a:pPr>
            <a:r>
              <a:rPr b="0" i="0" lang="en" sz="1200" u="none" cap="none" strike="noStrike">
                <a:solidFill>
                  <a:schemeClr val="dk1"/>
                </a:solidFill>
                <a:latin typeface="Arial"/>
                <a:ea typeface="Arial"/>
                <a:cs typeface="Arial"/>
                <a:sym typeface="Arial"/>
              </a:rPr>
              <a:t>Counseling</a:t>
            </a:r>
            <a:endParaRPr b="0" i="0" sz="1200" u="none" cap="none" strike="noStrike">
              <a:solidFill>
                <a:srgbClr val="000000"/>
              </a:solidFill>
              <a:latin typeface="Arial"/>
              <a:ea typeface="Arial"/>
              <a:cs typeface="Arial"/>
              <a:sym typeface="Arial"/>
            </a:endParaRPr>
          </a:p>
        </p:txBody>
      </p:sp>
      <p:sp>
        <p:nvSpPr>
          <p:cNvPr id="855" name="Google Shape;855;p60"/>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856" name="Google Shape;856;p60"/>
          <p:cNvSpPr txBox="1"/>
          <p:nvPr>
            <p:ph type="title"/>
          </p:nvPr>
        </p:nvSpPr>
        <p:spPr>
          <a:xfrm>
            <a:off x="311699" y="309889"/>
            <a:ext cx="7867200" cy="3561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sz="2400"/>
              <a:t>Activity: What do I bring to the Team?</a:t>
            </a:r>
            <a:endParaRPr b="1" sz="2400"/>
          </a:p>
        </p:txBody>
      </p:sp>
      <p:sp>
        <p:nvSpPr>
          <p:cNvPr id="857" name="Google Shape;857;p60"/>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lang="en" sz="600">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grpSp>
        <p:nvGrpSpPr>
          <p:cNvPr id="863" name="Google Shape;863;p61"/>
          <p:cNvGrpSpPr/>
          <p:nvPr/>
        </p:nvGrpSpPr>
        <p:grpSpPr>
          <a:xfrm>
            <a:off x="4646172" y="2663832"/>
            <a:ext cx="4129650" cy="1683011"/>
            <a:chOff x="6194895" y="3551775"/>
            <a:chExt cx="5506200" cy="2244014"/>
          </a:xfrm>
        </p:grpSpPr>
        <p:sp>
          <p:nvSpPr>
            <p:cNvPr id="864" name="Google Shape;864;p61"/>
            <p:cNvSpPr/>
            <p:nvPr/>
          </p:nvSpPr>
          <p:spPr>
            <a:xfrm>
              <a:off x="6194896" y="3930389"/>
              <a:ext cx="176400" cy="414000"/>
            </a:xfrm>
            <a:prstGeom prst="rect">
              <a:avLst/>
            </a:prstGeom>
            <a:noFill/>
            <a:ln>
              <a:noFill/>
            </a:ln>
          </p:spPr>
          <p:txBody>
            <a:bodyPr anchorCtr="0" anchor="t" bIns="32700" lIns="65425" spcFirstLastPara="1" rIns="65425" wrap="square" tIns="32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sp>
          <p:nvSpPr>
            <p:cNvPr id="865" name="Google Shape;865;p61"/>
            <p:cNvSpPr/>
            <p:nvPr/>
          </p:nvSpPr>
          <p:spPr>
            <a:xfrm>
              <a:off x="6194896" y="3551775"/>
              <a:ext cx="5286000" cy="353700"/>
            </a:xfrm>
            <a:prstGeom prst="rect">
              <a:avLst/>
            </a:prstGeom>
            <a:noFill/>
            <a:ln>
              <a:noFill/>
            </a:ln>
          </p:spPr>
          <p:txBody>
            <a:bodyPr anchorCtr="0" anchor="t" bIns="32700" lIns="65425" spcFirstLastPara="1" rIns="65425" wrap="square" tIns="32700">
              <a:noAutofit/>
            </a:bodyPr>
            <a:lstStyle/>
            <a:p>
              <a:pPr indent="0" lvl="0" marL="0" marR="0" rtl="0" algn="l">
                <a:lnSpc>
                  <a:spcPct val="8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sp>
          <p:nvSpPr>
            <p:cNvPr id="866" name="Google Shape;866;p61"/>
            <p:cNvSpPr/>
            <p:nvPr/>
          </p:nvSpPr>
          <p:spPr>
            <a:xfrm>
              <a:off x="6194896" y="4891323"/>
              <a:ext cx="176400" cy="414000"/>
            </a:xfrm>
            <a:prstGeom prst="rect">
              <a:avLst/>
            </a:prstGeom>
            <a:noFill/>
            <a:ln>
              <a:noFill/>
            </a:ln>
          </p:spPr>
          <p:txBody>
            <a:bodyPr anchorCtr="0" anchor="t" bIns="32700" lIns="65425" spcFirstLastPara="1" rIns="65425" wrap="square" tIns="32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sp>
          <p:nvSpPr>
            <p:cNvPr id="867" name="Google Shape;867;p61"/>
            <p:cNvSpPr/>
            <p:nvPr/>
          </p:nvSpPr>
          <p:spPr>
            <a:xfrm>
              <a:off x="6194896" y="4454201"/>
              <a:ext cx="4879800" cy="353700"/>
            </a:xfrm>
            <a:prstGeom prst="rect">
              <a:avLst/>
            </a:prstGeom>
            <a:noFill/>
            <a:ln>
              <a:noFill/>
            </a:ln>
          </p:spPr>
          <p:txBody>
            <a:bodyPr anchorCtr="0" anchor="t" bIns="32700" lIns="65425" spcFirstLastPara="1" rIns="65425" wrap="square" tIns="32700">
              <a:noAutofit/>
            </a:bodyPr>
            <a:lstStyle/>
            <a:p>
              <a:pPr indent="0" lvl="0" marL="0" marR="0" rtl="0" algn="l">
                <a:lnSpc>
                  <a:spcPct val="8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sp>
          <p:nvSpPr>
            <p:cNvPr id="868" name="Google Shape;868;p61"/>
            <p:cNvSpPr/>
            <p:nvPr/>
          </p:nvSpPr>
          <p:spPr>
            <a:xfrm>
              <a:off x="6194895" y="5515289"/>
              <a:ext cx="5506200" cy="280500"/>
            </a:xfrm>
            <a:prstGeom prst="rect">
              <a:avLst/>
            </a:prstGeom>
            <a:noFill/>
            <a:ln>
              <a:noFill/>
            </a:ln>
          </p:spPr>
          <p:txBody>
            <a:bodyPr anchorCtr="0" anchor="t" bIns="32700" lIns="65425" spcFirstLastPara="1" rIns="65425" wrap="square" tIns="32700">
              <a:noAutofit/>
            </a:bodyPr>
            <a:lstStyle/>
            <a:p>
              <a:pPr indent="0" lvl="0" marL="0" marR="0" rtl="0" algn="l">
                <a:lnSpc>
                  <a:spcPct val="5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grpSp>
      <p:sp>
        <p:nvSpPr>
          <p:cNvPr id="869" name="Google Shape;869;p61"/>
          <p:cNvSpPr/>
          <p:nvPr/>
        </p:nvSpPr>
        <p:spPr>
          <a:xfrm>
            <a:off x="2806014" y="231025"/>
            <a:ext cx="2045400" cy="276900"/>
          </a:xfrm>
          <a:prstGeom prst="rect">
            <a:avLst/>
          </a:prstGeom>
          <a:noFill/>
          <a:ln>
            <a:noFill/>
          </a:ln>
        </p:spPr>
        <p:txBody>
          <a:bodyPr anchorCtr="0" anchor="t" bIns="32700" lIns="65425" spcFirstLastPara="1" rIns="65425" wrap="square" tIns="32700">
            <a:noAutofit/>
          </a:bodyPr>
          <a:lstStyle/>
          <a:p>
            <a:pPr indent="0" lvl="0" marL="0" marR="0" rtl="0" algn="ctr">
              <a:lnSpc>
                <a:spcPct val="11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nvGrpSpPr>
          <p:cNvPr id="870" name="Google Shape;870;p61"/>
          <p:cNvGrpSpPr/>
          <p:nvPr/>
        </p:nvGrpSpPr>
        <p:grpSpPr>
          <a:xfrm>
            <a:off x="4646172" y="918501"/>
            <a:ext cx="4332151" cy="1575389"/>
            <a:chOff x="6194895" y="1224668"/>
            <a:chExt cx="5776201" cy="2100519"/>
          </a:xfrm>
        </p:grpSpPr>
        <p:sp>
          <p:nvSpPr>
            <p:cNvPr id="871" name="Google Shape;871;p61"/>
            <p:cNvSpPr txBox="1"/>
            <p:nvPr/>
          </p:nvSpPr>
          <p:spPr>
            <a:xfrm>
              <a:off x="6194895" y="2008871"/>
              <a:ext cx="5506200" cy="416400"/>
            </a:xfrm>
            <a:prstGeom prst="rect">
              <a:avLst/>
            </a:prstGeom>
            <a:noFill/>
            <a:ln>
              <a:noFill/>
            </a:ln>
          </p:spPr>
          <p:txBody>
            <a:bodyPr anchorCtr="0" anchor="t" bIns="32700" lIns="65425" spcFirstLastPara="1" rIns="65425" wrap="square" tIns="32700">
              <a:spAutoFit/>
            </a:bodyPr>
            <a:lstStyle/>
            <a:p>
              <a:pPr indent="0" lvl="0" marL="0" marR="0" rtl="0" algn="l">
                <a:lnSpc>
                  <a:spcPct val="11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sp>
          <p:nvSpPr>
            <p:cNvPr id="872" name="Google Shape;872;p61"/>
            <p:cNvSpPr/>
            <p:nvPr/>
          </p:nvSpPr>
          <p:spPr>
            <a:xfrm>
              <a:off x="6194896" y="1224668"/>
              <a:ext cx="5286000" cy="353700"/>
            </a:xfrm>
            <a:prstGeom prst="rect">
              <a:avLst/>
            </a:prstGeom>
            <a:noFill/>
            <a:ln>
              <a:noFill/>
            </a:ln>
          </p:spPr>
          <p:txBody>
            <a:bodyPr anchorCtr="0" anchor="t" bIns="32700" lIns="65425" spcFirstLastPara="1" rIns="65425" wrap="square" tIns="32700">
              <a:noAutofit/>
            </a:bodyPr>
            <a:lstStyle/>
            <a:p>
              <a:pPr indent="0" lvl="0" marL="0" marR="0" rtl="0" algn="l">
                <a:lnSpc>
                  <a:spcPct val="8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sp>
          <p:nvSpPr>
            <p:cNvPr id="873" name="Google Shape;873;p61"/>
            <p:cNvSpPr txBox="1"/>
            <p:nvPr/>
          </p:nvSpPr>
          <p:spPr>
            <a:xfrm>
              <a:off x="6194896" y="1666747"/>
              <a:ext cx="5776200" cy="350700"/>
            </a:xfrm>
            <a:prstGeom prst="rect">
              <a:avLst/>
            </a:prstGeom>
            <a:noFill/>
            <a:ln>
              <a:noFill/>
            </a:ln>
          </p:spPr>
          <p:txBody>
            <a:bodyPr anchorCtr="0" anchor="t" bIns="32700" lIns="65425" spcFirstLastPara="1" rIns="65425" wrap="square" tIns="32700">
              <a:spAutoFit/>
            </a:bodyPr>
            <a:lstStyle/>
            <a:p>
              <a:pPr indent="0" lvl="0" marL="0" marR="0" rtl="0" algn="l">
                <a:lnSpc>
                  <a:spcPct val="8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sp>
          <p:nvSpPr>
            <p:cNvPr id="874" name="Google Shape;874;p61"/>
            <p:cNvSpPr/>
            <p:nvPr/>
          </p:nvSpPr>
          <p:spPr>
            <a:xfrm>
              <a:off x="6194896" y="2911187"/>
              <a:ext cx="176400" cy="414000"/>
            </a:xfrm>
            <a:prstGeom prst="rect">
              <a:avLst/>
            </a:prstGeom>
            <a:noFill/>
            <a:ln>
              <a:noFill/>
            </a:ln>
          </p:spPr>
          <p:txBody>
            <a:bodyPr anchorCtr="0" anchor="t" bIns="32725" lIns="65450" spcFirstLastPara="1" rIns="65450" wrap="square" tIns="327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sp>
          <p:nvSpPr>
            <p:cNvPr id="875" name="Google Shape;875;p61"/>
            <p:cNvSpPr/>
            <p:nvPr/>
          </p:nvSpPr>
          <p:spPr>
            <a:xfrm>
              <a:off x="6194896" y="2470559"/>
              <a:ext cx="176400" cy="414000"/>
            </a:xfrm>
            <a:prstGeom prst="rect">
              <a:avLst/>
            </a:prstGeom>
            <a:noFill/>
            <a:ln>
              <a:noFill/>
            </a:ln>
          </p:spPr>
          <p:txBody>
            <a:bodyPr anchorCtr="0" anchor="t" bIns="32725" lIns="65450" spcFirstLastPara="1" rIns="65450" wrap="square" tIns="327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oto Sans"/>
                <a:ea typeface="Noto Sans"/>
                <a:cs typeface="Noto Sans"/>
                <a:sym typeface="Noto Sans"/>
              </a:endParaRPr>
            </a:p>
          </p:txBody>
        </p:sp>
      </p:grpSp>
      <p:sp>
        <p:nvSpPr>
          <p:cNvPr id="876" name="Google Shape;876;p61"/>
          <p:cNvSpPr txBox="1"/>
          <p:nvPr/>
        </p:nvSpPr>
        <p:spPr>
          <a:xfrm>
            <a:off x="311700" y="1070900"/>
            <a:ext cx="4242300" cy="1478100"/>
          </a:xfrm>
          <a:prstGeom prst="rect">
            <a:avLst/>
          </a:prstGeom>
          <a:noFill/>
          <a:ln>
            <a:noFill/>
          </a:ln>
        </p:spPr>
        <p:txBody>
          <a:bodyPr anchorCtr="0" anchor="t" bIns="30250" lIns="60500" spcFirstLastPara="1" rIns="60500" wrap="square" tIns="30250">
            <a:spAutoFit/>
          </a:bodyPr>
          <a:lstStyle/>
          <a:p>
            <a:pPr indent="-241300" lvl="0" marL="228600" rtl="0" algn="l">
              <a:lnSpc>
                <a:spcPct val="110000"/>
              </a:lnSpc>
              <a:spcBef>
                <a:spcPts val="0"/>
              </a:spcBef>
              <a:spcAft>
                <a:spcPts val="0"/>
              </a:spcAft>
              <a:buClr>
                <a:schemeClr val="dk1"/>
              </a:buClr>
              <a:buSzPts val="1400"/>
              <a:buChar char="•"/>
            </a:pPr>
            <a:r>
              <a:rPr lang="en">
                <a:solidFill>
                  <a:schemeClr val="dk1"/>
                </a:solidFill>
              </a:rPr>
              <a:t>Focus on excellence and what matters most.</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i="0" lang="en" u="none" cap="none" strike="noStrike">
                <a:solidFill>
                  <a:srgbClr val="000000"/>
                </a:solidFill>
              </a:rPr>
              <a:t>Have </a:t>
            </a:r>
            <a:r>
              <a:rPr lang="en"/>
              <a:t>clear roles and are focused on outcomes.</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Speak up and confront reality.</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Make effective use of data to measure and track progress.</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Embrace a blameless problem-solving mindset.</a:t>
            </a:r>
            <a:endParaRPr i="0" u="none" cap="none" strike="noStrike">
              <a:solidFill>
                <a:srgbClr val="000000"/>
              </a:solidFill>
            </a:endParaRPr>
          </a:p>
        </p:txBody>
      </p:sp>
      <p:sp>
        <p:nvSpPr>
          <p:cNvPr id="877" name="Google Shape;877;p61"/>
          <p:cNvSpPr txBox="1"/>
          <p:nvPr/>
        </p:nvSpPr>
        <p:spPr>
          <a:xfrm>
            <a:off x="311700" y="2964825"/>
            <a:ext cx="4242300" cy="1456800"/>
          </a:xfrm>
          <a:prstGeom prst="rect">
            <a:avLst/>
          </a:prstGeom>
          <a:noFill/>
          <a:ln>
            <a:noFill/>
          </a:ln>
        </p:spPr>
        <p:txBody>
          <a:bodyPr anchorCtr="0" anchor="t" bIns="30250" lIns="60500" spcFirstLastPara="1" rIns="60500" wrap="square" tIns="30250">
            <a:spAutoFit/>
          </a:bodyPr>
          <a:lstStyle/>
          <a:p>
            <a:pPr indent="-228600" lvl="0" marL="228600" marR="0" rtl="0" algn="l">
              <a:lnSpc>
                <a:spcPct val="100000"/>
              </a:lnSpc>
              <a:spcBef>
                <a:spcPts val="0"/>
              </a:spcBef>
              <a:spcAft>
                <a:spcPts val="0"/>
              </a:spcAft>
              <a:buClr>
                <a:schemeClr val="dk1"/>
              </a:buClr>
              <a:buSzPts val="1400"/>
              <a:buChar char="•"/>
            </a:pPr>
            <a:r>
              <a:rPr lang="en"/>
              <a:t>Demonstrate individual and team accountability.</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Align around process, goals and priorities.</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Decide and prioritize in a timely way.</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Follow through and do what they say they will do.</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Commit to agreed-upon actions and execute well.</a:t>
            </a:r>
            <a:endParaRPr i="0" u="none" cap="none" strike="noStrike">
              <a:solidFill>
                <a:srgbClr val="000000"/>
              </a:solidFill>
            </a:endParaRPr>
          </a:p>
        </p:txBody>
      </p:sp>
      <p:sp>
        <p:nvSpPr>
          <p:cNvPr id="878" name="Google Shape;878;p61"/>
          <p:cNvSpPr txBox="1"/>
          <p:nvPr/>
        </p:nvSpPr>
        <p:spPr>
          <a:xfrm>
            <a:off x="4572000" y="1118928"/>
            <a:ext cx="4063800" cy="1456800"/>
          </a:xfrm>
          <a:prstGeom prst="rect">
            <a:avLst/>
          </a:prstGeom>
          <a:noFill/>
          <a:ln>
            <a:noFill/>
          </a:ln>
        </p:spPr>
        <p:txBody>
          <a:bodyPr anchorCtr="0" anchor="t" bIns="30250" lIns="60500" spcFirstLastPara="1" rIns="60500" wrap="square" tIns="30250">
            <a:spAutoFit/>
          </a:bodyPr>
          <a:lstStyle/>
          <a:p>
            <a:pPr indent="-228600" lvl="0" marL="228600" marR="0" rtl="0" algn="l">
              <a:lnSpc>
                <a:spcPct val="100000"/>
              </a:lnSpc>
              <a:spcBef>
                <a:spcPts val="0"/>
              </a:spcBef>
              <a:spcAft>
                <a:spcPts val="0"/>
              </a:spcAft>
              <a:buClr>
                <a:schemeClr val="dk1"/>
              </a:buClr>
              <a:buSzPts val="1400"/>
              <a:buChar char="•"/>
            </a:pPr>
            <a:r>
              <a:rPr lang="en"/>
              <a:t>Buy into a shared vision.</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Are flexible and open to challenges and new ideas.</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Stay strategic when needed.</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Engage in collaborative, creative discussions.</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i="0" lang="en" u="none" cap="none" strike="noStrike">
                <a:solidFill>
                  <a:srgbClr val="000000"/>
                </a:solidFill>
              </a:rPr>
              <a:t>Have </a:t>
            </a:r>
            <a:r>
              <a:rPr lang="en"/>
              <a:t>the courage to think big.</a:t>
            </a:r>
            <a:endParaRPr i="0" u="none" cap="none" strike="noStrike">
              <a:solidFill>
                <a:srgbClr val="000000"/>
              </a:solidFill>
            </a:endParaRPr>
          </a:p>
        </p:txBody>
      </p:sp>
      <p:sp>
        <p:nvSpPr>
          <p:cNvPr id="879" name="Google Shape;879;p61"/>
          <p:cNvSpPr txBox="1"/>
          <p:nvPr/>
        </p:nvSpPr>
        <p:spPr>
          <a:xfrm>
            <a:off x="4572000" y="2866138"/>
            <a:ext cx="4129800" cy="1672200"/>
          </a:xfrm>
          <a:prstGeom prst="rect">
            <a:avLst/>
          </a:prstGeom>
          <a:noFill/>
          <a:ln>
            <a:noFill/>
          </a:ln>
        </p:spPr>
        <p:txBody>
          <a:bodyPr anchorCtr="0" anchor="t" bIns="30250" lIns="60500" spcFirstLastPara="1" rIns="60500" wrap="square" tIns="30250">
            <a:spAutoFit/>
          </a:bodyPr>
          <a:lstStyle/>
          <a:p>
            <a:pPr indent="-228600" lvl="0" marL="228600" marR="0" rtl="0" algn="l">
              <a:lnSpc>
                <a:spcPct val="100000"/>
              </a:lnSpc>
              <a:spcBef>
                <a:spcPts val="0"/>
              </a:spcBef>
              <a:spcAft>
                <a:spcPts val="0"/>
              </a:spcAft>
              <a:buClr>
                <a:schemeClr val="dk1"/>
              </a:buClr>
              <a:buSzPts val="1400"/>
              <a:buChar char="•"/>
            </a:pPr>
            <a:r>
              <a:rPr lang="en"/>
              <a:t>Know, respect and trust each other, assuming positive intent.</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Are authentic, transparent and truthful.</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Are inclusive and empathic, modelling equity.</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Communicate directly. </a:t>
            </a:r>
            <a:endParaRPr i="0" u="none" cap="none" strike="noStrike">
              <a:solidFill>
                <a:srgbClr val="000000"/>
              </a:solidFill>
            </a:endParaRPr>
          </a:p>
          <a:p>
            <a:pPr indent="-228600" lvl="0" marL="228600" marR="0" rtl="0" algn="l">
              <a:lnSpc>
                <a:spcPct val="100000"/>
              </a:lnSpc>
              <a:spcBef>
                <a:spcPts val="200"/>
              </a:spcBef>
              <a:spcAft>
                <a:spcPts val="0"/>
              </a:spcAft>
              <a:buClr>
                <a:schemeClr val="dk1"/>
              </a:buClr>
              <a:buSzPts val="1400"/>
              <a:buChar char="•"/>
            </a:pPr>
            <a:r>
              <a:rPr lang="en"/>
              <a:t>Embrace joy, celebrate, and show appreciation to each other. </a:t>
            </a:r>
            <a:endParaRPr i="0" u="none" cap="none" strike="noStrike">
              <a:solidFill>
                <a:srgbClr val="000000"/>
              </a:solidFill>
            </a:endParaRPr>
          </a:p>
        </p:txBody>
      </p:sp>
      <p:sp>
        <p:nvSpPr>
          <p:cNvPr id="880" name="Google Shape;880;p61"/>
          <p:cNvSpPr txBox="1"/>
          <p:nvPr>
            <p:ph type="title"/>
          </p:nvPr>
        </p:nvSpPr>
        <p:spPr>
          <a:xfrm>
            <a:off x="311699" y="309889"/>
            <a:ext cx="7867200" cy="3561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a:t>High-Performing Teams</a:t>
            </a:r>
            <a:endParaRPr/>
          </a:p>
        </p:txBody>
      </p:sp>
      <p:sp>
        <p:nvSpPr>
          <p:cNvPr id="881" name="Google Shape;881;p61"/>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882" name="Google Shape;882;p61"/>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62"/>
          <p:cNvSpPr txBox="1"/>
          <p:nvPr/>
        </p:nvSpPr>
        <p:spPr>
          <a:xfrm>
            <a:off x="810603" y="1437137"/>
            <a:ext cx="3196200" cy="8616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3000"/>
              <a:buFont typeface="Arial"/>
              <a:buNone/>
            </a:pPr>
            <a:r>
              <a:rPr b="1" i="0" lang="en" sz="2600" u="none" cap="none" strike="noStrike">
                <a:solidFill>
                  <a:schemeClr val="dk1"/>
                </a:solidFill>
              </a:rPr>
              <a:t>What </a:t>
            </a:r>
            <a:r>
              <a:rPr b="1" lang="en" sz="2600">
                <a:solidFill>
                  <a:schemeClr val="dk1"/>
                </a:solidFill>
              </a:rPr>
              <a:t>characteristic</a:t>
            </a:r>
            <a:r>
              <a:rPr b="1" i="0" lang="en" sz="2600" u="none" cap="none" strike="noStrike">
                <a:solidFill>
                  <a:schemeClr val="dk1"/>
                </a:solidFill>
              </a:rPr>
              <a:t> will we focus on?</a:t>
            </a:r>
            <a:endParaRPr b="1" i="0" sz="2600" u="none" cap="none" strike="noStrike">
              <a:solidFill>
                <a:schemeClr val="dk1"/>
              </a:solidFill>
            </a:endParaRPr>
          </a:p>
        </p:txBody>
      </p:sp>
      <p:sp>
        <p:nvSpPr>
          <p:cNvPr id="889" name="Google Shape;889;p62"/>
          <p:cNvSpPr txBox="1"/>
          <p:nvPr/>
        </p:nvSpPr>
        <p:spPr>
          <a:xfrm>
            <a:off x="780450" y="3069850"/>
            <a:ext cx="3256500" cy="12618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3000"/>
              <a:buFont typeface="Arial"/>
              <a:buNone/>
            </a:pPr>
            <a:r>
              <a:rPr b="1" i="0" lang="en" sz="2600" u="none" cap="none" strike="noStrike">
                <a:solidFill>
                  <a:schemeClr val="dk1"/>
                </a:solidFill>
              </a:rPr>
              <a:t>What </a:t>
            </a:r>
            <a:r>
              <a:rPr b="1" lang="en" sz="2600">
                <a:solidFill>
                  <a:schemeClr val="dk1"/>
                </a:solidFill>
              </a:rPr>
              <a:t>can we stop, start, or modify to improve</a:t>
            </a:r>
            <a:r>
              <a:rPr b="1" i="0" lang="en" sz="2600" u="none" cap="none" strike="noStrike">
                <a:solidFill>
                  <a:schemeClr val="dk1"/>
                </a:solidFill>
              </a:rPr>
              <a:t>?</a:t>
            </a:r>
            <a:endParaRPr i="0" sz="2600" u="none" cap="none" strike="noStrike">
              <a:solidFill>
                <a:schemeClr val="dk1"/>
              </a:solidFill>
            </a:endParaRPr>
          </a:p>
        </p:txBody>
      </p:sp>
      <p:sp>
        <p:nvSpPr>
          <p:cNvPr id="890" name="Google Shape;890;p62"/>
          <p:cNvSpPr txBox="1"/>
          <p:nvPr/>
        </p:nvSpPr>
        <p:spPr>
          <a:xfrm>
            <a:off x="5136016" y="1437137"/>
            <a:ext cx="3196200" cy="8616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3000"/>
              <a:buFont typeface="Arial"/>
              <a:buNone/>
            </a:pPr>
            <a:r>
              <a:rPr b="1" i="0" lang="en" sz="2600" u="none" cap="none" strike="noStrike">
                <a:solidFill>
                  <a:schemeClr val="dk1"/>
                </a:solidFill>
              </a:rPr>
              <a:t>Why is it important right now? </a:t>
            </a:r>
            <a:endParaRPr i="0" sz="2600" u="none" cap="none" strike="noStrike">
              <a:solidFill>
                <a:schemeClr val="dk1"/>
              </a:solidFill>
            </a:endParaRPr>
          </a:p>
        </p:txBody>
      </p:sp>
      <p:sp>
        <p:nvSpPr>
          <p:cNvPr id="891" name="Google Shape;891;p62"/>
          <p:cNvSpPr txBox="1"/>
          <p:nvPr/>
        </p:nvSpPr>
        <p:spPr>
          <a:xfrm>
            <a:off x="5136025" y="3069850"/>
            <a:ext cx="3256500" cy="12618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3000"/>
              <a:buFont typeface="Arial"/>
              <a:buNone/>
            </a:pPr>
            <a:r>
              <a:rPr b="1" i="0" lang="en" sz="2600" u="none" cap="none" strike="noStrike">
                <a:solidFill>
                  <a:schemeClr val="dk1"/>
                </a:solidFill>
              </a:rPr>
              <a:t>How will we leverage each other’s strengths?</a:t>
            </a:r>
            <a:endParaRPr b="1" i="0" sz="2600" u="none" cap="none" strike="noStrike">
              <a:solidFill>
                <a:schemeClr val="dk1"/>
              </a:solidFill>
            </a:endParaRPr>
          </a:p>
        </p:txBody>
      </p:sp>
      <p:sp>
        <p:nvSpPr>
          <p:cNvPr id="892" name="Google Shape;892;p62"/>
          <p:cNvSpPr txBox="1"/>
          <p:nvPr>
            <p:ph idx="12" type="sldNum"/>
          </p:nvPr>
        </p:nvSpPr>
        <p:spPr>
          <a:xfrm>
            <a:off x="8275200" y="4828750"/>
            <a:ext cx="548700" cy="153900"/>
          </a:xfrm>
          <a:prstGeom prst="rect">
            <a:avLst/>
          </a:prstGeom>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893" name="Google Shape;893;p62"/>
          <p:cNvSpPr txBox="1"/>
          <p:nvPr>
            <p:ph type="title"/>
          </p:nvPr>
        </p:nvSpPr>
        <p:spPr>
          <a:xfrm>
            <a:off x="311699" y="309889"/>
            <a:ext cx="7867200" cy="356100"/>
          </a:xfrm>
          <a:prstGeom prst="rect">
            <a:avLst/>
          </a:prstGeom>
        </p:spPr>
        <p:txBody>
          <a:bodyPr anchorCtr="0" anchor="t" bIns="0" lIns="0" spcFirstLastPara="1" rIns="91425" wrap="square" tIns="0">
            <a:noAutofit/>
          </a:bodyPr>
          <a:lstStyle/>
          <a:p>
            <a:pPr indent="0" lvl="0" marL="0" rtl="0" algn="l">
              <a:spcBef>
                <a:spcPts val="0"/>
              </a:spcBef>
              <a:spcAft>
                <a:spcPts val="0"/>
              </a:spcAft>
              <a:buNone/>
            </a:pPr>
            <a:r>
              <a:rPr lang="en"/>
              <a:t>Team Action Plan</a:t>
            </a:r>
            <a:endParaRPr/>
          </a:p>
        </p:txBody>
      </p:sp>
      <p:sp>
        <p:nvSpPr>
          <p:cNvPr id="894" name="Google Shape;894;p62"/>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i="0" lang="en" sz="600" u="none" cap="none" strike="noStrike">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90"/>
                                        </p:tgtEl>
                                        <p:attrNameLst>
                                          <p:attrName>style.visibility</p:attrName>
                                        </p:attrNameLst>
                                      </p:cBhvr>
                                      <p:to>
                                        <p:strVal val="visible"/>
                                      </p:to>
                                    </p:set>
                                    <p:anim calcmode="lin" valueType="num">
                                      <p:cBhvr additive="base">
                                        <p:cTn dur="500"/>
                                        <p:tgtEl>
                                          <p:spTgt spid="89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9"/>
                                        </p:tgtEl>
                                        <p:attrNameLst>
                                          <p:attrName>style.visibility</p:attrName>
                                        </p:attrNameLst>
                                      </p:cBhvr>
                                      <p:to>
                                        <p:strVal val="visible"/>
                                      </p:to>
                                    </p:set>
                                    <p:anim calcmode="lin" valueType="num">
                                      <p:cBhvr additive="base">
                                        <p:cTn dur="500"/>
                                        <p:tgtEl>
                                          <p:spTgt spid="8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91"/>
                                        </p:tgtEl>
                                        <p:attrNameLst>
                                          <p:attrName>style.visibility</p:attrName>
                                        </p:attrNameLst>
                                      </p:cBhvr>
                                      <p:to>
                                        <p:strVal val="visible"/>
                                      </p:to>
                                    </p:set>
                                    <p:anim calcmode="lin" valueType="num">
                                      <p:cBhvr additive="base">
                                        <p:cTn dur="500"/>
                                        <p:tgtEl>
                                          <p:spTgt spid="8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8"/>
          <p:cNvSpPr txBox="1"/>
          <p:nvPr>
            <p:ph idx="12" type="sldNum"/>
          </p:nvPr>
        </p:nvSpPr>
        <p:spPr>
          <a:xfrm>
            <a:off x="8412450" y="4828989"/>
            <a:ext cx="420000" cy="153600"/>
          </a:xfrm>
          <a:prstGeom prst="rect">
            <a:avLst/>
          </a:prstGeom>
          <a:noFill/>
          <a:ln>
            <a:noFill/>
          </a:ln>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28" name="Google Shape;128;p18"/>
          <p:cNvSpPr txBox="1"/>
          <p:nvPr>
            <p:ph type="title"/>
          </p:nvPr>
        </p:nvSpPr>
        <p:spPr>
          <a:xfrm>
            <a:off x="311699" y="334264"/>
            <a:ext cx="7867200" cy="3561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b="1" lang="en" sz="2400"/>
              <a:t>Preparation Checklist</a:t>
            </a:r>
            <a:endParaRPr b="1" sz="2400"/>
          </a:p>
        </p:txBody>
      </p:sp>
      <p:sp>
        <p:nvSpPr>
          <p:cNvPr id="129" name="Google Shape;129;p18"/>
          <p:cNvSpPr txBox="1"/>
          <p:nvPr>
            <p:ph idx="1" type="body"/>
          </p:nvPr>
        </p:nvSpPr>
        <p:spPr>
          <a:xfrm>
            <a:off x="368600" y="838400"/>
            <a:ext cx="8403900" cy="3085800"/>
          </a:xfrm>
          <a:prstGeom prst="rect">
            <a:avLst/>
          </a:prstGeom>
          <a:noFill/>
          <a:ln>
            <a:noFill/>
          </a:ln>
        </p:spPr>
        <p:txBody>
          <a:bodyPr anchorCtr="0" anchor="t" bIns="30250" lIns="60475" spcFirstLastPara="1" rIns="60475" wrap="square" tIns="30250">
            <a:noAutofit/>
          </a:bodyPr>
          <a:lstStyle/>
          <a:p>
            <a:pPr indent="0" lvl="0" marL="0" rtl="0" algn="l">
              <a:lnSpc>
                <a:spcPct val="100000"/>
              </a:lnSpc>
              <a:spcBef>
                <a:spcPts val="0"/>
              </a:spcBef>
              <a:spcAft>
                <a:spcPts val="0"/>
              </a:spcAft>
              <a:buNone/>
            </a:pPr>
            <a:r>
              <a:rPr b="1" lang="en" sz="1200"/>
              <a:t>Lead up to the session:</a:t>
            </a:r>
            <a:br>
              <a:rPr b="1" lang="en" sz="1200"/>
            </a:br>
            <a:endParaRPr b="1" sz="600"/>
          </a:p>
          <a:p>
            <a:pPr indent="-247650" lvl="0" marL="342900" rtl="0" algn="l">
              <a:lnSpc>
                <a:spcPct val="100000"/>
              </a:lnSpc>
              <a:spcBef>
                <a:spcPts val="0"/>
              </a:spcBef>
              <a:spcAft>
                <a:spcPts val="0"/>
              </a:spcAft>
              <a:buSzPts val="1200"/>
              <a:buChar char="❏"/>
            </a:pPr>
            <a:r>
              <a:rPr lang="en" sz="1200"/>
              <a:t>Work with team and team leader to decide how you will deliver this content (</a:t>
            </a:r>
            <a:r>
              <a:rPr i="1" lang="en" sz="1200"/>
              <a:t>delivery options on Slide 7</a:t>
            </a:r>
            <a:r>
              <a:rPr lang="en" sz="1200"/>
              <a:t>).</a:t>
            </a:r>
            <a:endParaRPr sz="1200"/>
          </a:p>
          <a:p>
            <a:pPr indent="0" lvl="0" marL="457200" rtl="0" algn="l">
              <a:lnSpc>
                <a:spcPct val="100000"/>
              </a:lnSpc>
              <a:spcBef>
                <a:spcPts val="0"/>
              </a:spcBef>
              <a:spcAft>
                <a:spcPts val="0"/>
              </a:spcAft>
              <a:buNone/>
            </a:pPr>
            <a:r>
              <a:t/>
            </a:r>
            <a:endParaRPr sz="600"/>
          </a:p>
          <a:p>
            <a:pPr indent="-247650" lvl="0" marL="342900" rtl="0" algn="l">
              <a:lnSpc>
                <a:spcPct val="100000"/>
              </a:lnSpc>
              <a:spcBef>
                <a:spcPts val="0"/>
              </a:spcBef>
              <a:spcAft>
                <a:spcPts val="0"/>
              </a:spcAft>
              <a:buSzPts val="1200"/>
              <a:buChar char="❏"/>
            </a:pPr>
            <a:r>
              <a:rPr lang="en" sz="1200"/>
              <a:t>See if the team leader would like to </a:t>
            </a:r>
            <a:r>
              <a:rPr lang="en" sz="1200"/>
              <a:t>quickly share something as you open the session on Slides 9-10.</a:t>
            </a:r>
            <a:endParaRPr sz="1200"/>
          </a:p>
          <a:p>
            <a:pPr indent="0" lvl="0" marL="457200" rtl="0" algn="l">
              <a:lnSpc>
                <a:spcPct val="100000"/>
              </a:lnSpc>
              <a:spcBef>
                <a:spcPts val="0"/>
              </a:spcBef>
              <a:spcAft>
                <a:spcPts val="0"/>
              </a:spcAft>
              <a:buNone/>
            </a:pPr>
            <a:r>
              <a:t/>
            </a:r>
            <a:endParaRPr sz="600"/>
          </a:p>
          <a:p>
            <a:pPr indent="-247650" lvl="0" marL="342900" rtl="0" algn="l">
              <a:lnSpc>
                <a:spcPct val="100000"/>
              </a:lnSpc>
              <a:spcBef>
                <a:spcPts val="0"/>
              </a:spcBef>
              <a:spcAft>
                <a:spcPts val="0"/>
              </a:spcAft>
              <a:buSzPts val="1200"/>
              <a:buChar char="❏"/>
            </a:pPr>
            <a:r>
              <a:rPr lang="en" sz="1200"/>
              <a:t>Schedule the session with the team and send the invitation. Be sure to ask team members to complete their HBDI</a:t>
            </a:r>
            <a:r>
              <a:rPr baseline="30000" lang="en" sz="1200"/>
              <a:t>®</a:t>
            </a:r>
            <a:r>
              <a:rPr lang="en" sz="1200"/>
              <a:t> and journey before the session. Also ask team members to update their name on their Zoom (or other </a:t>
            </a:r>
            <a:r>
              <a:rPr lang="en" sz="1200"/>
              <a:t>platform</a:t>
            </a:r>
            <a:r>
              <a:rPr lang="en" sz="1200"/>
              <a:t>) to include their profile code. </a:t>
            </a:r>
            <a:br>
              <a:rPr lang="en" sz="1200"/>
            </a:br>
            <a:endParaRPr sz="600"/>
          </a:p>
          <a:p>
            <a:pPr indent="-247650" lvl="0" marL="342900" rtl="0" algn="l">
              <a:lnSpc>
                <a:spcPct val="100000"/>
              </a:lnSpc>
              <a:spcBef>
                <a:spcPts val="0"/>
              </a:spcBef>
              <a:spcAft>
                <a:spcPts val="0"/>
              </a:spcAft>
              <a:buSzPts val="1200"/>
              <a:buChar char="❏"/>
            </a:pPr>
            <a:r>
              <a:rPr lang="en" sz="1200"/>
              <a:t>Review your the team’s HBDI</a:t>
            </a:r>
            <a:r>
              <a:rPr baseline="30000" lang="en" sz="1200"/>
              <a:t>®</a:t>
            </a:r>
            <a:r>
              <a:rPr lang="en" sz="1200"/>
              <a:t> data (Individual, Linear Continuum and Team Report in Axon) including Introversion/Extroversion. It can be helpful to review individual data so you are prepared for unusual scores, big shifts, or no shifts in under pressure, etc.</a:t>
            </a:r>
            <a:endParaRPr sz="1200"/>
          </a:p>
          <a:p>
            <a:pPr indent="0" lvl="0" marL="457200" rtl="0" algn="l">
              <a:lnSpc>
                <a:spcPct val="100000"/>
              </a:lnSpc>
              <a:spcBef>
                <a:spcPts val="0"/>
              </a:spcBef>
              <a:spcAft>
                <a:spcPts val="0"/>
              </a:spcAft>
              <a:buNone/>
            </a:pPr>
            <a:r>
              <a:t/>
            </a:r>
            <a:endParaRPr sz="600"/>
          </a:p>
          <a:p>
            <a:pPr indent="-247650" lvl="0" marL="342900" rtl="0" algn="l">
              <a:lnSpc>
                <a:spcPct val="100000"/>
              </a:lnSpc>
              <a:spcBef>
                <a:spcPts val="0"/>
              </a:spcBef>
              <a:spcAft>
                <a:spcPts val="0"/>
              </a:spcAft>
              <a:buSzPts val="1200"/>
              <a:buChar char="❏"/>
            </a:pPr>
            <a:r>
              <a:rPr lang="en" sz="1200"/>
              <a:t>Prepare the slide deck. Remember to pay attention to facilitator notes and customize as you wish.</a:t>
            </a:r>
            <a:br>
              <a:rPr lang="en" sz="1200"/>
            </a:br>
            <a:endParaRPr sz="600"/>
          </a:p>
          <a:p>
            <a:pPr indent="-247650" lvl="0" marL="342900" rtl="0" algn="l">
              <a:lnSpc>
                <a:spcPct val="100000"/>
              </a:lnSpc>
              <a:spcBef>
                <a:spcPts val="0"/>
              </a:spcBef>
              <a:spcAft>
                <a:spcPts val="0"/>
              </a:spcAft>
              <a:buSzPts val="1200"/>
              <a:buChar char="❏"/>
            </a:pPr>
            <a:r>
              <a:rPr lang="en" sz="1200"/>
              <a:t>Lastly, each section of the slideshow has a title, or divider, slide with helpful speaker notes on how to prepare - including notes related to specific slides. </a:t>
            </a:r>
            <a:r>
              <a:rPr b="1" lang="en" sz="1200"/>
              <a:t>These titles can be deleted once you are ready.</a:t>
            </a:r>
            <a:endParaRPr b="1"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rPr b="1" lang="en" sz="1200"/>
              <a:t>Before the session starts:</a:t>
            </a:r>
            <a:endParaRPr b="1" sz="1200"/>
          </a:p>
          <a:p>
            <a:pPr indent="0" lvl="0" marL="0" rtl="0" algn="l">
              <a:lnSpc>
                <a:spcPct val="100000"/>
              </a:lnSpc>
              <a:spcBef>
                <a:spcPts val="0"/>
              </a:spcBef>
              <a:spcAft>
                <a:spcPts val="0"/>
              </a:spcAft>
              <a:buNone/>
            </a:pPr>
            <a:r>
              <a:t/>
            </a:r>
            <a:endParaRPr b="1" sz="600"/>
          </a:p>
          <a:p>
            <a:pPr indent="-247650" lvl="0" marL="342900" rtl="0" algn="l">
              <a:lnSpc>
                <a:spcPct val="100000"/>
              </a:lnSpc>
              <a:spcBef>
                <a:spcPts val="0"/>
              </a:spcBef>
              <a:spcAft>
                <a:spcPts val="0"/>
              </a:spcAft>
              <a:buSzPts val="1200"/>
              <a:buChar char="❏"/>
            </a:pPr>
            <a:r>
              <a:rPr lang="en" sz="1200"/>
              <a:t>Open any webpages (ex. Thinker Portal), videos, etc. that you will need and make sure they are working.</a:t>
            </a:r>
            <a:br>
              <a:rPr lang="en" sz="1200"/>
            </a:br>
            <a:endParaRPr sz="600"/>
          </a:p>
          <a:p>
            <a:pPr indent="-247650" lvl="0" marL="342900" rtl="0" algn="l">
              <a:lnSpc>
                <a:spcPct val="100000"/>
              </a:lnSpc>
              <a:spcBef>
                <a:spcPts val="0"/>
              </a:spcBef>
              <a:spcAft>
                <a:spcPts val="0"/>
              </a:spcAft>
              <a:buSzPts val="1200"/>
              <a:buChar char="❏"/>
            </a:pPr>
            <a:r>
              <a:rPr lang="en" sz="1200"/>
              <a:t>Be sure you are ready to use chat, Annotate, or any other features on the virtual call that you will need. </a:t>
            </a:r>
            <a:endParaRPr sz="1200"/>
          </a:p>
          <a:p>
            <a:pPr indent="0" lvl="0" marL="457200" rtl="0" algn="l">
              <a:lnSpc>
                <a:spcPct val="100000"/>
              </a:lnSpc>
              <a:spcBef>
                <a:spcPts val="0"/>
              </a:spcBef>
              <a:spcAft>
                <a:spcPts val="0"/>
              </a:spcAft>
              <a:buNone/>
            </a:pPr>
            <a:r>
              <a:t/>
            </a:r>
            <a:endParaRPr sz="600"/>
          </a:p>
          <a:p>
            <a:pPr indent="-247650" lvl="0" marL="342900" rtl="0" algn="l">
              <a:lnSpc>
                <a:spcPct val="100000"/>
              </a:lnSpc>
              <a:spcBef>
                <a:spcPts val="0"/>
              </a:spcBef>
              <a:spcAft>
                <a:spcPts val="0"/>
              </a:spcAft>
              <a:buSzPts val="1200"/>
              <a:buChar char="❏"/>
            </a:pPr>
            <a:r>
              <a:rPr lang="en" sz="1200"/>
              <a:t>Also be sure you have any other resources or notes ready. </a:t>
            </a:r>
            <a:endParaRPr sz="1200"/>
          </a:p>
          <a:p>
            <a:pPr indent="0" lvl="0" marL="0" rtl="0" algn="l">
              <a:lnSpc>
                <a:spcPct val="100000"/>
              </a:lnSpc>
              <a:spcBef>
                <a:spcPts val="0"/>
              </a:spcBef>
              <a:spcAft>
                <a:spcPts val="0"/>
              </a:spcAft>
              <a:buClr>
                <a:schemeClr val="dk1"/>
              </a:buClr>
              <a:buSzPts val="1100"/>
              <a:buFont typeface="Arial"/>
              <a:buNone/>
            </a:pPr>
            <a:r>
              <a:t/>
            </a: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63"/>
          <p:cNvSpPr txBox="1"/>
          <p:nvPr/>
        </p:nvSpPr>
        <p:spPr>
          <a:xfrm>
            <a:off x="566925" y="873300"/>
            <a:ext cx="7700700" cy="3854100"/>
          </a:xfrm>
          <a:prstGeom prst="rect">
            <a:avLst/>
          </a:prstGeom>
          <a:noFill/>
          <a:ln>
            <a:noFill/>
          </a:ln>
        </p:spPr>
        <p:txBody>
          <a:bodyPr anchorCtr="0" anchor="t" bIns="0" lIns="0" spcFirstLastPara="1" rIns="0" wrap="square" tIns="0">
            <a:noAutofit/>
          </a:bodyPr>
          <a:lstStyle/>
          <a:p>
            <a:pPr indent="-355600" lvl="0" marL="457200" rtl="0" algn="l">
              <a:spcBef>
                <a:spcPts val="0"/>
              </a:spcBef>
              <a:spcAft>
                <a:spcPts val="0"/>
              </a:spcAft>
              <a:buSzPts val="2000"/>
              <a:buAutoNum type="arabicPeriod"/>
            </a:pPr>
            <a:r>
              <a:rPr lang="en" sz="2000">
                <a:solidFill>
                  <a:schemeClr val="dk1"/>
                </a:solidFill>
              </a:rPr>
              <a:t>Execute your Team Action Plan!</a:t>
            </a:r>
            <a:br>
              <a:rPr lang="en" sz="2000">
                <a:solidFill>
                  <a:schemeClr val="dk1"/>
                </a:solidFill>
              </a:rPr>
            </a:br>
            <a:endParaRPr sz="1000"/>
          </a:p>
          <a:p>
            <a:pPr indent="-355600" lvl="0" marL="457200" marR="0" rtl="0" algn="l">
              <a:lnSpc>
                <a:spcPct val="100000"/>
              </a:lnSpc>
              <a:spcBef>
                <a:spcPts val="0"/>
              </a:spcBef>
              <a:spcAft>
                <a:spcPts val="0"/>
              </a:spcAft>
              <a:buSzPts val="2000"/>
              <a:buFont typeface="Arial"/>
              <a:buAutoNum type="arabicPeriod"/>
            </a:pPr>
            <a:r>
              <a:rPr lang="en" sz="2000"/>
              <a:t>Use the Thinker Portal to continue learning more about your teammates HBDI</a:t>
            </a:r>
            <a:r>
              <a:rPr baseline="30000" lang="en" sz="2000"/>
              <a:t>®</a:t>
            </a:r>
            <a:r>
              <a:rPr lang="en" sz="2000"/>
              <a:t> profile</a:t>
            </a:r>
            <a:r>
              <a:rPr b="0" i="0" lang="en" sz="2000" u="none" cap="none" strike="noStrike">
                <a:solidFill>
                  <a:srgbClr val="000000"/>
                </a:solidFill>
                <a:latin typeface="Arial"/>
                <a:ea typeface="Arial"/>
                <a:cs typeface="Arial"/>
                <a:sym typeface="Arial"/>
              </a:rPr>
              <a:t>. </a:t>
            </a:r>
            <a:br>
              <a:rPr b="0" i="0" lang="en" sz="2000" u="none" cap="none" strike="noStrike">
                <a:solidFill>
                  <a:srgbClr val="000000"/>
                </a:solidFill>
                <a:latin typeface="Arial"/>
                <a:ea typeface="Arial"/>
                <a:cs typeface="Arial"/>
                <a:sym typeface="Arial"/>
              </a:rPr>
            </a:br>
            <a:endParaRPr sz="1000"/>
          </a:p>
          <a:p>
            <a:pPr indent="-355600" lvl="0" marL="457200" marR="0" rtl="0" algn="l">
              <a:lnSpc>
                <a:spcPct val="100000"/>
              </a:lnSpc>
              <a:spcBef>
                <a:spcPts val="0"/>
              </a:spcBef>
              <a:spcAft>
                <a:spcPts val="0"/>
              </a:spcAft>
              <a:buSzPts val="2000"/>
              <a:buFont typeface="Arial"/>
              <a:buAutoNum type="arabicPeriod"/>
            </a:pPr>
            <a:r>
              <a:rPr b="0" i="0" lang="en" sz="2000" u="none" cap="none" strike="noStrike">
                <a:solidFill>
                  <a:srgbClr val="000000"/>
                </a:solidFill>
                <a:latin typeface="Arial"/>
                <a:ea typeface="Arial"/>
                <a:cs typeface="Arial"/>
                <a:sym typeface="Arial"/>
              </a:rPr>
              <a:t>Intentionally and consciously use the the language of Whole Brain</a:t>
            </a:r>
            <a:r>
              <a:rPr b="0" baseline="30000" i="0" lang="en" sz="2000" u="none" cap="none" strike="noStrike">
                <a:solidFill>
                  <a:srgbClr val="000000"/>
                </a:solidFill>
                <a:latin typeface="Arial"/>
                <a:ea typeface="Arial"/>
                <a:cs typeface="Arial"/>
                <a:sym typeface="Arial"/>
              </a:rPr>
              <a:t>®</a:t>
            </a:r>
            <a:r>
              <a:rPr b="0" i="0" lang="en" sz="2000" u="none" cap="none" strike="noStrike">
                <a:solidFill>
                  <a:srgbClr val="000000"/>
                </a:solidFill>
                <a:latin typeface="Arial"/>
                <a:ea typeface="Arial"/>
                <a:cs typeface="Arial"/>
                <a:sym typeface="Arial"/>
              </a:rPr>
              <a:t> Thinking as a team for greater clarity and results. </a:t>
            </a:r>
            <a:endParaRPr b="0" i="0" sz="2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sz="1000"/>
          </a:p>
          <a:p>
            <a:pPr indent="-355600" lvl="0" marL="457200" marR="0" rtl="0" algn="l">
              <a:lnSpc>
                <a:spcPct val="100000"/>
              </a:lnSpc>
              <a:spcBef>
                <a:spcPts val="0"/>
              </a:spcBef>
              <a:spcAft>
                <a:spcPts val="0"/>
              </a:spcAft>
              <a:buSzPts val="2000"/>
              <a:buFont typeface="Arial"/>
              <a:buAutoNum type="arabicPeriod"/>
            </a:pPr>
            <a:r>
              <a:rPr b="0" i="0" lang="en" sz="2000" u="none" cap="none" strike="noStrike">
                <a:solidFill>
                  <a:srgbClr val="000000"/>
                </a:solidFill>
                <a:latin typeface="Arial"/>
                <a:ea typeface="Arial"/>
                <a:cs typeface="Arial"/>
                <a:sym typeface="Arial"/>
              </a:rPr>
              <a:t>Use Whole Brain</a:t>
            </a:r>
            <a:r>
              <a:rPr b="0" baseline="30000" i="0" lang="en" sz="2000" u="none" cap="none" strike="noStrike">
                <a:solidFill>
                  <a:srgbClr val="000000"/>
                </a:solidFill>
                <a:latin typeface="Arial"/>
                <a:ea typeface="Arial"/>
                <a:cs typeface="Arial"/>
                <a:sym typeface="Arial"/>
              </a:rPr>
              <a:t>®</a:t>
            </a:r>
            <a:r>
              <a:rPr b="0" i="0" lang="en" sz="2000" u="none" cap="none" strike="noStrike">
                <a:solidFill>
                  <a:srgbClr val="000000"/>
                </a:solidFill>
                <a:latin typeface="Arial"/>
                <a:ea typeface="Arial"/>
                <a:cs typeface="Arial"/>
                <a:sym typeface="Arial"/>
              </a:rPr>
              <a:t> Tools as you engage with each other to communicate, build trust and solve problems.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63500" lvl="0" marL="266700" marR="0" rtl="0" algn="l">
              <a:lnSpc>
                <a:spcPct val="100000"/>
              </a:lnSpc>
              <a:spcBef>
                <a:spcPts val="200"/>
              </a:spcBef>
              <a:spcAft>
                <a:spcPts val="0"/>
              </a:spcAft>
              <a:buClr>
                <a:srgbClr val="000000"/>
              </a:buClr>
              <a:buSzPts val="3200"/>
              <a:buFont typeface="Arial"/>
              <a:buNone/>
            </a:pPr>
            <a:r>
              <a:t/>
            </a:r>
            <a:endParaRPr b="0" i="0" sz="2000" u="none" cap="none" strike="noStrike">
              <a:solidFill>
                <a:srgbClr val="000000"/>
              </a:solidFill>
              <a:latin typeface="Arial"/>
              <a:ea typeface="Arial"/>
              <a:cs typeface="Arial"/>
              <a:sym typeface="Arial"/>
            </a:endParaRPr>
          </a:p>
          <a:p>
            <a:pPr indent="-127000" lvl="0" marL="266700" marR="0" rtl="0" algn="l">
              <a:lnSpc>
                <a:spcPct val="100000"/>
              </a:lnSpc>
              <a:spcBef>
                <a:spcPts val="200"/>
              </a:spcBef>
              <a:spcAft>
                <a:spcPts val="0"/>
              </a:spcAft>
              <a:buClr>
                <a:srgbClr val="000000"/>
              </a:buClr>
              <a:buSzPts val="21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200"/>
              </a:spcBef>
              <a:spcAft>
                <a:spcPts val="0"/>
              </a:spcAft>
              <a:buClr>
                <a:srgbClr val="000000"/>
              </a:buClr>
              <a:buSzPts val="2100"/>
              <a:buFont typeface="Arial"/>
              <a:buNone/>
            </a:pPr>
            <a:r>
              <a:t/>
            </a:r>
            <a:endParaRPr b="0" i="0" sz="2000" u="none" cap="none" strike="noStrike">
              <a:solidFill>
                <a:srgbClr val="000000"/>
              </a:solidFill>
              <a:latin typeface="Arial"/>
              <a:ea typeface="Arial"/>
              <a:cs typeface="Arial"/>
              <a:sym typeface="Arial"/>
            </a:endParaRPr>
          </a:p>
        </p:txBody>
      </p:sp>
      <p:sp>
        <p:nvSpPr>
          <p:cNvPr id="901" name="Google Shape;901;p63"/>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902" name="Google Shape;902;p63"/>
          <p:cNvSpPr txBox="1"/>
          <p:nvPr>
            <p:ph type="title"/>
          </p:nvPr>
        </p:nvSpPr>
        <p:spPr>
          <a:xfrm>
            <a:off x="311699" y="309889"/>
            <a:ext cx="7867200" cy="35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Continue to Optimize Your Team’s Operating System</a:t>
            </a:r>
            <a:endParaRPr b="1"/>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64">
            <a:hlinkClick r:id="rId3"/>
          </p:cNvPr>
          <p:cNvSpPr txBox="1"/>
          <p:nvPr/>
        </p:nvSpPr>
        <p:spPr>
          <a:xfrm>
            <a:off x="711475" y="1847795"/>
            <a:ext cx="3693900" cy="1428900"/>
          </a:xfrm>
          <a:prstGeom prst="rect">
            <a:avLst/>
          </a:prstGeom>
          <a:noFill/>
          <a:ln>
            <a:noFill/>
          </a:ln>
        </p:spPr>
        <p:txBody>
          <a:bodyPr anchorCtr="0" anchor="ctr" bIns="0" lIns="0" spcFirstLastPara="1" rIns="0" wrap="square" tIns="0">
            <a:spAutoFit/>
          </a:bodyPr>
          <a:lstStyle/>
          <a:p>
            <a:pPr indent="0" lvl="0" marL="0" marR="0" rtl="0" algn="l">
              <a:lnSpc>
                <a:spcPct val="125000"/>
              </a:lnSpc>
              <a:spcBef>
                <a:spcPts val="0"/>
              </a:spcBef>
              <a:spcAft>
                <a:spcPts val="0"/>
              </a:spcAft>
              <a:buClr>
                <a:srgbClr val="7F7F7F"/>
              </a:buClr>
              <a:buSzPts val="1900"/>
              <a:buFont typeface="Proxima Nova"/>
              <a:buNone/>
            </a:pPr>
            <a:r>
              <a:rPr b="1" lang="en" sz="3200">
                <a:solidFill>
                  <a:schemeClr val="dk2"/>
                </a:solidFill>
              </a:rPr>
              <a:t>Presenter Name</a:t>
            </a:r>
            <a:endParaRPr b="1" sz="3200">
              <a:solidFill>
                <a:schemeClr val="dk2"/>
              </a:solidFill>
            </a:endParaRPr>
          </a:p>
          <a:p>
            <a:pPr indent="0" lvl="0" marL="0" marR="0" rtl="0" algn="l">
              <a:lnSpc>
                <a:spcPct val="125000"/>
              </a:lnSpc>
              <a:spcBef>
                <a:spcPts val="400"/>
              </a:spcBef>
              <a:spcAft>
                <a:spcPts val="0"/>
              </a:spcAft>
              <a:buClr>
                <a:srgbClr val="7F7F7F"/>
              </a:buClr>
              <a:buSzPts val="1900"/>
              <a:buFont typeface="Proxima Nova"/>
              <a:buNone/>
            </a:pPr>
            <a:r>
              <a:rPr lang="en" sz="2200">
                <a:solidFill>
                  <a:schemeClr val="dk2"/>
                </a:solidFill>
              </a:rPr>
              <a:t>+1 212-555-5555</a:t>
            </a:r>
            <a:endParaRPr sz="2200">
              <a:solidFill>
                <a:schemeClr val="dk2"/>
              </a:solidFill>
            </a:endParaRPr>
          </a:p>
          <a:p>
            <a:pPr indent="0" lvl="0" marL="0" marR="0" rtl="0" algn="l">
              <a:lnSpc>
                <a:spcPct val="115000"/>
              </a:lnSpc>
              <a:spcBef>
                <a:spcPts val="0"/>
              </a:spcBef>
              <a:spcAft>
                <a:spcPts val="0"/>
              </a:spcAft>
              <a:buClr>
                <a:srgbClr val="7F7F7F"/>
              </a:buClr>
              <a:buSzPts val="1900"/>
              <a:buFont typeface="Proxima Nova"/>
              <a:buNone/>
            </a:pPr>
            <a:r>
              <a:rPr lang="en" sz="2200">
                <a:solidFill>
                  <a:schemeClr val="dk2"/>
                </a:solidFill>
              </a:rPr>
              <a:t>presenter@email.com</a:t>
            </a:r>
            <a:endParaRPr sz="2200">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11" name="Shape 911"/>
        <p:cNvGrpSpPr/>
        <p:nvPr/>
      </p:nvGrpSpPr>
      <p:grpSpPr>
        <a:xfrm>
          <a:off x="0" y="0"/>
          <a:ext cx="0" cy="0"/>
          <a:chOff x="0" y="0"/>
          <a:chExt cx="0" cy="0"/>
        </a:xfrm>
      </p:grpSpPr>
      <p:pic>
        <p:nvPicPr>
          <p:cNvPr id="912" name="Google Shape;912;p65"/>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913" name="Google Shape;913;p65"/>
          <p:cNvSpPr txBox="1"/>
          <p:nvPr/>
        </p:nvSpPr>
        <p:spPr>
          <a:xfrm>
            <a:off x="3006900" y="1912940"/>
            <a:ext cx="3130200" cy="1317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4600">
                <a:solidFill>
                  <a:schemeClr val="dk2"/>
                </a:solidFill>
              </a:rPr>
              <a:t>Additional Slides</a:t>
            </a:r>
            <a:endParaRPr b="1" sz="46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66"/>
          <p:cNvSpPr/>
          <p:nvPr/>
        </p:nvSpPr>
        <p:spPr>
          <a:xfrm>
            <a:off x="413825" y="1730600"/>
            <a:ext cx="3581400" cy="191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66"/>
          <p:cNvSpPr txBox="1"/>
          <p:nvPr>
            <p:ph idx="1" type="body"/>
          </p:nvPr>
        </p:nvSpPr>
        <p:spPr>
          <a:xfrm>
            <a:off x="175301" y="1252818"/>
            <a:ext cx="4290600" cy="27540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400"/>
              <a:buNone/>
            </a:pPr>
            <a:r>
              <a:rPr lang="en" sz="1600">
                <a:solidFill>
                  <a:schemeClr val="dk1"/>
                </a:solidFill>
              </a:rPr>
              <a:t>Next time we meet, we will</a:t>
            </a:r>
            <a:r>
              <a:rPr b="1" lang="en" sz="1600">
                <a:solidFill>
                  <a:schemeClr val="dk1"/>
                </a:solidFill>
              </a:rPr>
              <a:t>:</a:t>
            </a:r>
            <a:br>
              <a:rPr b="1" lang="en" sz="1600">
                <a:solidFill>
                  <a:schemeClr val="dk1"/>
                </a:solidFill>
              </a:rPr>
            </a:br>
            <a:endParaRPr b="1" sz="1600">
              <a:solidFill>
                <a:schemeClr val="dk1"/>
              </a:solidFill>
            </a:endParaRPr>
          </a:p>
          <a:p>
            <a:pPr indent="-254000" lvl="0" marL="571500" rtl="0" algn="l">
              <a:lnSpc>
                <a:spcPct val="150000"/>
              </a:lnSpc>
              <a:spcBef>
                <a:spcPts val="0"/>
              </a:spcBef>
              <a:spcAft>
                <a:spcPts val="0"/>
              </a:spcAft>
              <a:buClr>
                <a:schemeClr val="dk1"/>
              </a:buClr>
              <a:buSzPts val="1600"/>
              <a:buAutoNum type="arabicPeriod"/>
            </a:pPr>
            <a:r>
              <a:rPr lang="en" sz="1600">
                <a:solidFill>
                  <a:schemeClr val="dk1"/>
                </a:solidFill>
              </a:rPr>
              <a:t>Go over an individual </a:t>
            </a:r>
            <a:r>
              <a:rPr lang="en" sz="1600">
                <a:solidFill>
                  <a:schemeClr val="dk1"/>
                </a:solidFill>
              </a:rPr>
              <a:t>debrief</a:t>
            </a:r>
            <a:r>
              <a:rPr lang="en" sz="1600">
                <a:solidFill>
                  <a:schemeClr val="dk1"/>
                </a:solidFill>
              </a:rPr>
              <a:t> of your HBDI</a:t>
            </a:r>
            <a:r>
              <a:rPr baseline="30000" lang="en" sz="1600">
                <a:solidFill>
                  <a:schemeClr val="dk1"/>
                </a:solidFill>
              </a:rPr>
              <a:t>®</a:t>
            </a:r>
            <a:r>
              <a:rPr lang="en" sz="1600">
                <a:solidFill>
                  <a:schemeClr val="dk1"/>
                </a:solidFill>
              </a:rPr>
              <a:t> as a team.</a:t>
            </a:r>
            <a:endParaRPr sz="1600">
              <a:solidFill>
                <a:schemeClr val="dk1"/>
              </a:solidFill>
            </a:endParaRPr>
          </a:p>
          <a:p>
            <a:pPr indent="-254000" lvl="0" marL="571500" rtl="0" algn="l">
              <a:lnSpc>
                <a:spcPct val="150000"/>
              </a:lnSpc>
              <a:spcBef>
                <a:spcPts val="0"/>
              </a:spcBef>
              <a:spcAft>
                <a:spcPts val="0"/>
              </a:spcAft>
              <a:buClr>
                <a:schemeClr val="dk1"/>
              </a:buClr>
              <a:buSzPts val="1600"/>
              <a:buAutoNum type="arabicPeriod"/>
            </a:pPr>
            <a:r>
              <a:rPr lang="en" sz="1600">
                <a:solidFill>
                  <a:schemeClr val="dk1"/>
                </a:solidFill>
              </a:rPr>
              <a:t>Debrief your team report.</a:t>
            </a:r>
            <a:endParaRPr sz="1600">
              <a:solidFill>
                <a:schemeClr val="dk1"/>
              </a:solidFill>
            </a:endParaRPr>
          </a:p>
          <a:p>
            <a:pPr indent="0" lvl="0" marL="0" rtl="0" algn="l">
              <a:lnSpc>
                <a:spcPct val="100000"/>
              </a:lnSpc>
              <a:spcBef>
                <a:spcPts val="0"/>
              </a:spcBef>
              <a:spcAft>
                <a:spcPts val="0"/>
              </a:spcAft>
              <a:buSzPts val="1400"/>
              <a:buNone/>
            </a:pPr>
            <a:r>
              <a:t/>
            </a:r>
            <a:endParaRPr sz="1400"/>
          </a:p>
        </p:txBody>
      </p:sp>
      <p:sp>
        <p:nvSpPr>
          <p:cNvPr id="920" name="Google Shape;920;p66"/>
          <p:cNvSpPr txBox="1"/>
          <p:nvPr/>
        </p:nvSpPr>
        <p:spPr>
          <a:xfrm>
            <a:off x="175301" y="4072632"/>
            <a:ext cx="4378500" cy="322200"/>
          </a:xfrm>
          <a:prstGeom prst="rect">
            <a:avLst/>
          </a:prstGeom>
          <a:noFill/>
          <a:ln>
            <a:noFill/>
          </a:ln>
        </p:spPr>
        <p:txBody>
          <a:bodyPr anchorCtr="0" anchor="t" bIns="60500" lIns="60500" spcFirstLastPara="1" rIns="60500" wrap="square" tIns="60500">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Next </a:t>
            </a:r>
            <a:r>
              <a:rPr b="1" lang="en" sz="1300"/>
              <a:t>session:</a:t>
            </a:r>
            <a:r>
              <a:rPr b="1" i="0" lang="en" sz="1300" u="none" cap="none" strike="noStrike">
                <a:solidFill>
                  <a:srgbClr val="000000"/>
                </a:solidFill>
                <a:latin typeface="Arial"/>
                <a:ea typeface="Arial"/>
                <a:cs typeface="Arial"/>
                <a:sym typeface="Arial"/>
              </a:rPr>
              <a:t>  _______________</a:t>
            </a:r>
            <a:endParaRPr b="1" i="0" sz="1300" u="none" cap="none" strike="noStrike">
              <a:solidFill>
                <a:srgbClr val="000000"/>
              </a:solidFill>
              <a:latin typeface="Arial"/>
              <a:ea typeface="Arial"/>
              <a:cs typeface="Arial"/>
              <a:sym typeface="Arial"/>
            </a:endParaRPr>
          </a:p>
        </p:txBody>
      </p:sp>
      <p:sp>
        <p:nvSpPr>
          <p:cNvPr id="921" name="Google Shape;921;p66"/>
          <p:cNvSpPr txBox="1"/>
          <p:nvPr>
            <p:ph type="title"/>
          </p:nvPr>
        </p:nvSpPr>
        <p:spPr>
          <a:xfrm>
            <a:off x="311699" y="309889"/>
            <a:ext cx="7867200" cy="356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Next Steps</a:t>
            </a:r>
            <a:endParaRPr b="1"/>
          </a:p>
        </p:txBody>
      </p:sp>
      <p:sp>
        <p:nvSpPr>
          <p:cNvPr id="922" name="Google Shape;922;p66"/>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a:t>
            </a:r>
            <a:r>
              <a:rPr baseline="30000" lang="en" sz="600">
                <a:solidFill>
                  <a:schemeClr val="dk1"/>
                </a:solidFill>
              </a:rPr>
              <a:t>®</a:t>
            </a:r>
            <a:r>
              <a:rPr i="0" lang="en" sz="600" u="none" cap="none" strike="noStrike">
                <a:solidFill>
                  <a:schemeClr val="dk1"/>
                </a:solidFill>
              </a:rPr>
              <a:t> are registered Trademarks of Herrmann Global, LLC.</a:t>
            </a:r>
            <a:endParaRPr i="0" sz="600" u="none" cap="none" strike="noStrike">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67"/>
          <p:cNvSpPr txBox="1"/>
          <p:nvPr/>
        </p:nvSpPr>
        <p:spPr>
          <a:xfrm>
            <a:off x="436207" y="876346"/>
            <a:ext cx="7618200" cy="3616800"/>
          </a:xfrm>
          <a:prstGeom prst="rect">
            <a:avLst/>
          </a:prstGeom>
          <a:no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4400"/>
              <a:buFont typeface="Arial"/>
              <a:buNone/>
            </a:pPr>
            <a:r>
              <a:rPr lang="en"/>
              <a:t>If the team or team leader is looking for your support in continuing the learning around Whole Brain</a:t>
            </a:r>
            <a:r>
              <a:rPr baseline="30000" lang="en"/>
              <a:t>®</a:t>
            </a:r>
            <a:r>
              <a:rPr lang="en"/>
              <a:t> Thinking and the HBDI</a:t>
            </a:r>
            <a:r>
              <a:rPr baseline="30000" lang="en"/>
              <a:t>®</a:t>
            </a:r>
            <a:r>
              <a:rPr lang="en">
                <a:solidFill>
                  <a:schemeClr val="dk1"/>
                </a:solidFill>
              </a:rPr>
              <a:t>, you can </a:t>
            </a:r>
            <a:r>
              <a:rPr lang="en">
                <a:solidFill>
                  <a:schemeClr val="dk1"/>
                </a:solidFill>
              </a:rPr>
              <a:t>consider</a:t>
            </a:r>
            <a:r>
              <a:rPr lang="en">
                <a:solidFill>
                  <a:schemeClr val="dk1"/>
                </a:solidFill>
              </a:rPr>
              <a:t> offering an option from the list below depending on the specific ask:</a:t>
            </a:r>
            <a:endParaRPr baseline="30000"/>
          </a:p>
          <a:p>
            <a:pPr indent="0" lvl="0" marL="0" marR="0" rtl="0" algn="l">
              <a:lnSpc>
                <a:spcPct val="100000"/>
              </a:lnSpc>
              <a:spcBef>
                <a:spcPts val="0"/>
              </a:spcBef>
              <a:spcAft>
                <a:spcPts val="0"/>
              </a:spcAft>
              <a:buClr>
                <a:srgbClr val="000000"/>
              </a:buClr>
              <a:buSzPts val="4400"/>
              <a:buFont typeface="Arial"/>
              <a:buNone/>
            </a:pPr>
            <a:r>
              <a:t/>
            </a:r>
            <a:endParaRPr/>
          </a:p>
          <a:p>
            <a:pPr indent="-241300" lvl="0" marL="304800" marR="0" rtl="0" algn="l">
              <a:lnSpc>
                <a:spcPct val="100000"/>
              </a:lnSpc>
              <a:spcBef>
                <a:spcPts val="0"/>
              </a:spcBef>
              <a:spcAft>
                <a:spcPts val="0"/>
              </a:spcAft>
              <a:buSzPts val="1400"/>
              <a:buChar char="●"/>
            </a:pPr>
            <a:r>
              <a:rPr lang="en"/>
              <a:t>T</a:t>
            </a:r>
            <a:r>
              <a:rPr lang="en"/>
              <a:t>ime to debrief HBDI</a:t>
            </a:r>
            <a:r>
              <a:rPr baseline="30000" lang="en"/>
              <a:t>®</a:t>
            </a:r>
            <a:r>
              <a:rPr lang="en"/>
              <a:t> profiles individually with team members. </a:t>
            </a:r>
            <a:br>
              <a:rPr lang="en"/>
            </a:br>
            <a:endParaRPr/>
          </a:p>
          <a:p>
            <a:pPr indent="-241300" lvl="0" marL="304800" marR="0" rtl="0" algn="l">
              <a:lnSpc>
                <a:spcPct val="100000"/>
              </a:lnSpc>
              <a:spcBef>
                <a:spcPts val="0"/>
              </a:spcBef>
              <a:spcAft>
                <a:spcPts val="0"/>
              </a:spcAft>
              <a:buSzPts val="1400"/>
              <a:buChar char="●"/>
            </a:pPr>
            <a:r>
              <a:rPr lang="en"/>
              <a:t>Deliver a focused team </a:t>
            </a:r>
            <a:r>
              <a:rPr lang="en"/>
              <a:t>debrief</a:t>
            </a:r>
            <a:r>
              <a:rPr lang="en"/>
              <a:t> to dig into more data from the Team Report. </a:t>
            </a:r>
            <a:br>
              <a:rPr lang="en"/>
            </a:br>
            <a:endParaRPr/>
          </a:p>
          <a:p>
            <a:pPr indent="-241300" lvl="0" marL="304800" marR="0" rtl="0" algn="l">
              <a:lnSpc>
                <a:spcPct val="100000"/>
              </a:lnSpc>
              <a:spcBef>
                <a:spcPts val="0"/>
              </a:spcBef>
              <a:spcAft>
                <a:spcPts val="0"/>
              </a:spcAft>
              <a:buSzPts val="1400"/>
              <a:buChar char="●"/>
            </a:pPr>
            <a:r>
              <a:rPr lang="en"/>
              <a:t>Introduction to sharing on the Thinker Portal in order to use:</a:t>
            </a:r>
            <a:br>
              <a:rPr lang="en"/>
            </a:br>
            <a:endParaRPr sz="700"/>
          </a:p>
          <a:p>
            <a:pPr indent="-241300" lvl="1" marL="609600" marR="0" rtl="0" algn="l">
              <a:lnSpc>
                <a:spcPct val="100000"/>
              </a:lnSpc>
              <a:spcBef>
                <a:spcPts val="0"/>
              </a:spcBef>
              <a:spcAft>
                <a:spcPts val="0"/>
              </a:spcAft>
              <a:buSzPts val="1400"/>
              <a:buChar char="○"/>
            </a:pPr>
            <a:r>
              <a:rPr lang="en"/>
              <a:t>The Teams tile to access team data directly on the Thinker Portal.</a:t>
            </a:r>
            <a:endParaRPr/>
          </a:p>
          <a:p>
            <a:pPr indent="-241300" lvl="1" marL="609600" marR="0" rtl="0" algn="l">
              <a:lnSpc>
                <a:spcPct val="100000"/>
              </a:lnSpc>
              <a:spcBef>
                <a:spcPts val="0"/>
              </a:spcBef>
              <a:spcAft>
                <a:spcPts val="0"/>
              </a:spcAft>
              <a:buSzPts val="1400"/>
              <a:buChar char="○"/>
            </a:pPr>
            <a:r>
              <a:rPr lang="en"/>
              <a:t>Team accelerator tools.</a:t>
            </a:r>
            <a:endParaRPr/>
          </a:p>
          <a:p>
            <a:pPr indent="-241300" lvl="1" marL="609600" marR="0" rtl="0" algn="l">
              <a:lnSpc>
                <a:spcPct val="100000"/>
              </a:lnSpc>
              <a:spcBef>
                <a:spcPts val="0"/>
              </a:spcBef>
              <a:spcAft>
                <a:spcPts val="0"/>
              </a:spcAft>
              <a:buSzPts val="1400"/>
              <a:buChar char="○"/>
            </a:pPr>
            <a:r>
              <a:rPr lang="en"/>
              <a:t>The Team Pulse Check Survey and Signals Reporting tab.</a:t>
            </a:r>
            <a:endParaRPr/>
          </a:p>
          <a:p>
            <a:pPr indent="0" lvl="0" marL="0" marR="0" rtl="0" algn="l">
              <a:lnSpc>
                <a:spcPct val="100000"/>
              </a:lnSpc>
              <a:spcBef>
                <a:spcPts val="0"/>
              </a:spcBef>
              <a:spcAft>
                <a:spcPts val="0"/>
              </a:spcAft>
              <a:buNone/>
            </a:pPr>
            <a:r>
              <a:t/>
            </a:r>
            <a:endParaRPr/>
          </a:p>
          <a:p>
            <a:pPr indent="-203200" lvl="0" marL="285750" marR="0" rtl="0" algn="l">
              <a:lnSpc>
                <a:spcPct val="100000"/>
              </a:lnSpc>
              <a:spcBef>
                <a:spcPts val="0"/>
              </a:spcBef>
              <a:spcAft>
                <a:spcPts val="0"/>
              </a:spcAft>
              <a:buSzPts val="1400"/>
              <a:buChar char="●"/>
            </a:pPr>
            <a:r>
              <a:rPr lang="en"/>
              <a:t>Have the team participate in the Team Effectiveness Dashboard survey and </a:t>
            </a:r>
            <a:r>
              <a:rPr lang="en"/>
              <a:t>debrief</a:t>
            </a:r>
            <a:r>
              <a:rPr lang="en"/>
              <a:t>. </a:t>
            </a:r>
            <a:br>
              <a:rPr lang="en"/>
            </a:br>
            <a:br>
              <a:rPr lang="en"/>
            </a:br>
            <a:endParaRPr b="0" i="0" u="none" cap="none" strike="noStrike">
              <a:solidFill>
                <a:srgbClr val="000000"/>
              </a:solidFill>
              <a:latin typeface="Arial"/>
              <a:ea typeface="Arial"/>
              <a:cs typeface="Arial"/>
              <a:sym typeface="Arial"/>
            </a:endParaRPr>
          </a:p>
        </p:txBody>
      </p:sp>
      <p:sp>
        <p:nvSpPr>
          <p:cNvPr id="929" name="Google Shape;929;p67"/>
          <p:cNvSpPr txBox="1"/>
          <p:nvPr>
            <p:ph idx="12" type="sldNum"/>
          </p:nvPr>
        </p:nvSpPr>
        <p:spPr>
          <a:xfrm>
            <a:off x="8412450" y="4828989"/>
            <a:ext cx="4200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930" name="Google Shape;930;p67"/>
          <p:cNvSpPr txBox="1"/>
          <p:nvPr>
            <p:ph type="title"/>
          </p:nvPr>
        </p:nvSpPr>
        <p:spPr>
          <a:xfrm>
            <a:off x="311699" y="309889"/>
            <a:ext cx="7867200" cy="35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Recommendations for Continued Team Learning</a:t>
            </a:r>
            <a:endParaRPr b="1"/>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34" name="Shape 934"/>
        <p:cNvGrpSpPr/>
        <p:nvPr/>
      </p:nvGrpSpPr>
      <p:grpSpPr>
        <a:xfrm>
          <a:off x="0" y="0"/>
          <a:ext cx="0" cy="0"/>
          <a:chOff x="0" y="0"/>
          <a:chExt cx="0" cy="0"/>
        </a:xfrm>
      </p:grpSpPr>
      <p:pic>
        <p:nvPicPr>
          <p:cNvPr id="935" name="Google Shape;935;p68"/>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936" name="Google Shape;936;p68"/>
          <p:cNvSpPr txBox="1"/>
          <p:nvPr/>
        </p:nvSpPr>
        <p:spPr>
          <a:xfrm>
            <a:off x="3006900" y="1629740"/>
            <a:ext cx="3130200" cy="1884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4600">
                <a:solidFill>
                  <a:schemeClr val="dk2"/>
                </a:solidFill>
              </a:rPr>
              <a:t>Team Report Slides</a:t>
            </a:r>
            <a:endParaRPr b="1" sz="4600">
              <a:solidFill>
                <a:schemeClr val="dk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69"/>
          <p:cNvSpPr txBox="1"/>
          <p:nvPr>
            <p:ph idx="12" type="sldNum"/>
          </p:nvPr>
        </p:nvSpPr>
        <p:spPr>
          <a:xfrm>
            <a:off x="8412450" y="4828989"/>
            <a:ext cx="42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grpSp>
        <p:nvGrpSpPr>
          <p:cNvPr id="943" name="Google Shape;943;p69"/>
          <p:cNvGrpSpPr/>
          <p:nvPr/>
        </p:nvGrpSpPr>
        <p:grpSpPr>
          <a:xfrm>
            <a:off x="1252251" y="711218"/>
            <a:ext cx="6547903" cy="4117078"/>
            <a:chOff x="1252251" y="711218"/>
            <a:chExt cx="6547903" cy="4117078"/>
          </a:xfrm>
        </p:grpSpPr>
        <p:grpSp>
          <p:nvGrpSpPr>
            <p:cNvPr id="944" name="Google Shape;944;p69"/>
            <p:cNvGrpSpPr/>
            <p:nvPr/>
          </p:nvGrpSpPr>
          <p:grpSpPr>
            <a:xfrm>
              <a:off x="1252251" y="711218"/>
              <a:ext cx="6547903" cy="4117078"/>
              <a:chOff x="401720" y="984351"/>
              <a:chExt cx="9127269" cy="6115684"/>
            </a:xfrm>
          </p:grpSpPr>
          <p:sp>
            <p:nvSpPr>
              <p:cNvPr id="945" name="Google Shape;945;p69"/>
              <p:cNvSpPr/>
              <p:nvPr/>
            </p:nvSpPr>
            <p:spPr>
              <a:xfrm>
                <a:off x="5030876" y="984351"/>
                <a:ext cx="0" cy="6115684"/>
              </a:xfrm>
              <a:custGeom>
                <a:rect b="b" l="l" r="r" t="t"/>
                <a:pathLst>
                  <a:path extrusionOk="0" h="6115684" w="120000">
                    <a:moveTo>
                      <a:pt x="0" y="0"/>
                    </a:moveTo>
                    <a:lnTo>
                      <a:pt x="0" y="6115100"/>
                    </a:lnTo>
                  </a:path>
                </a:pathLst>
              </a:custGeom>
              <a:noFill/>
              <a:ln cap="flat" cmpd="sng" w="11425">
                <a:solidFill>
                  <a:srgbClr val="221F1F"/>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nvGrpSpPr>
              <p:cNvPr id="946" name="Google Shape;946;p69"/>
              <p:cNvGrpSpPr/>
              <p:nvPr/>
            </p:nvGrpSpPr>
            <p:grpSpPr>
              <a:xfrm>
                <a:off x="910209" y="3147060"/>
                <a:ext cx="1207770" cy="1207770"/>
                <a:chOff x="910209" y="3147060"/>
                <a:chExt cx="1207770" cy="1207770"/>
              </a:xfrm>
            </p:grpSpPr>
            <p:sp>
              <p:nvSpPr>
                <p:cNvPr id="947" name="Google Shape;947;p69"/>
                <p:cNvSpPr/>
                <p:nvPr/>
              </p:nvSpPr>
              <p:spPr>
                <a:xfrm>
                  <a:off x="910209" y="3147060"/>
                  <a:ext cx="1207770" cy="1207770"/>
                </a:xfrm>
                <a:custGeom>
                  <a:rect b="b" l="l" r="r" t="t"/>
                  <a:pathLst>
                    <a:path extrusionOk="0" h="1207770" w="1207770">
                      <a:moveTo>
                        <a:pt x="1207261" y="603630"/>
                      </a:moveTo>
                      <a:lnTo>
                        <a:pt x="1205445" y="556457"/>
                      </a:lnTo>
                      <a:lnTo>
                        <a:pt x="1200087" y="510277"/>
                      </a:lnTo>
                      <a:lnTo>
                        <a:pt x="1191319" y="465223"/>
                      </a:lnTo>
                      <a:lnTo>
                        <a:pt x="1179277" y="421432"/>
                      </a:lnTo>
                      <a:lnTo>
                        <a:pt x="1164096" y="379035"/>
                      </a:lnTo>
                      <a:lnTo>
                        <a:pt x="1145908" y="338169"/>
                      </a:lnTo>
                      <a:lnTo>
                        <a:pt x="1124848" y="298966"/>
                      </a:lnTo>
                      <a:lnTo>
                        <a:pt x="1101051" y="261562"/>
                      </a:lnTo>
                      <a:lnTo>
                        <a:pt x="1074651" y="226090"/>
                      </a:lnTo>
                      <a:lnTo>
                        <a:pt x="1045781" y="192685"/>
                      </a:lnTo>
                      <a:lnTo>
                        <a:pt x="1014576" y="161480"/>
                      </a:lnTo>
                      <a:lnTo>
                        <a:pt x="981171" y="132610"/>
                      </a:lnTo>
                      <a:lnTo>
                        <a:pt x="945699" y="106210"/>
                      </a:lnTo>
                      <a:lnTo>
                        <a:pt x="908295" y="82413"/>
                      </a:lnTo>
                      <a:lnTo>
                        <a:pt x="869092" y="61353"/>
                      </a:lnTo>
                      <a:lnTo>
                        <a:pt x="828226" y="43165"/>
                      </a:lnTo>
                      <a:lnTo>
                        <a:pt x="785829" y="27984"/>
                      </a:lnTo>
                      <a:lnTo>
                        <a:pt x="742038" y="15942"/>
                      </a:lnTo>
                      <a:lnTo>
                        <a:pt x="696984" y="7174"/>
                      </a:lnTo>
                      <a:lnTo>
                        <a:pt x="650804" y="1816"/>
                      </a:lnTo>
                      <a:lnTo>
                        <a:pt x="603631"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0"/>
                      </a:lnTo>
                      <a:lnTo>
                        <a:pt x="1816" y="650804"/>
                      </a:lnTo>
                      <a:lnTo>
                        <a:pt x="7174" y="696984"/>
                      </a:lnTo>
                      <a:lnTo>
                        <a:pt x="15942" y="742038"/>
                      </a:lnTo>
                      <a:lnTo>
                        <a:pt x="27984" y="785829"/>
                      </a:lnTo>
                      <a:lnTo>
                        <a:pt x="43165" y="828226"/>
                      </a:lnTo>
                      <a:lnTo>
                        <a:pt x="61353" y="869092"/>
                      </a:lnTo>
                      <a:lnTo>
                        <a:pt x="82413" y="908295"/>
                      </a:lnTo>
                      <a:lnTo>
                        <a:pt x="106210" y="945699"/>
                      </a:lnTo>
                      <a:lnTo>
                        <a:pt x="132610" y="981171"/>
                      </a:lnTo>
                      <a:lnTo>
                        <a:pt x="161480" y="1014576"/>
                      </a:lnTo>
                      <a:lnTo>
                        <a:pt x="192685" y="1045781"/>
                      </a:lnTo>
                      <a:lnTo>
                        <a:pt x="226090" y="1074651"/>
                      </a:lnTo>
                      <a:lnTo>
                        <a:pt x="261562" y="1101051"/>
                      </a:lnTo>
                      <a:lnTo>
                        <a:pt x="298966" y="1124848"/>
                      </a:lnTo>
                      <a:lnTo>
                        <a:pt x="338169" y="1145908"/>
                      </a:lnTo>
                      <a:lnTo>
                        <a:pt x="379035" y="1164096"/>
                      </a:lnTo>
                      <a:lnTo>
                        <a:pt x="421432" y="1179277"/>
                      </a:lnTo>
                      <a:lnTo>
                        <a:pt x="465223" y="1191319"/>
                      </a:lnTo>
                      <a:lnTo>
                        <a:pt x="510277" y="1200087"/>
                      </a:lnTo>
                      <a:lnTo>
                        <a:pt x="556457" y="1205445"/>
                      </a:lnTo>
                      <a:lnTo>
                        <a:pt x="603631" y="1207262"/>
                      </a:lnTo>
                      <a:lnTo>
                        <a:pt x="650804" y="1205445"/>
                      </a:lnTo>
                      <a:lnTo>
                        <a:pt x="696984" y="1200087"/>
                      </a:lnTo>
                      <a:lnTo>
                        <a:pt x="742038" y="1191319"/>
                      </a:lnTo>
                      <a:lnTo>
                        <a:pt x="785829" y="1179277"/>
                      </a:lnTo>
                      <a:lnTo>
                        <a:pt x="828226" y="1164096"/>
                      </a:lnTo>
                      <a:lnTo>
                        <a:pt x="869092" y="1145908"/>
                      </a:lnTo>
                      <a:lnTo>
                        <a:pt x="908295" y="1124848"/>
                      </a:lnTo>
                      <a:lnTo>
                        <a:pt x="945699" y="1101051"/>
                      </a:lnTo>
                      <a:lnTo>
                        <a:pt x="981171" y="1074651"/>
                      </a:lnTo>
                      <a:lnTo>
                        <a:pt x="1014576" y="1045781"/>
                      </a:lnTo>
                      <a:lnTo>
                        <a:pt x="1045781" y="1014576"/>
                      </a:lnTo>
                      <a:lnTo>
                        <a:pt x="1074651" y="981171"/>
                      </a:lnTo>
                      <a:lnTo>
                        <a:pt x="1101051" y="945699"/>
                      </a:lnTo>
                      <a:lnTo>
                        <a:pt x="1124848" y="908295"/>
                      </a:lnTo>
                      <a:lnTo>
                        <a:pt x="1145908" y="869092"/>
                      </a:lnTo>
                      <a:lnTo>
                        <a:pt x="1164096" y="828226"/>
                      </a:lnTo>
                      <a:lnTo>
                        <a:pt x="1179277" y="785829"/>
                      </a:lnTo>
                      <a:lnTo>
                        <a:pt x="1191319" y="742038"/>
                      </a:lnTo>
                      <a:lnTo>
                        <a:pt x="1200087" y="696984"/>
                      </a:lnTo>
                      <a:lnTo>
                        <a:pt x="1205445" y="650804"/>
                      </a:lnTo>
                      <a:lnTo>
                        <a:pt x="1207261" y="603630"/>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48" name="Google Shape;948;p69"/>
                <p:cNvSpPr/>
                <p:nvPr/>
              </p:nvSpPr>
              <p:spPr>
                <a:xfrm>
                  <a:off x="910209" y="3147060"/>
                  <a:ext cx="603885" cy="603885"/>
                </a:xfrm>
                <a:custGeom>
                  <a:rect b="b" l="l" r="r" t="t"/>
                  <a:pathLst>
                    <a:path extrusionOk="0" h="603885" w="603885">
                      <a:moveTo>
                        <a:pt x="603631" y="0"/>
                      </a:move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0"/>
                      </a:lnTo>
                      <a:lnTo>
                        <a:pt x="603631" y="603630"/>
                      </a:lnTo>
                      <a:lnTo>
                        <a:pt x="603631" y="0"/>
                      </a:lnTo>
                      <a:close/>
                    </a:path>
                  </a:pathLst>
                </a:custGeom>
                <a:solidFill>
                  <a:srgbClr val="2BC2F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49" name="Google Shape;949;p69"/>
                <p:cNvSpPr/>
                <p:nvPr/>
              </p:nvSpPr>
              <p:spPr>
                <a:xfrm>
                  <a:off x="910209" y="3147060"/>
                  <a:ext cx="603885" cy="603885"/>
                </a:xfrm>
                <a:custGeom>
                  <a:rect b="b" l="l" r="r" t="t"/>
                  <a:pathLst>
                    <a:path extrusionOk="0" h="603885" w="603885">
                      <a:moveTo>
                        <a:pt x="603631" y="603630"/>
                      </a:moveTo>
                      <a:lnTo>
                        <a:pt x="603631" y="254656"/>
                      </a:lnTo>
                      <a:lnTo>
                        <a:pt x="603631" y="75453"/>
                      </a:lnTo>
                      <a:lnTo>
                        <a:pt x="603631" y="9431"/>
                      </a:lnTo>
                      <a:lnTo>
                        <a:pt x="603631"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0"/>
                      </a:lnTo>
                      <a:lnTo>
                        <a:pt x="603631" y="603630"/>
                      </a:lnTo>
                      <a:close/>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sp>
            <p:nvSpPr>
              <p:cNvPr id="950" name="Google Shape;950;p69"/>
              <p:cNvSpPr txBox="1"/>
              <p:nvPr/>
            </p:nvSpPr>
            <p:spPr>
              <a:xfrm>
                <a:off x="529399" y="3661155"/>
                <a:ext cx="381000" cy="1728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rPr>
                  <a:t>30.0%</a:t>
                </a:r>
                <a:endParaRPr i="0" sz="700" u="none" cap="none" strike="noStrike">
                  <a:solidFill>
                    <a:srgbClr val="000000"/>
                  </a:solidFill>
                </a:endParaRPr>
              </a:p>
            </p:txBody>
          </p:sp>
          <p:sp>
            <p:nvSpPr>
              <p:cNvPr id="951" name="Google Shape;951;p69"/>
              <p:cNvSpPr txBox="1"/>
              <p:nvPr/>
            </p:nvSpPr>
            <p:spPr>
              <a:xfrm>
                <a:off x="1167996" y="3307601"/>
                <a:ext cx="269100" cy="4470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rPr>
                  <a:t>A</a:t>
                </a:r>
                <a:endParaRPr i="0" sz="1900" u="none" cap="none" strike="noStrike">
                  <a:solidFill>
                    <a:srgbClr val="000000"/>
                  </a:solidFill>
                </a:endParaRPr>
              </a:p>
            </p:txBody>
          </p:sp>
          <p:grpSp>
            <p:nvGrpSpPr>
              <p:cNvPr id="952" name="Google Shape;952;p69"/>
              <p:cNvGrpSpPr/>
              <p:nvPr/>
            </p:nvGrpSpPr>
            <p:grpSpPr>
              <a:xfrm>
                <a:off x="910208" y="5561584"/>
                <a:ext cx="1207770" cy="1207770"/>
                <a:chOff x="910208" y="5561584"/>
                <a:chExt cx="1207770" cy="1207770"/>
              </a:xfrm>
            </p:grpSpPr>
            <p:sp>
              <p:nvSpPr>
                <p:cNvPr id="953" name="Google Shape;953;p69"/>
                <p:cNvSpPr/>
                <p:nvPr/>
              </p:nvSpPr>
              <p:spPr>
                <a:xfrm>
                  <a:off x="910208" y="5561584"/>
                  <a:ext cx="1207770" cy="1207770"/>
                </a:xfrm>
                <a:custGeom>
                  <a:rect b="b" l="l" r="r" t="t"/>
                  <a:pathLst>
                    <a:path extrusionOk="0" h="1207770" w="1207770">
                      <a:moveTo>
                        <a:pt x="1207261" y="603631"/>
                      </a:moveTo>
                      <a:lnTo>
                        <a:pt x="1205445" y="556457"/>
                      </a:lnTo>
                      <a:lnTo>
                        <a:pt x="1200087" y="510277"/>
                      </a:lnTo>
                      <a:lnTo>
                        <a:pt x="1191319" y="465223"/>
                      </a:lnTo>
                      <a:lnTo>
                        <a:pt x="1179277" y="421432"/>
                      </a:lnTo>
                      <a:lnTo>
                        <a:pt x="1164096" y="379035"/>
                      </a:lnTo>
                      <a:lnTo>
                        <a:pt x="1145908" y="338169"/>
                      </a:lnTo>
                      <a:lnTo>
                        <a:pt x="1124848" y="298966"/>
                      </a:lnTo>
                      <a:lnTo>
                        <a:pt x="1101051" y="261562"/>
                      </a:lnTo>
                      <a:lnTo>
                        <a:pt x="1074651" y="226090"/>
                      </a:lnTo>
                      <a:lnTo>
                        <a:pt x="1045781" y="192685"/>
                      </a:lnTo>
                      <a:lnTo>
                        <a:pt x="1014576" y="161480"/>
                      </a:lnTo>
                      <a:lnTo>
                        <a:pt x="981171" y="132610"/>
                      </a:lnTo>
                      <a:lnTo>
                        <a:pt x="945699" y="106210"/>
                      </a:lnTo>
                      <a:lnTo>
                        <a:pt x="908295" y="82413"/>
                      </a:lnTo>
                      <a:lnTo>
                        <a:pt x="869092" y="61353"/>
                      </a:lnTo>
                      <a:lnTo>
                        <a:pt x="828226" y="43165"/>
                      </a:lnTo>
                      <a:lnTo>
                        <a:pt x="785829" y="27984"/>
                      </a:lnTo>
                      <a:lnTo>
                        <a:pt x="742038" y="15942"/>
                      </a:lnTo>
                      <a:lnTo>
                        <a:pt x="696984" y="7174"/>
                      </a:lnTo>
                      <a:lnTo>
                        <a:pt x="650804" y="1816"/>
                      </a:lnTo>
                      <a:lnTo>
                        <a:pt x="603631"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1"/>
                      </a:lnTo>
                      <a:lnTo>
                        <a:pt x="1816" y="650804"/>
                      </a:lnTo>
                      <a:lnTo>
                        <a:pt x="7174" y="696984"/>
                      </a:lnTo>
                      <a:lnTo>
                        <a:pt x="15942" y="742038"/>
                      </a:lnTo>
                      <a:lnTo>
                        <a:pt x="27984" y="785829"/>
                      </a:lnTo>
                      <a:lnTo>
                        <a:pt x="43165" y="828226"/>
                      </a:lnTo>
                      <a:lnTo>
                        <a:pt x="61353" y="869092"/>
                      </a:lnTo>
                      <a:lnTo>
                        <a:pt x="82413" y="908295"/>
                      </a:lnTo>
                      <a:lnTo>
                        <a:pt x="106210" y="945699"/>
                      </a:lnTo>
                      <a:lnTo>
                        <a:pt x="132610" y="981171"/>
                      </a:lnTo>
                      <a:lnTo>
                        <a:pt x="161480" y="1014576"/>
                      </a:lnTo>
                      <a:lnTo>
                        <a:pt x="192685" y="1045781"/>
                      </a:lnTo>
                      <a:lnTo>
                        <a:pt x="226090" y="1074651"/>
                      </a:lnTo>
                      <a:lnTo>
                        <a:pt x="261562" y="1101051"/>
                      </a:lnTo>
                      <a:lnTo>
                        <a:pt x="298966" y="1124848"/>
                      </a:lnTo>
                      <a:lnTo>
                        <a:pt x="338169" y="1145908"/>
                      </a:lnTo>
                      <a:lnTo>
                        <a:pt x="379035" y="1164096"/>
                      </a:lnTo>
                      <a:lnTo>
                        <a:pt x="421432" y="1179277"/>
                      </a:lnTo>
                      <a:lnTo>
                        <a:pt x="465223" y="1191319"/>
                      </a:lnTo>
                      <a:lnTo>
                        <a:pt x="510277" y="1200087"/>
                      </a:lnTo>
                      <a:lnTo>
                        <a:pt x="556457" y="1205445"/>
                      </a:lnTo>
                      <a:lnTo>
                        <a:pt x="603631" y="1207262"/>
                      </a:lnTo>
                      <a:lnTo>
                        <a:pt x="650804" y="1205445"/>
                      </a:lnTo>
                      <a:lnTo>
                        <a:pt x="696984" y="1200087"/>
                      </a:lnTo>
                      <a:lnTo>
                        <a:pt x="742038" y="1191319"/>
                      </a:lnTo>
                      <a:lnTo>
                        <a:pt x="785829" y="1179277"/>
                      </a:lnTo>
                      <a:lnTo>
                        <a:pt x="828226" y="1164096"/>
                      </a:lnTo>
                      <a:lnTo>
                        <a:pt x="869092" y="1145908"/>
                      </a:lnTo>
                      <a:lnTo>
                        <a:pt x="908295" y="1124848"/>
                      </a:lnTo>
                      <a:lnTo>
                        <a:pt x="945699" y="1101051"/>
                      </a:lnTo>
                      <a:lnTo>
                        <a:pt x="981171" y="1074651"/>
                      </a:lnTo>
                      <a:lnTo>
                        <a:pt x="1014576" y="1045781"/>
                      </a:lnTo>
                      <a:lnTo>
                        <a:pt x="1045781" y="1014576"/>
                      </a:lnTo>
                      <a:lnTo>
                        <a:pt x="1074651" y="981171"/>
                      </a:lnTo>
                      <a:lnTo>
                        <a:pt x="1101051" y="945699"/>
                      </a:lnTo>
                      <a:lnTo>
                        <a:pt x="1124848" y="908295"/>
                      </a:lnTo>
                      <a:lnTo>
                        <a:pt x="1145908" y="869092"/>
                      </a:lnTo>
                      <a:lnTo>
                        <a:pt x="1164096" y="828226"/>
                      </a:lnTo>
                      <a:lnTo>
                        <a:pt x="1179277" y="785829"/>
                      </a:lnTo>
                      <a:lnTo>
                        <a:pt x="1191319" y="742038"/>
                      </a:lnTo>
                      <a:lnTo>
                        <a:pt x="1200087" y="696984"/>
                      </a:lnTo>
                      <a:lnTo>
                        <a:pt x="1205445" y="650804"/>
                      </a:lnTo>
                      <a:lnTo>
                        <a:pt x="1207261" y="603631"/>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54" name="Google Shape;954;p69"/>
                <p:cNvSpPr/>
                <p:nvPr/>
              </p:nvSpPr>
              <p:spPr>
                <a:xfrm>
                  <a:off x="910208" y="6165215"/>
                  <a:ext cx="603885" cy="603884"/>
                </a:xfrm>
                <a:custGeom>
                  <a:rect b="b" l="l" r="r" t="t"/>
                  <a:pathLst>
                    <a:path extrusionOk="0" h="603884" w="603885">
                      <a:moveTo>
                        <a:pt x="603631" y="0"/>
                      </a:moveTo>
                      <a:lnTo>
                        <a:pt x="0" y="0"/>
                      </a:lnTo>
                      <a:lnTo>
                        <a:pt x="1816" y="47173"/>
                      </a:lnTo>
                      <a:lnTo>
                        <a:pt x="7174" y="93353"/>
                      </a:lnTo>
                      <a:lnTo>
                        <a:pt x="15942" y="138407"/>
                      </a:lnTo>
                      <a:lnTo>
                        <a:pt x="27984" y="182198"/>
                      </a:lnTo>
                      <a:lnTo>
                        <a:pt x="43165" y="224595"/>
                      </a:lnTo>
                      <a:lnTo>
                        <a:pt x="61353" y="265461"/>
                      </a:lnTo>
                      <a:lnTo>
                        <a:pt x="82413" y="304664"/>
                      </a:lnTo>
                      <a:lnTo>
                        <a:pt x="106210" y="342068"/>
                      </a:lnTo>
                      <a:lnTo>
                        <a:pt x="132610" y="377540"/>
                      </a:lnTo>
                      <a:lnTo>
                        <a:pt x="161480" y="410945"/>
                      </a:lnTo>
                      <a:lnTo>
                        <a:pt x="192685" y="442150"/>
                      </a:lnTo>
                      <a:lnTo>
                        <a:pt x="226090" y="471020"/>
                      </a:lnTo>
                      <a:lnTo>
                        <a:pt x="261562" y="497420"/>
                      </a:lnTo>
                      <a:lnTo>
                        <a:pt x="298966" y="521217"/>
                      </a:lnTo>
                      <a:lnTo>
                        <a:pt x="338169" y="542277"/>
                      </a:lnTo>
                      <a:lnTo>
                        <a:pt x="379035" y="560465"/>
                      </a:lnTo>
                      <a:lnTo>
                        <a:pt x="421432" y="575646"/>
                      </a:lnTo>
                      <a:lnTo>
                        <a:pt x="465223" y="587688"/>
                      </a:lnTo>
                      <a:lnTo>
                        <a:pt x="510277" y="596456"/>
                      </a:lnTo>
                      <a:lnTo>
                        <a:pt x="556457" y="601814"/>
                      </a:lnTo>
                      <a:lnTo>
                        <a:pt x="603631" y="603631"/>
                      </a:lnTo>
                      <a:lnTo>
                        <a:pt x="603631" y="0"/>
                      </a:lnTo>
                      <a:close/>
                    </a:path>
                  </a:pathLst>
                </a:custGeom>
                <a:solidFill>
                  <a:srgbClr val="62BF8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55" name="Google Shape;955;p69"/>
                <p:cNvSpPr/>
                <p:nvPr/>
              </p:nvSpPr>
              <p:spPr>
                <a:xfrm>
                  <a:off x="910208" y="6165215"/>
                  <a:ext cx="603885" cy="603884"/>
                </a:xfrm>
                <a:custGeom>
                  <a:rect b="b" l="l" r="r" t="t"/>
                  <a:pathLst>
                    <a:path extrusionOk="0" h="603884" w="603885">
                      <a:moveTo>
                        <a:pt x="603631" y="0"/>
                      </a:moveTo>
                      <a:lnTo>
                        <a:pt x="254656" y="0"/>
                      </a:lnTo>
                      <a:lnTo>
                        <a:pt x="75453" y="0"/>
                      </a:lnTo>
                      <a:lnTo>
                        <a:pt x="9431" y="0"/>
                      </a:lnTo>
                      <a:lnTo>
                        <a:pt x="0" y="0"/>
                      </a:lnTo>
                      <a:lnTo>
                        <a:pt x="1816" y="47173"/>
                      </a:lnTo>
                      <a:lnTo>
                        <a:pt x="7174" y="93353"/>
                      </a:lnTo>
                      <a:lnTo>
                        <a:pt x="15942" y="138407"/>
                      </a:lnTo>
                      <a:lnTo>
                        <a:pt x="27984" y="182198"/>
                      </a:lnTo>
                      <a:lnTo>
                        <a:pt x="43165" y="224595"/>
                      </a:lnTo>
                      <a:lnTo>
                        <a:pt x="61353" y="265461"/>
                      </a:lnTo>
                      <a:lnTo>
                        <a:pt x="82413" y="304664"/>
                      </a:lnTo>
                      <a:lnTo>
                        <a:pt x="106210" y="342068"/>
                      </a:lnTo>
                      <a:lnTo>
                        <a:pt x="132610" y="377540"/>
                      </a:lnTo>
                      <a:lnTo>
                        <a:pt x="161480" y="410945"/>
                      </a:lnTo>
                      <a:lnTo>
                        <a:pt x="192685" y="442150"/>
                      </a:lnTo>
                      <a:lnTo>
                        <a:pt x="226090" y="471020"/>
                      </a:lnTo>
                      <a:lnTo>
                        <a:pt x="261562" y="497420"/>
                      </a:lnTo>
                      <a:lnTo>
                        <a:pt x="298966" y="521217"/>
                      </a:lnTo>
                      <a:lnTo>
                        <a:pt x="338169" y="542277"/>
                      </a:lnTo>
                      <a:lnTo>
                        <a:pt x="379035" y="560465"/>
                      </a:lnTo>
                      <a:lnTo>
                        <a:pt x="421432" y="575646"/>
                      </a:lnTo>
                      <a:lnTo>
                        <a:pt x="465223" y="587688"/>
                      </a:lnTo>
                      <a:lnTo>
                        <a:pt x="510277" y="596456"/>
                      </a:lnTo>
                      <a:lnTo>
                        <a:pt x="556457" y="601814"/>
                      </a:lnTo>
                      <a:lnTo>
                        <a:pt x="603631" y="603631"/>
                      </a:lnTo>
                      <a:lnTo>
                        <a:pt x="603631" y="0"/>
                      </a:lnTo>
                      <a:close/>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sp>
            <p:nvSpPr>
              <p:cNvPr id="956" name="Google Shape;956;p69"/>
              <p:cNvSpPr txBox="1"/>
              <p:nvPr/>
            </p:nvSpPr>
            <p:spPr>
              <a:xfrm>
                <a:off x="401720" y="6075679"/>
                <a:ext cx="494100" cy="1728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rPr>
                  <a:t>18.8%</a:t>
                </a:r>
                <a:endParaRPr i="0" sz="700" u="none" cap="none" strike="noStrike">
                  <a:solidFill>
                    <a:srgbClr val="000000"/>
                  </a:solidFill>
                </a:endParaRPr>
              </a:p>
            </p:txBody>
          </p:sp>
          <p:sp>
            <p:nvSpPr>
              <p:cNvPr id="957" name="Google Shape;957;p69"/>
              <p:cNvSpPr txBox="1"/>
              <p:nvPr/>
            </p:nvSpPr>
            <p:spPr>
              <a:xfrm>
                <a:off x="1172523" y="6144667"/>
                <a:ext cx="260400" cy="4470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rPr>
                  <a:t>B</a:t>
                </a:r>
                <a:endParaRPr i="0" sz="1900" u="none" cap="none" strike="noStrike">
                  <a:solidFill>
                    <a:srgbClr val="000000"/>
                  </a:solidFill>
                </a:endParaRPr>
              </a:p>
            </p:txBody>
          </p:sp>
          <p:grpSp>
            <p:nvGrpSpPr>
              <p:cNvPr id="958" name="Google Shape;958;p69"/>
              <p:cNvGrpSpPr/>
              <p:nvPr/>
            </p:nvGrpSpPr>
            <p:grpSpPr>
              <a:xfrm>
                <a:off x="3102229" y="5561583"/>
                <a:ext cx="1207770" cy="1207770"/>
                <a:chOff x="3102229" y="5561583"/>
                <a:chExt cx="1207770" cy="1207770"/>
              </a:xfrm>
            </p:grpSpPr>
            <p:sp>
              <p:nvSpPr>
                <p:cNvPr id="959" name="Google Shape;959;p69"/>
                <p:cNvSpPr/>
                <p:nvPr/>
              </p:nvSpPr>
              <p:spPr>
                <a:xfrm>
                  <a:off x="3102229" y="5561583"/>
                  <a:ext cx="1207770" cy="1207770"/>
                </a:xfrm>
                <a:custGeom>
                  <a:rect b="b" l="l" r="r" t="t"/>
                  <a:pathLst>
                    <a:path extrusionOk="0" h="1207770" w="1207770">
                      <a:moveTo>
                        <a:pt x="1207261" y="603631"/>
                      </a:moveTo>
                      <a:lnTo>
                        <a:pt x="1205445" y="556457"/>
                      </a:lnTo>
                      <a:lnTo>
                        <a:pt x="1200087" y="510277"/>
                      </a:lnTo>
                      <a:lnTo>
                        <a:pt x="1191319" y="465223"/>
                      </a:lnTo>
                      <a:lnTo>
                        <a:pt x="1179277" y="421432"/>
                      </a:lnTo>
                      <a:lnTo>
                        <a:pt x="1164096" y="379035"/>
                      </a:lnTo>
                      <a:lnTo>
                        <a:pt x="1145908" y="338169"/>
                      </a:lnTo>
                      <a:lnTo>
                        <a:pt x="1124848" y="298966"/>
                      </a:lnTo>
                      <a:lnTo>
                        <a:pt x="1101051" y="261562"/>
                      </a:lnTo>
                      <a:lnTo>
                        <a:pt x="1074651" y="226090"/>
                      </a:lnTo>
                      <a:lnTo>
                        <a:pt x="1045781" y="192685"/>
                      </a:lnTo>
                      <a:lnTo>
                        <a:pt x="1014576" y="161480"/>
                      </a:lnTo>
                      <a:lnTo>
                        <a:pt x="981171" y="132610"/>
                      </a:lnTo>
                      <a:lnTo>
                        <a:pt x="945699" y="106210"/>
                      </a:lnTo>
                      <a:lnTo>
                        <a:pt x="908295" y="82413"/>
                      </a:lnTo>
                      <a:lnTo>
                        <a:pt x="869092" y="61353"/>
                      </a:lnTo>
                      <a:lnTo>
                        <a:pt x="828226" y="43165"/>
                      </a:lnTo>
                      <a:lnTo>
                        <a:pt x="785829" y="27984"/>
                      </a:lnTo>
                      <a:lnTo>
                        <a:pt x="742038" y="15942"/>
                      </a:lnTo>
                      <a:lnTo>
                        <a:pt x="696984" y="7174"/>
                      </a:lnTo>
                      <a:lnTo>
                        <a:pt x="650804" y="1816"/>
                      </a:lnTo>
                      <a:lnTo>
                        <a:pt x="603631"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1"/>
                      </a:lnTo>
                      <a:lnTo>
                        <a:pt x="1816" y="650804"/>
                      </a:lnTo>
                      <a:lnTo>
                        <a:pt x="7174" y="696984"/>
                      </a:lnTo>
                      <a:lnTo>
                        <a:pt x="15942" y="742038"/>
                      </a:lnTo>
                      <a:lnTo>
                        <a:pt x="27984" y="785829"/>
                      </a:lnTo>
                      <a:lnTo>
                        <a:pt x="43165" y="828226"/>
                      </a:lnTo>
                      <a:lnTo>
                        <a:pt x="61353" y="869092"/>
                      </a:lnTo>
                      <a:lnTo>
                        <a:pt x="82413" y="908295"/>
                      </a:lnTo>
                      <a:lnTo>
                        <a:pt x="106210" y="945699"/>
                      </a:lnTo>
                      <a:lnTo>
                        <a:pt x="132610" y="981171"/>
                      </a:lnTo>
                      <a:lnTo>
                        <a:pt x="161480" y="1014576"/>
                      </a:lnTo>
                      <a:lnTo>
                        <a:pt x="192685" y="1045781"/>
                      </a:lnTo>
                      <a:lnTo>
                        <a:pt x="226090" y="1074651"/>
                      </a:lnTo>
                      <a:lnTo>
                        <a:pt x="261562" y="1101051"/>
                      </a:lnTo>
                      <a:lnTo>
                        <a:pt x="298966" y="1124848"/>
                      </a:lnTo>
                      <a:lnTo>
                        <a:pt x="338169" y="1145908"/>
                      </a:lnTo>
                      <a:lnTo>
                        <a:pt x="379035" y="1164096"/>
                      </a:lnTo>
                      <a:lnTo>
                        <a:pt x="421432" y="1179277"/>
                      </a:lnTo>
                      <a:lnTo>
                        <a:pt x="465223" y="1191319"/>
                      </a:lnTo>
                      <a:lnTo>
                        <a:pt x="510277" y="1200087"/>
                      </a:lnTo>
                      <a:lnTo>
                        <a:pt x="556457" y="1205445"/>
                      </a:lnTo>
                      <a:lnTo>
                        <a:pt x="603631" y="1207262"/>
                      </a:lnTo>
                      <a:lnTo>
                        <a:pt x="650804" y="1205445"/>
                      </a:lnTo>
                      <a:lnTo>
                        <a:pt x="696984" y="1200087"/>
                      </a:lnTo>
                      <a:lnTo>
                        <a:pt x="742038" y="1191319"/>
                      </a:lnTo>
                      <a:lnTo>
                        <a:pt x="785829" y="1179277"/>
                      </a:lnTo>
                      <a:lnTo>
                        <a:pt x="828226" y="1164096"/>
                      </a:lnTo>
                      <a:lnTo>
                        <a:pt x="869092" y="1145908"/>
                      </a:lnTo>
                      <a:lnTo>
                        <a:pt x="908295" y="1124848"/>
                      </a:lnTo>
                      <a:lnTo>
                        <a:pt x="945699" y="1101051"/>
                      </a:lnTo>
                      <a:lnTo>
                        <a:pt x="981171" y="1074651"/>
                      </a:lnTo>
                      <a:lnTo>
                        <a:pt x="1014576" y="1045781"/>
                      </a:lnTo>
                      <a:lnTo>
                        <a:pt x="1045781" y="1014576"/>
                      </a:lnTo>
                      <a:lnTo>
                        <a:pt x="1074651" y="981171"/>
                      </a:lnTo>
                      <a:lnTo>
                        <a:pt x="1101051" y="945699"/>
                      </a:lnTo>
                      <a:lnTo>
                        <a:pt x="1124848" y="908295"/>
                      </a:lnTo>
                      <a:lnTo>
                        <a:pt x="1145908" y="869092"/>
                      </a:lnTo>
                      <a:lnTo>
                        <a:pt x="1164096" y="828226"/>
                      </a:lnTo>
                      <a:lnTo>
                        <a:pt x="1179277" y="785829"/>
                      </a:lnTo>
                      <a:lnTo>
                        <a:pt x="1191319" y="742038"/>
                      </a:lnTo>
                      <a:lnTo>
                        <a:pt x="1200087" y="696984"/>
                      </a:lnTo>
                      <a:lnTo>
                        <a:pt x="1205445" y="650804"/>
                      </a:lnTo>
                      <a:lnTo>
                        <a:pt x="1207261" y="603631"/>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60" name="Google Shape;960;p69"/>
                <p:cNvSpPr/>
                <p:nvPr/>
              </p:nvSpPr>
              <p:spPr>
                <a:xfrm>
                  <a:off x="3705860" y="6165214"/>
                  <a:ext cx="603885" cy="603884"/>
                </a:xfrm>
                <a:custGeom>
                  <a:rect b="b" l="l" r="r" t="t"/>
                  <a:pathLst>
                    <a:path extrusionOk="0" h="603884" w="603885">
                      <a:moveTo>
                        <a:pt x="603630" y="0"/>
                      </a:moveTo>
                      <a:lnTo>
                        <a:pt x="0" y="0"/>
                      </a:lnTo>
                      <a:lnTo>
                        <a:pt x="0" y="603631"/>
                      </a:lnTo>
                      <a:lnTo>
                        <a:pt x="47173" y="601814"/>
                      </a:lnTo>
                      <a:lnTo>
                        <a:pt x="93353" y="596456"/>
                      </a:lnTo>
                      <a:lnTo>
                        <a:pt x="138407" y="587688"/>
                      </a:lnTo>
                      <a:lnTo>
                        <a:pt x="182198" y="575646"/>
                      </a:lnTo>
                      <a:lnTo>
                        <a:pt x="224595" y="560465"/>
                      </a:lnTo>
                      <a:lnTo>
                        <a:pt x="265461" y="542277"/>
                      </a:lnTo>
                      <a:lnTo>
                        <a:pt x="304664" y="521217"/>
                      </a:lnTo>
                      <a:lnTo>
                        <a:pt x="342068" y="497420"/>
                      </a:lnTo>
                      <a:lnTo>
                        <a:pt x="377540" y="471020"/>
                      </a:lnTo>
                      <a:lnTo>
                        <a:pt x="410945" y="442150"/>
                      </a:lnTo>
                      <a:lnTo>
                        <a:pt x="442150" y="410945"/>
                      </a:lnTo>
                      <a:lnTo>
                        <a:pt x="471020" y="377540"/>
                      </a:lnTo>
                      <a:lnTo>
                        <a:pt x="497420" y="342068"/>
                      </a:lnTo>
                      <a:lnTo>
                        <a:pt x="521217" y="304664"/>
                      </a:lnTo>
                      <a:lnTo>
                        <a:pt x="542277" y="265461"/>
                      </a:lnTo>
                      <a:lnTo>
                        <a:pt x="560465" y="224595"/>
                      </a:lnTo>
                      <a:lnTo>
                        <a:pt x="575646" y="182198"/>
                      </a:lnTo>
                      <a:lnTo>
                        <a:pt x="587688" y="138407"/>
                      </a:lnTo>
                      <a:lnTo>
                        <a:pt x="596456" y="93353"/>
                      </a:lnTo>
                      <a:lnTo>
                        <a:pt x="601814" y="47173"/>
                      </a:lnTo>
                      <a:lnTo>
                        <a:pt x="603630" y="0"/>
                      </a:lnTo>
                      <a:close/>
                    </a:path>
                  </a:pathLst>
                </a:custGeom>
                <a:solidFill>
                  <a:srgbClr val="EF344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61" name="Google Shape;961;p69"/>
                <p:cNvSpPr/>
                <p:nvPr/>
              </p:nvSpPr>
              <p:spPr>
                <a:xfrm>
                  <a:off x="3705860" y="6165214"/>
                  <a:ext cx="603885" cy="603884"/>
                </a:xfrm>
                <a:custGeom>
                  <a:rect b="b" l="l" r="r" t="t"/>
                  <a:pathLst>
                    <a:path extrusionOk="0" h="603884" w="603885">
                      <a:moveTo>
                        <a:pt x="0" y="0"/>
                      </a:moveTo>
                      <a:lnTo>
                        <a:pt x="0" y="348974"/>
                      </a:lnTo>
                      <a:lnTo>
                        <a:pt x="0" y="528177"/>
                      </a:lnTo>
                      <a:lnTo>
                        <a:pt x="0" y="594199"/>
                      </a:lnTo>
                      <a:lnTo>
                        <a:pt x="0" y="603631"/>
                      </a:lnTo>
                      <a:lnTo>
                        <a:pt x="47173" y="601814"/>
                      </a:lnTo>
                      <a:lnTo>
                        <a:pt x="93353" y="596456"/>
                      </a:lnTo>
                      <a:lnTo>
                        <a:pt x="138407" y="587688"/>
                      </a:lnTo>
                      <a:lnTo>
                        <a:pt x="182198" y="575646"/>
                      </a:lnTo>
                      <a:lnTo>
                        <a:pt x="224595" y="560465"/>
                      </a:lnTo>
                      <a:lnTo>
                        <a:pt x="265461" y="542277"/>
                      </a:lnTo>
                      <a:lnTo>
                        <a:pt x="304664" y="521217"/>
                      </a:lnTo>
                      <a:lnTo>
                        <a:pt x="342068" y="497420"/>
                      </a:lnTo>
                      <a:lnTo>
                        <a:pt x="377540" y="471020"/>
                      </a:lnTo>
                      <a:lnTo>
                        <a:pt x="410945" y="442150"/>
                      </a:lnTo>
                      <a:lnTo>
                        <a:pt x="442150" y="410945"/>
                      </a:lnTo>
                      <a:lnTo>
                        <a:pt x="471020" y="377540"/>
                      </a:lnTo>
                      <a:lnTo>
                        <a:pt x="497420" y="342068"/>
                      </a:lnTo>
                      <a:lnTo>
                        <a:pt x="521217" y="304664"/>
                      </a:lnTo>
                      <a:lnTo>
                        <a:pt x="542277" y="265461"/>
                      </a:lnTo>
                      <a:lnTo>
                        <a:pt x="560465" y="224595"/>
                      </a:lnTo>
                      <a:lnTo>
                        <a:pt x="575646" y="182198"/>
                      </a:lnTo>
                      <a:lnTo>
                        <a:pt x="587688" y="138407"/>
                      </a:lnTo>
                      <a:lnTo>
                        <a:pt x="596456" y="93353"/>
                      </a:lnTo>
                      <a:lnTo>
                        <a:pt x="601814" y="47173"/>
                      </a:lnTo>
                      <a:lnTo>
                        <a:pt x="603630" y="0"/>
                      </a:lnTo>
                      <a:lnTo>
                        <a:pt x="0" y="0"/>
                      </a:lnTo>
                      <a:close/>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sp>
            <p:nvSpPr>
              <p:cNvPr id="962" name="Google Shape;962;p69"/>
              <p:cNvSpPr txBox="1"/>
              <p:nvPr/>
            </p:nvSpPr>
            <p:spPr>
              <a:xfrm>
                <a:off x="4310697" y="6075679"/>
                <a:ext cx="379200" cy="1728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rPr>
                  <a:t>22.5%</a:t>
                </a:r>
                <a:endParaRPr i="0" sz="700" u="none" cap="none" strike="noStrike">
                  <a:solidFill>
                    <a:srgbClr val="000000"/>
                  </a:solidFill>
                </a:endParaRPr>
              </a:p>
            </p:txBody>
          </p:sp>
          <p:sp>
            <p:nvSpPr>
              <p:cNvPr id="963" name="Google Shape;963;p69"/>
              <p:cNvSpPr txBox="1"/>
              <p:nvPr/>
            </p:nvSpPr>
            <p:spPr>
              <a:xfrm>
                <a:off x="3780928" y="6144667"/>
                <a:ext cx="272400" cy="4470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rPr>
                  <a:t>C</a:t>
                </a:r>
                <a:endParaRPr i="0" sz="1900" u="none" cap="none" strike="noStrike">
                  <a:solidFill>
                    <a:srgbClr val="000000"/>
                  </a:solidFill>
                </a:endParaRPr>
              </a:p>
            </p:txBody>
          </p:sp>
          <p:grpSp>
            <p:nvGrpSpPr>
              <p:cNvPr id="964" name="Google Shape;964;p69"/>
              <p:cNvGrpSpPr/>
              <p:nvPr/>
            </p:nvGrpSpPr>
            <p:grpSpPr>
              <a:xfrm>
                <a:off x="3102229" y="3147060"/>
                <a:ext cx="1207770" cy="1207770"/>
                <a:chOff x="3102229" y="3147060"/>
                <a:chExt cx="1207770" cy="1207770"/>
              </a:xfrm>
            </p:grpSpPr>
            <p:sp>
              <p:nvSpPr>
                <p:cNvPr id="965" name="Google Shape;965;p69"/>
                <p:cNvSpPr/>
                <p:nvPr/>
              </p:nvSpPr>
              <p:spPr>
                <a:xfrm>
                  <a:off x="3102229" y="3147060"/>
                  <a:ext cx="1207770" cy="1207770"/>
                </a:xfrm>
                <a:custGeom>
                  <a:rect b="b" l="l" r="r" t="t"/>
                  <a:pathLst>
                    <a:path extrusionOk="0" h="1207770" w="1207770">
                      <a:moveTo>
                        <a:pt x="1207261" y="603630"/>
                      </a:moveTo>
                      <a:lnTo>
                        <a:pt x="1205445" y="556457"/>
                      </a:lnTo>
                      <a:lnTo>
                        <a:pt x="1200087" y="510277"/>
                      </a:lnTo>
                      <a:lnTo>
                        <a:pt x="1191319" y="465223"/>
                      </a:lnTo>
                      <a:lnTo>
                        <a:pt x="1179277" y="421432"/>
                      </a:lnTo>
                      <a:lnTo>
                        <a:pt x="1164096" y="379035"/>
                      </a:lnTo>
                      <a:lnTo>
                        <a:pt x="1145908" y="338169"/>
                      </a:lnTo>
                      <a:lnTo>
                        <a:pt x="1124848" y="298966"/>
                      </a:lnTo>
                      <a:lnTo>
                        <a:pt x="1101051" y="261562"/>
                      </a:lnTo>
                      <a:lnTo>
                        <a:pt x="1074651" y="226090"/>
                      </a:lnTo>
                      <a:lnTo>
                        <a:pt x="1045781" y="192685"/>
                      </a:lnTo>
                      <a:lnTo>
                        <a:pt x="1014576" y="161480"/>
                      </a:lnTo>
                      <a:lnTo>
                        <a:pt x="981171" y="132610"/>
                      </a:lnTo>
                      <a:lnTo>
                        <a:pt x="945699" y="106210"/>
                      </a:lnTo>
                      <a:lnTo>
                        <a:pt x="908295" y="82413"/>
                      </a:lnTo>
                      <a:lnTo>
                        <a:pt x="869092" y="61353"/>
                      </a:lnTo>
                      <a:lnTo>
                        <a:pt x="828226" y="43165"/>
                      </a:lnTo>
                      <a:lnTo>
                        <a:pt x="785829" y="27984"/>
                      </a:lnTo>
                      <a:lnTo>
                        <a:pt x="742038" y="15942"/>
                      </a:lnTo>
                      <a:lnTo>
                        <a:pt x="696984" y="7174"/>
                      </a:lnTo>
                      <a:lnTo>
                        <a:pt x="650804" y="1816"/>
                      </a:lnTo>
                      <a:lnTo>
                        <a:pt x="603631"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0"/>
                      </a:lnTo>
                      <a:lnTo>
                        <a:pt x="1816" y="650804"/>
                      </a:lnTo>
                      <a:lnTo>
                        <a:pt x="7174" y="696984"/>
                      </a:lnTo>
                      <a:lnTo>
                        <a:pt x="15942" y="742038"/>
                      </a:lnTo>
                      <a:lnTo>
                        <a:pt x="27984" y="785829"/>
                      </a:lnTo>
                      <a:lnTo>
                        <a:pt x="43165" y="828226"/>
                      </a:lnTo>
                      <a:lnTo>
                        <a:pt x="61353" y="869092"/>
                      </a:lnTo>
                      <a:lnTo>
                        <a:pt x="82413" y="908295"/>
                      </a:lnTo>
                      <a:lnTo>
                        <a:pt x="106210" y="945699"/>
                      </a:lnTo>
                      <a:lnTo>
                        <a:pt x="132610" y="981171"/>
                      </a:lnTo>
                      <a:lnTo>
                        <a:pt x="161480" y="1014576"/>
                      </a:lnTo>
                      <a:lnTo>
                        <a:pt x="192685" y="1045781"/>
                      </a:lnTo>
                      <a:lnTo>
                        <a:pt x="226090" y="1074651"/>
                      </a:lnTo>
                      <a:lnTo>
                        <a:pt x="261562" y="1101051"/>
                      </a:lnTo>
                      <a:lnTo>
                        <a:pt x="298966" y="1124848"/>
                      </a:lnTo>
                      <a:lnTo>
                        <a:pt x="338169" y="1145908"/>
                      </a:lnTo>
                      <a:lnTo>
                        <a:pt x="379035" y="1164096"/>
                      </a:lnTo>
                      <a:lnTo>
                        <a:pt x="421432" y="1179277"/>
                      </a:lnTo>
                      <a:lnTo>
                        <a:pt x="465223" y="1191319"/>
                      </a:lnTo>
                      <a:lnTo>
                        <a:pt x="510277" y="1200087"/>
                      </a:lnTo>
                      <a:lnTo>
                        <a:pt x="556457" y="1205445"/>
                      </a:lnTo>
                      <a:lnTo>
                        <a:pt x="603631" y="1207262"/>
                      </a:lnTo>
                      <a:lnTo>
                        <a:pt x="650804" y="1205445"/>
                      </a:lnTo>
                      <a:lnTo>
                        <a:pt x="696984" y="1200087"/>
                      </a:lnTo>
                      <a:lnTo>
                        <a:pt x="742038" y="1191319"/>
                      </a:lnTo>
                      <a:lnTo>
                        <a:pt x="785829" y="1179277"/>
                      </a:lnTo>
                      <a:lnTo>
                        <a:pt x="828226" y="1164096"/>
                      </a:lnTo>
                      <a:lnTo>
                        <a:pt x="869092" y="1145908"/>
                      </a:lnTo>
                      <a:lnTo>
                        <a:pt x="908295" y="1124848"/>
                      </a:lnTo>
                      <a:lnTo>
                        <a:pt x="945699" y="1101051"/>
                      </a:lnTo>
                      <a:lnTo>
                        <a:pt x="981171" y="1074651"/>
                      </a:lnTo>
                      <a:lnTo>
                        <a:pt x="1014576" y="1045781"/>
                      </a:lnTo>
                      <a:lnTo>
                        <a:pt x="1045781" y="1014576"/>
                      </a:lnTo>
                      <a:lnTo>
                        <a:pt x="1074651" y="981171"/>
                      </a:lnTo>
                      <a:lnTo>
                        <a:pt x="1101051" y="945699"/>
                      </a:lnTo>
                      <a:lnTo>
                        <a:pt x="1124848" y="908295"/>
                      </a:lnTo>
                      <a:lnTo>
                        <a:pt x="1145908" y="869092"/>
                      </a:lnTo>
                      <a:lnTo>
                        <a:pt x="1164096" y="828226"/>
                      </a:lnTo>
                      <a:lnTo>
                        <a:pt x="1179277" y="785829"/>
                      </a:lnTo>
                      <a:lnTo>
                        <a:pt x="1191319" y="742038"/>
                      </a:lnTo>
                      <a:lnTo>
                        <a:pt x="1200087" y="696984"/>
                      </a:lnTo>
                      <a:lnTo>
                        <a:pt x="1205445" y="650804"/>
                      </a:lnTo>
                      <a:lnTo>
                        <a:pt x="1207261" y="603630"/>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66" name="Google Shape;966;p69"/>
                <p:cNvSpPr/>
                <p:nvPr/>
              </p:nvSpPr>
              <p:spPr>
                <a:xfrm>
                  <a:off x="3705860" y="3147060"/>
                  <a:ext cx="603885" cy="603885"/>
                </a:xfrm>
                <a:custGeom>
                  <a:rect b="b" l="l" r="r" t="t"/>
                  <a:pathLst>
                    <a:path extrusionOk="0" h="603885" w="603885">
                      <a:moveTo>
                        <a:pt x="0" y="0"/>
                      </a:moveTo>
                      <a:lnTo>
                        <a:pt x="0" y="603630"/>
                      </a:lnTo>
                      <a:lnTo>
                        <a:pt x="603630" y="603630"/>
                      </a:lnTo>
                      <a:lnTo>
                        <a:pt x="601814" y="556457"/>
                      </a:lnTo>
                      <a:lnTo>
                        <a:pt x="596456" y="510277"/>
                      </a:lnTo>
                      <a:lnTo>
                        <a:pt x="587688" y="465223"/>
                      </a:lnTo>
                      <a:lnTo>
                        <a:pt x="575646" y="421432"/>
                      </a:lnTo>
                      <a:lnTo>
                        <a:pt x="560465" y="379035"/>
                      </a:lnTo>
                      <a:lnTo>
                        <a:pt x="542277" y="338169"/>
                      </a:lnTo>
                      <a:lnTo>
                        <a:pt x="521217" y="298966"/>
                      </a:lnTo>
                      <a:lnTo>
                        <a:pt x="497420" y="261562"/>
                      </a:lnTo>
                      <a:lnTo>
                        <a:pt x="471020" y="226090"/>
                      </a:lnTo>
                      <a:lnTo>
                        <a:pt x="442150" y="192685"/>
                      </a:lnTo>
                      <a:lnTo>
                        <a:pt x="410945" y="161480"/>
                      </a:lnTo>
                      <a:lnTo>
                        <a:pt x="377540" y="132610"/>
                      </a:lnTo>
                      <a:lnTo>
                        <a:pt x="342068" y="106210"/>
                      </a:lnTo>
                      <a:lnTo>
                        <a:pt x="304664" y="82413"/>
                      </a:lnTo>
                      <a:lnTo>
                        <a:pt x="265461" y="61353"/>
                      </a:lnTo>
                      <a:lnTo>
                        <a:pt x="224595" y="43165"/>
                      </a:lnTo>
                      <a:lnTo>
                        <a:pt x="182198" y="27984"/>
                      </a:lnTo>
                      <a:lnTo>
                        <a:pt x="138407" y="15942"/>
                      </a:lnTo>
                      <a:lnTo>
                        <a:pt x="93353" y="7174"/>
                      </a:lnTo>
                      <a:lnTo>
                        <a:pt x="47173" y="1816"/>
                      </a:lnTo>
                      <a:lnTo>
                        <a:pt x="0" y="0"/>
                      </a:lnTo>
                      <a:close/>
                    </a:path>
                  </a:pathLst>
                </a:custGeom>
                <a:solidFill>
                  <a:srgbClr val="FDD64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67" name="Google Shape;967;p69"/>
                <p:cNvSpPr/>
                <p:nvPr/>
              </p:nvSpPr>
              <p:spPr>
                <a:xfrm>
                  <a:off x="3705860" y="3147060"/>
                  <a:ext cx="603885" cy="603885"/>
                </a:xfrm>
                <a:custGeom>
                  <a:rect b="b" l="l" r="r" t="t"/>
                  <a:pathLst>
                    <a:path extrusionOk="0" h="603885" w="603885">
                      <a:moveTo>
                        <a:pt x="0" y="603630"/>
                      </a:moveTo>
                      <a:lnTo>
                        <a:pt x="348974" y="603630"/>
                      </a:lnTo>
                      <a:lnTo>
                        <a:pt x="528177" y="603630"/>
                      </a:lnTo>
                      <a:lnTo>
                        <a:pt x="594199" y="603630"/>
                      </a:lnTo>
                      <a:lnTo>
                        <a:pt x="603630" y="603630"/>
                      </a:lnTo>
                      <a:lnTo>
                        <a:pt x="601814" y="556457"/>
                      </a:lnTo>
                      <a:lnTo>
                        <a:pt x="596456" y="510277"/>
                      </a:lnTo>
                      <a:lnTo>
                        <a:pt x="587688" y="465223"/>
                      </a:lnTo>
                      <a:lnTo>
                        <a:pt x="575646" y="421432"/>
                      </a:lnTo>
                      <a:lnTo>
                        <a:pt x="560465" y="379035"/>
                      </a:lnTo>
                      <a:lnTo>
                        <a:pt x="542277" y="338169"/>
                      </a:lnTo>
                      <a:lnTo>
                        <a:pt x="521217" y="298966"/>
                      </a:lnTo>
                      <a:lnTo>
                        <a:pt x="497420" y="261562"/>
                      </a:lnTo>
                      <a:lnTo>
                        <a:pt x="471020" y="226090"/>
                      </a:lnTo>
                      <a:lnTo>
                        <a:pt x="442150" y="192685"/>
                      </a:lnTo>
                      <a:lnTo>
                        <a:pt x="410945" y="161480"/>
                      </a:lnTo>
                      <a:lnTo>
                        <a:pt x="377540" y="132610"/>
                      </a:lnTo>
                      <a:lnTo>
                        <a:pt x="342068" y="106210"/>
                      </a:lnTo>
                      <a:lnTo>
                        <a:pt x="304664" y="82413"/>
                      </a:lnTo>
                      <a:lnTo>
                        <a:pt x="265461" y="61353"/>
                      </a:lnTo>
                      <a:lnTo>
                        <a:pt x="224595" y="43165"/>
                      </a:lnTo>
                      <a:lnTo>
                        <a:pt x="182198" y="27984"/>
                      </a:lnTo>
                      <a:lnTo>
                        <a:pt x="138407" y="15942"/>
                      </a:lnTo>
                      <a:lnTo>
                        <a:pt x="93353" y="7174"/>
                      </a:lnTo>
                      <a:lnTo>
                        <a:pt x="47173" y="1816"/>
                      </a:lnTo>
                      <a:lnTo>
                        <a:pt x="0" y="0"/>
                      </a:lnTo>
                      <a:lnTo>
                        <a:pt x="0" y="603630"/>
                      </a:lnTo>
                      <a:close/>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sp>
            <p:nvSpPr>
              <p:cNvPr id="968" name="Google Shape;968;p69"/>
              <p:cNvSpPr txBox="1"/>
              <p:nvPr/>
            </p:nvSpPr>
            <p:spPr>
              <a:xfrm>
                <a:off x="4315015" y="3661155"/>
                <a:ext cx="370200" cy="1728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rPr>
                  <a:t>28.7%</a:t>
                </a:r>
                <a:endParaRPr i="0" sz="700" u="none" cap="none" strike="noStrike">
                  <a:solidFill>
                    <a:srgbClr val="000000"/>
                  </a:solidFill>
                </a:endParaRPr>
              </a:p>
            </p:txBody>
          </p:sp>
          <p:sp>
            <p:nvSpPr>
              <p:cNvPr id="969" name="Google Shape;969;p69"/>
              <p:cNvSpPr txBox="1"/>
              <p:nvPr/>
            </p:nvSpPr>
            <p:spPr>
              <a:xfrm>
                <a:off x="3775857" y="3307601"/>
                <a:ext cx="282600" cy="4470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rPr>
                  <a:t>D</a:t>
                </a:r>
                <a:endParaRPr i="0" sz="1900" u="none" cap="none" strike="noStrike">
                  <a:solidFill>
                    <a:srgbClr val="000000"/>
                  </a:solidFill>
                </a:endParaRPr>
              </a:p>
            </p:txBody>
          </p:sp>
          <p:grpSp>
            <p:nvGrpSpPr>
              <p:cNvPr id="970" name="Google Shape;970;p69"/>
              <p:cNvGrpSpPr/>
              <p:nvPr/>
            </p:nvGrpSpPr>
            <p:grpSpPr>
              <a:xfrm>
                <a:off x="2117470" y="3678861"/>
                <a:ext cx="913538" cy="144145"/>
                <a:chOff x="2117470" y="3678861"/>
                <a:chExt cx="913538" cy="144145"/>
              </a:xfrm>
            </p:grpSpPr>
            <p:sp>
              <p:nvSpPr>
                <p:cNvPr id="971" name="Google Shape;971;p69"/>
                <p:cNvSpPr/>
                <p:nvPr/>
              </p:nvSpPr>
              <p:spPr>
                <a:xfrm>
                  <a:off x="2117470" y="3750690"/>
                  <a:ext cx="908685" cy="0"/>
                </a:xfrm>
                <a:custGeom>
                  <a:rect b="b" l="l" r="r" t="t"/>
                  <a:pathLst>
                    <a:path extrusionOk="0" h="120000" w="908685">
                      <a:moveTo>
                        <a:pt x="0" y="0"/>
                      </a:moveTo>
                      <a:lnTo>
                        <a:pt x="908557" y="0"/>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72" name="Google Shape;972;p69"/>
                <p:cNvSpPr/>
                <p:nvPr/>
              </p:nvSpPr>
              <p:spPr>
                <a:xfrm>
                  <a:off x="2954173" y="3678861"/>
                  <a:ext cx="76835" cy="144145"/>
                </a:xfrm>
                <a:custGeom>
                  <a:rect b="b" l="l" r="r" t="t"/>
                  <a:pathLst>
                    <a:path extrusionOk="0" h="144145" w="76835">
                      <a:moveTo>
                        <a:pt x="76332" y="76332"/>
                      </a:moveTo>
                      <a:lnTo>
                        <a:pt x="0" y="0"/>
                      </a:lnTo>
                    </a:path>
                    <a:path extrusionOk="0" h="144145" w="76835">
                      <a:moveTo>
                        <a:pt x="76332" y="67352"/>
                      </a:moveTo>
                      <a:lnTo>
                        <a:pt x="0" y="143684"/>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grpSp>
            <p:nvGrpSpPr>
              <p:cNvPr id="973" name="Google Shape;973;p69"/>
              <p:cNvGrpSpPr/>
              <p:nvPr/>
            </p:nvGrpSpPr>
            <p:grpSpPr>
              <a:xfrm>
                <a:off x="3634011" y="4354321"/>
                <a:ext cx="144145" cy="1136036"/>
                <a:chOff x="3634011" y="4354321"/>
                <a:chExt cx="144145" cy="1136036"/>
              </a:xfrm>
            </p:grpSpPr>
            <p:sp>
              <p:nvSpPr>
                <p:cNvPr id="974" name="Google Shape;974;p69"/>
                <p:cNvSpPr/>
                <p:nvPr/>
              </p:nvSpPr>
              <p:spPr>
                <a:xfrm>
                  <a:off x="3705860" y="4354321"/>
                  <a:ext cx="0" cy="1131570"/>
                </a:xfrm>
                <a:custGeom>
                  <a:rect b="b" l="l" r="r" t="t"/>
                  <a:pathLst>
                    <a:path extrusionOk="0" h="1131570" w="120000">
                      <a:moveTo>
                        <a:pt x="0" y="0"/>
                      </a:moveTo>
                      <a:lnTo>
                        <a:pt x="0" y="1131061"/>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75" name="Google Shape;975;p69"/>
                <p:cNvSpPr/>
                <p:nvPr/>
              </p:nvSpPr>
              <p:spPr>
                <a:xfrm>
                  <a:off x="3634011" y="5413522"/>
                  <a:ext cx="144145" cy="76835"/>
                </a:xfrm>
                <a:custGeom>
                  <a:rect b="b" l="l" r="r" t="t"/>
                  <a:pathLst>
                    <a:path extrusionOk="0" h="76835" w="144145">
                      <a:moveTo>
                        <a:pt x="67352" y="76332"/>
                      </a:moveTo>
                      <a:lnTo>
                        <a:pt x="143684" y="0"/>
                      </a:lnTo>
                    </a:path>
                    <a:path extrusionOk="0" h="76835" w="144145">
                      <a:moveTo>
                        <a:pt x="76332" y="76332"/>
                      </a:moveTo>
                      <a:lnTo>
                        <a:pt x="0" y="0"/>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grpSp>
            <p:nvGrpSpPr>
              <p:cNvPr id="976" name="Google Shape;976;p69"/>
              <p:cNvGrpSpPr/>
              <p:nvPr/>
            </p:nvGrpSpPr>
            <p:grpSpPr>
              <a:xfrm>
                <a:off x="2189193" y="6093374"/>
                <a:ext cx="913163" cy="144145"/>
                <a:chOff x="2189193" y="6093374"/>
                <a:chExt cx="913163" cy="144145"/>
              </a:xfrm>
            </p:grpSpPr>
            <p:sp>
              <p:nvSpPr>
                <p:cNvPr id="977" name="Google Shape;977;p69"/>
                <p:cNvSpPr/>
                <p:nvPr/>
              </p:nvSpPr>
              <p:spPr>
                <a:xfrm>
                  <a:off x="2193671" y="6165214"/>
                  <a:ext cx="908685" cy="0"/>
                </a:xfrm>
                <a:custGeom>
                  <a:rect b="b" l="l" r="r" t="t"/>
                  <a:pathLst>
                    <a:path extrusionOk="0" h="120000" w="908685">
                      <a:moveTo>
                        <a:pt x="908558" y="0"/>
                      </a:moveTo>
                      <a:lnTo>
                        <a:pt x="0" y="0"/>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78" name="Google Shape;978;p69"/>
                <p:cNvSpPr/>
                <p:nvPr/>
              </p:nvSpPr>
              <p:spPr>
                <a:xfrm>
                  <a:off x="2189193" y="6093374"/>
                  <a:ext cx="76835" cy="144145"/>
                </a:xfrm>
                <a:custGeom>
                  <a:rect b="b" l="l" r="r" t="t"/>
                  <a:pathLst>
                    <a:path extrusionOk="0" h="144145" w="76835">
                      <a:moveTo>
                        <a:pt x="0" y="67352"/>
                      </a:moveTo>
                      <a:lnTo>
                        <a:pt x="76332" y="143684"/>
                      </a:lnTo>
                    </a:path>
                    <a:path extrusionOk="0" h="144145" w="76835">
                      <a:moveTo>
                        <a:pt x="0" y="76332"/>
                      </a:moveTo>
                      <a:lnTo>
                        <a:pt x="76332" y="0"/>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grpSp>
            <p:nvGrpSpPr>
              <p:cNvPr id="979" name="Google Shape;979;p69"/>
              <p:cNvGrpSpPr/>
              <p:nvPr/>
            </p:nvGrpSpPr>
            <p:grpSpPr>
              <a:xfrm>
                <a:off x="5700521" y="3147060"/>
                <a:ext cx="1207770" cy="1207770"/>
                <a:chOff x="5700521" y="3147060"/>
                <a:chExt cx="1207770" cy="1207770"/>
              </a:xfrm>
            </p:grpSpPr>
            <p:sp>
              <p:nvSpPr>
                <p:cNvPr id="980" name="Google Shape;980;p69"/>
                <p:cNvSpPr/>
                <p:nvPr/>
              </p:nvSpPr>
              <p:spPr>
                <a:xfrm>
                  <a:off x="5700521" y="3147060"/>
                  <a:ext cx="1207770" cy="1207770"/>
                </a:xfrm>
                <a:custGeom>
                  <a:rect b="b" l="l" r="r" t="t"/>
                  <a:pathLst>
                    <a:path extrusionOk="0" h="1207770" w="1207770">
                      <a:moveTo>
                        <a:pt x="1207261" y="603630"/>
                      </a:moveTo>
                      <a:lnTo>
                        <a:pt x="1205445" y="556457"/>
                      </a:lnTo>
                      <a:lnTo>
                        <a:pt x="1200087" y="510277"/>
                      </a:lnTo>
                      <a:lnTo>
                        <a:pt x="1191319" y="465223"/>
                      </a:lnTo>
                      <a:lnTo>
                        <a:pt x="1179277" y="421432"/>
                      </a:lnTo>
                      <a:lnTo>
                        <a:pt x="1164096" y="379035"/>
                      </a:lnTo>
                      <a:lnTo>
                        <a:pt x="1145908" y="338169"/>
                      </a:lnTo>
                      <a:lnTo>
                        <a:pt x="1124848" y="298966"/>
                      </a:lnTo>
                      <a:lnTo>
                        <a:pt x="1101051" y="261562"/>
                      </a:lnTo>
                      <a:lnTo>
                        <a:pt x="1074651" y="226090"/>
                      </a:lnTo>
                      <a:lnTo>
                        <a:pt x="1045781" y="192685"/>
                      </a:lnTo>
                      <a:lnTo>
                        <a:pt x="1014576" y="161480"/>
                      </a:lnTo>
                      <a:lnTo>
                        <a:pt x="981171" y="132610"/>
                      </a:lnTo>
                      <a:lnTo>
                        <a:pt x="945699" y="106210"/>
                      </a:lnTo>
                      <a:lnTo>
                        <a:pt x="908295" y="82413"/>
                      </a:lnTo>
                      <a:lnTo>
                        <a:pt x="869092" y="61353"/>
                      </a:lnTo>
                      <a:lnTo>
                        <a:pt x="828226" y="43165"/>
                      </a:lnTo>
                      <a:lnTo>
                        <a:pt x="785829" y="27984"/>
                      </a:lnTo>
                      <a:lnTo>
                        <a:pt x="742038" y="15942"/>
                      </a:lnTo>
                      <a:lnTo>
                        <a:pt x="696984" y="7174"/>
                      </a:lnTo>
                      <a:lnTo>
                        <a:pt x="650804" y="1816"/>
                      </a:lnTo>
                      <a:lnTo>
                        <a:pt x="603630"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0"/>
                      </a:lnTo>
                      <a:lnTo>
                        <a:pt x="1816" y="650804"/>
                      </a:lnTo>
                      <a:lnTo>
                        <a:pt x="7174" y="696984"/>
                      </a:lnTo>
                      <a:lnTo>
                        <a:pt x="15942" y="742038"/>
                      </a:lnTo>
                      <a:lnTo>
                        <a:pt x="27984" y="785829"/>
                      </a:lnTo>
                      <a:lnTo>
                        <a:pt x="43165" y="828226"/>
                      </a:lnTo>
                      <a:lnTo>
                        <a:pt x="61353" y="869092"/>
                      </a:lnTo>
                      <a:lnTo>
                        <a:pt x="82413" y="908295"/>
                      </a:lnTo>
                      <a:lnTo>
                        <a:pt x="106210" y="945699"/>
                      </a:lnTo>
                      <a:lnTo>
                        <a:pt x="132610" y="981171"/>
                      </a:lnTo>
                      <a:lnTo>
                        <a:pt x="161480" y="1014576"/>
                      </a:lnTo>
                      <a:lnTo>
                        <a:pt x="192685" y="1045781"/>
                      </a:lnTo>
                      <a:lnTo>
                        <a:pt x="226090" y="1074651"/>
                      </a:lnTo>
                      <a:lnTo>
                        <a:pt x="261562" y="1101051"/>
                      </a:lnTo>
                      <a:lnTo>
                        <a:pt x="298966" y="1124848"/>
                      </a:lnTo>
                      <a:lnTo>
                        <a:pt x="338169" y="1145908"/>
                      </a:lnTo>
                      <a:lnTo>
                        <a:pt x="379035" y="1164096"/>
                      </a:lnTo>
                      <a:lnTo>
                        <a:pt x="421432" y="1179277"/>
                      </a:lnTo>
                      <a:lnTo>
                        <a:pt x="465223" y="1191319"/>
                      </a:lnTo>
                      <a:lnTo>
                        <a:pt x="510277" y="1200087"/>
                      </a:lnTo>
                      <a:lnTo>
                        <a:pt x="556457" y="1205445"/>
                      </a:lnTo>
                      <a:lnTo>
                        <a:pt x="603630" y="1207262"/>
                      </a:lnTo>
                      <a:lnTo>
                        <a:pt x="650804" y="1205445"/>
                      </a:lnTo>
                      <a:lnTo>
                        <a:pt x="696984" y="1200087"/>
                      </a:lnTo>
                      <a:lnTo>
                        <a:pt x="742038" y="1191319"/>
                      </a:lnTo>
                      <a:lnTo>
                        <a:pt x="785829" y="1179277"/>
                      </a:lnTo>
                      <a:lnTo>
                        <a:pt x="828226" y="1164096"/>
                      </a:lnTo>
                      <a:lnTo>
                        <a:pt x="869092" y="1145908"/>
                      </a:lnTo>
                      <a:lnTo>
                        <a:pt x="908295" y="1124848"/>
                      </a:lnTo>
                      <a:lnTo>
                        <a:pt x="945699" y="1101051"/>
                      </a:lnTo>
                      <a:lnTo>
                        <a:pt x="981171" y="1074651"/>
                      </a:lnTo>
                      <a:lnTo>
                        <a:pt x="1014576" y="1045781"/>
                      </a:lnTo>
                      <a:lnTo>
                        <a:pt x="1045781" y="1014576"/>
                      </a:lnTo>
                      <a:lnTo>
                        <a:pt x="1074651" y="981171"/>
                      </a:lnTo>
                      <a:lnTo>
                        <a:pt x="1101051" y="945699"/>
                      </a:lnTo>
                      <a:lnTo>
                        <a:pt x="1124848" y="908295"/>
                      </a:lnTo>
                      <a:lnTo>
                        <a:pt x="1145908" y="869092"/>
                      </a:lnTo>
                      <a:lnTo>
                        <a:pt x="1164096" y="828226"/>
                      </a:lnTo>
                      <a:lnTo>
                        <a:pt x="1179277" y="785829"/>
                      </a:lnTo>
                      <a:lnTo>
                        <a:pt x="1191319" y="742038"/>
                      </a:lnTo>
                      <a:lnTo>
                        <a:pt x="1200087" y="696984"/>
                      </a:lnTo>
                      <a:lnTo>
                        <a:pt x="1205445" y="650804"/>
                      </a:lnTo>
                      <a:lnTo>
                        <a:pt x="1207261" y="603630"/>
                      </a:lnTo>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81" name="Google Shape;981;p69"/>
                <p:cNvSpPr/>
                <p:nvPr/>
              </p:nvSpPr>
              <p:spPr>
                <a:xfrm>
                  <a:off x="5700521" y="3147060"/>
                  <a:ext cx="603885" cy="603885"/>
                </a:xfrm>
                <a:custGeom>
                  <a:rect b="b" l="l" r="r" t="t"/>
                  <a:pathLst>
                    <a:path extrusionOk="0" h="603885" w="603885">
                      <a:moveTo>
                        <a:pt x="603630" y="0"/>
                      </a:move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0"/>
                      </a:lnTo>
                      <a:lnTo>
                        <a:pt x="603630" y="603630"/>
                      </a:lnTo>
                      <a:lnTo>
                        <a:pt x="603630" y="0"/>
                      </a:lnTo>
                      <a:close/>
                    </a:path>
                  </a:pathLst>
                </a:custGeom>
                <a:solidFill>
                  <a:srgbClr val="2BC2F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82" name="Google Shape;982;p69"/>
                <p:cNvSpPr/>
                <p:nvPr/>
              </p:nvSpPr>
              <p:spPr>
                <a:xfrm>
                  <a:off x="5700521" y="3147060"/>
                  <a:ext cx="603885" cy="603885"/>
                </a:xfrm>
                <a:custGeom>
                  <a:rect b="b" l="l" r="r" t="t"/>
                  <a:pathLst>
                    <a:path extrusionOk="0" h="603885" w="603885">
                      <a:moveTo>
                        <a:pt x="603630" y="603630"/>
                      </a:moveTo>
                      <a:lnTo>
                        <a:pt x="603630" y="254656"/>
                      </a:lnTo>
                      <a:lnTo>
                        <a:pt x="603630" y="75453"/>
                      </a:lnTo>
                      <a:lnTo>
                        <a:pt x="603630" y="9431"/>
                      </a:lnTo>
                      <a:lnTo>
                        <a:pt x="603630"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0"/>
                      </a:lnTo>
                      <a:lnTo>
                        <a:pt x="603630" y="603630"/>
                      </a:lnTo>
                      <a:close/>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sp>
            <p:nvSpPr>
              <p:cNvPr id="983" name="Google Shape;983;p69"/>
              <p:cNvSpPr txBox="1"/>
              <p:nvPr/>
            </p:nvSpPr>
            <p:spPr>
              <a:xfrm>
                <a:off x="5320665" y="3661155"/>
                <a:ext cx="379200" cy="1728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rPr>
                  <a:t>28.6%</a:t>
                </a:r>
                <a:endParaRPr i="0" sz="700" u="none" cap="none" strike="noStrike">
                  <a:solidFill>
                    <a:srgbClr val="000000"/>
                  </a:solidFill>
                </a:endParaRPr>
              </a:p>
            </p:txBody>
          </p:sp>
          <p:sp>
            <p:nvSpPr>
              <p:cNvPr id="984" name="Google Shape;984;p69"/>
              <p:cNvSpPr txBox="1"/>
              <p:nvPr/>
            </p:nvSpPr>
            <p:spPr>
              <a:xfrm>
                <a:off x="5958309" y="3307601"/>
                <a:ext cx="269100" cy="4470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rPr>
                  <a:t>A</a:t>
                </a:r>
                <a:endParaRPr i="0" sz="1900" u="none" cap="none" strike="noStrike">
                  <a:solidFill>
                    <a:srgbClr val="000000"/>
                  </a:solidFill>
                </a:endParaRPr>
              </a:p>
            </p:txBody>
          </p:sp>
          <p:grpSp>
            <p:nvGrpSpPr>
              <p:cNvPr id="985" name="Google Shape;985;p69"/>
              <p:cNvGrpSpPr/>
              <p:nvPr/>
            </p:nvGrpSpPr>
            <p:grpSpPr>
              <a:xfrm>
                <a:off x="5700522" y="5561584"/>
                <a:ext cx="1207770" cy="1207770"/>
                <a:chOff x="5700522" y="5561584"/>
                <a:chExt cx="1207770" cy="1207770"/>
              </a:xfrm>
            </p:grpSpPr>
            <p:sp>
              <p:nvSpPr>
                <p:cNvPr id="986" name="Google Shape;986;p69"/>
                <p:cNvSpPr/>
                <p:nvPr/>
              </p:nvSpPr>
              <p:spPr>
                <a:xfrm>
                  <a:off x="5700522" y="5561584"/>
                  <a:ext cx="1207770" cy="1207770"/>
                </a:xfrm>
                <a:custGeom>
                  <a:rect b="b" l="l" r="r" t="t"/>
                  <a:pathLst>
                    <a:path extrusionOk="0" h="1207770" w="1207770">
                      <a:moveTo>
                        <a:pt x="1207261" y="603631"/>
                      </a:moveTo>
                      <a:lnTo>
                        <a:pt x="1205445" y="556457"/>
                      </a:lnTo>
                      <a:lnTo>
                        <a:pt x="1200087" y="510277"/>
                      </a:lnTo>
                      <a:lnTo>
                        <a:pt x="1191319" y="465223"/>
                      </a:lnTo>
                      <a:lnTo>
                        <a:pt x="1179277" y="421432"/>
                      </a:lnTo>
                      <a:lnTo>
                        <a:pt x="1164096" y="379035"/>
                      </a:lnTo>
                      <a:lnTo>
                        <a:pt x="1145908" y="338169"/>
                      </a:lnTo>
                      <a:lnTo>
                        <a:pt x="1124848" y="298966"/>
                      </a:lnTo>
                      <a:lnTo>
                        <a:pt x="1101051" y="261562"/>
                      </a:lnTo>
                      <a:lnTo>
                        <a:pt x="1074651" y="226090"/>
                      </a:lnTo>
                      <a:lnTo>
                        <a:pt x="1045781" y="192685"/>
                      </a:lnTo>
                      <a:lnTo>
                        <a:pt x="1014576" y="161480"/>
                      </a:lnTo>
                      <a:lnTo>
                        <a:pt x="981171" y="132610"/>
                      </a:lnTo>
                      <a:lnTo>
                        <a:pt x="945699" y="106210"/>
                      </a:lnTo>
                      <a:lnTo>
                        <a:pt x="908295" y="82413"/>
                      </a:lnTo>
                      <a:lnTo>
                        <a:pt x="869092" y="61353"/>
                      </a:lnTo>
                      <a:lnTo>
                        <a:pt x="828226" y="43165"/>
                      </a:lnTo>
                      <a:lnTo>
                        <a:pt x="785829" y="27984"/>
                      </a:lnTo>
                      <a:lnTo>
                        <a:pt x="742038" y="15942"/>
                      </a:lnTo>
                      <a:lnTo>
                        <a:pt x="696984" y="7174"/>
                      </a:lnTo>
                      <a:lnTo>
                        <a:pt x="650804" y="1816"/>
                      </a:lnTo>
                      <a:lnTo>
                        <a:pt x="603630"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1"/>
                      </a:lnTo>
                      <a:lnTo>
                        <a:pt x="1816" y="650804"/>
                      </a:lnTo>
                      <a:lnTo>
                        <a:pt x="7174" y="696984"/>
                      </a:lnTo>
                      <a:lnTo>
                        <a:pt x="15942" y="742038"/>
                      </a:lnTo>
                      <a:lnTo>
                        <a:pt x="27984" y="785829"/>
                      </a:lnTo>
                      <a:lnTo>
                        <a:pt x="43165" y="828226"/>
                      </a:lnTo>
                      <a:lnTo>
                        <a:pt x="61353" y="869092"/>
                      </a:lnTo>
                      <a:lnTo>
                        <a:pt x="82413" y="908295"/>
                      </a:lnTo>
                      <a:lnTo>
                        <a:pt x="106210" y="945699"/>
                      </a:lnTo>
                      <a:lnTo>
                        <a:pt x="132610" y="981171"/>
                      </a:lnTo>
                      <a:lnTo>
                        <a:pt x="161480" y="1014576"/>
                      </a:lnTo>
                      <a:lnTo>
                        <a:pt x="192685" y="1045781"/>
                      </a:lnTo>
                      <a:lnTo>
                        <a:pt x="226090" y="1074651"/>
                      </a:lnTo>
                      <a:lnTo>
                        <a:pt x="261562" y="1101051"/>
                      </a:lnTo>
                      <a:lnTo>
                        <a:pt x="298966" y="1124848"/>
                      </a:lnTo>
                      <a:lnTo>
                        <a:pt x="338169" y="1145908"/>
                      </a:lnTo>
                      <a:lnTo>
                        <a:pt x="379035" y="1164096"/>
                      </a:lnTo>
                      <a:lnTo>
                        <a:pt x="421432" y="1179277"/>
                      </a:lnTo>
                      <a:lnTo>
                        <a:pt x="465223" y="1191319"/>
                      </a:lnTo>
                      <a:lnTo>
                        <a:pt x="510277" y="1200087"/>
                      </a:lnTo>
                      <a:lnTo>
                        <a:pt x="556457" y="1205445"/>
                      </a:lnTo>
                      <a:lnTo>
                        <a:pt x="603630" y="1207262"/>
                      </a:lnTo>
                      <a:lnTo>
                        <a:pt x="650804" y="1205445"/>
                      </a:lnTo>
                      <a:lnTo>
                        <a:pt x="696984" y="1200087"/>
                      </a:lnTo>
                      <a:lnTo>
                        <a:pt x="742038" y="1191319"/>
                      </a:lnTo>
                      <a:lnTo>
                        <a:pt x="785829" y="1179277"/>
                      </a:lnTo>
                      <a:lnTo>
                        <a:pt x="828226" y="1164096"/>
                      </a:lnTo>
                      <a:lnTo>
                        <a:pt x="869092" y="1145908"/>
                      </a:lnTo>
                      <a:lnTo>
                        <a:pt x="908295" y="1124848"/>
                      </a:lnTo>
                      <a:lnTo>
                        <a:pt x="945699" y="1101051"/>
                      </a:lnTo>
                      <a:lnTo>
                        <a:pt x="981171" y="1074651"/>
                      </a:lnTo>
                      <a:lnTo>
                        <a:pt x="1014576" y="1045781"/>
                      </a:lnTo>
                      <a:lnTo>
                        <a:pt x="1045781" y="1014576"/>
                      </a:lnTo>
                      <a:lnTo>
                        <a:pt x="1074651" y="981171"/>
                      </a:lnTo>
                      <a:lnTo>
                        <a:pt x="1101051" y="945699"/>
                      </a:lnTo>
                      <a:lnTo>
                        <a:pt x="1124848" y="908295"/>
                      </a:lnTo>
                      <a:lnTo>
                        <a:pt x="1145908" y="869092"/>
                      </a:lnTo>
                      <a:lnTo>
                        <a:pt x="1164096" y="828226"/>
                      </a:lnTo>
                      <a:lnTo>
                        <a:pt x="1179277" y="785829"/>
                      </a:lnTo>
                      <a:lnTo>
                        <a:pt x="1191319" y="742038"/>
                      </a:lnTo>
                      <a:lnTo>
                        <a:pt x="1200087" y="696984"/>
                      </a:lnTo>
                      <a:lnTo>
                        <a:pt x="1205445" y="650804"/>
                      </a:lnTo>
                      <a:lnTo>
                        <a:pt x="1207261" y="603631"/>
                      </a:lnTo>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87" name="Google Shape;987;p69"/>
                <p:cNvSpPr/>
                <p:nvPr/>
              </p:nvSpPr>
              <p:spPr>
                <a:xfrm>
                  <a:off x="5700522" y="6165215"/>
                  <a:ext cx="603885" cy="603884"/>
                </a:xfrm>
                <a:custGeom>
                  <a:rect b="b" l="l" r="r" t="t"/>
                  <a:pathLst>
                    <a:path extrusionOk="0" h="603884" w="603885">
                      <a:moveTo>
                        <a:pt x="603630" y="0"/>
                      </a:moveTo>
                      <a:lnTo>
                        <a:pt x="0" y="0"/>
                      </a:lnTo>
                      <a:lnTo>
                        <a:pt x="1816" y="47173"/>
                      </a:lnTo>
                      <a:lnTo>
                        <a:pt x="7174" y="93353"/>
                      </a:lnTo>
                      <a:lnTo>
                        <a:pt x="15942" y="138407"/>
                      </a:lnTo>
                      <a:lnTo>
                        <a:pt x="27984" y="182198"/>
                      </a:lnTo>
                      <a:lnTo>
                        <a:pt x="43165" y="224595"/>
                      </a:lnTo>
                      <a:lnTo>
                        <a:pt x="61353" y="265461"/>
                      </a:lnTo>
                      <a:lnTo>
                        <a:pt x="82413" y="304664"/>
                      </a:lnTo>
                      <a:lnTo>
                        <a:pt x="106210" y="342068"/>
                      </a:lnTo>
                      <a:lnTo>
                        <a:pt x="132610" y="377540"/>
                      </a:lnTo>
                      <a:lnTo>
                        <a:pt x="161480" y="410945"/>
                      </a:lnTo>
                      <a:lnTo>
                        <a:pt x="192685" y="442150"/>
                      </a:lnTo>
                      <a:lnTo>
                        <a:pt x="226090" y="471020"/>
                      </a:lnTo>
                      <a:lnTo>
                        <a:pt x="261562" y="497420"/>
                      </a:lnTo>
                      <a:lnTo>
                        <a:pt x="298966" y="521217"/>
                      </a:lnTo>
                      <a:lnTo>
                        <a:pt x="338169" y="542277"/>
                      </a:lnTo>
                      <a:lnTo>
                        <a:pt x="379035" y="560465"/>
                      </a:lnTo>
                      <a:lnTo>
                        <a:pt x="421432" y="575646"/>
                      </a:lnTo>
                      <a:lnTo>
                        <a:pt x="465223" y="587688"/>
                      </a:lnTo>
                      <a:lnTo>
                        <a:pt x="510277" y="596456"/>
                      </a:lnTo>
                      <a:lnTo>
                        <a:pt x="556457" y="601814"/>
                      </a:lnTo>
                      <a:lnTo>
                        <a:pt x="603630" y="603631"/>
                      </a:lnTo>
                      <a:lnTo>
                        <a:pt x="603630" y="0"/>
                      </a:lnTo>
                      <a:close/>
                    </a:path>
                  </a:pathLst>
                </a:custGeom>
                <a:solidFill>
                  <a:srgbClr val="62BF8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88" name="Google Shape;988;p69"/>
                <p:cNvSpPr/>
                <p:nvPr/>
              </p:nvSpPr>
              <p:spPr>
                <a:xfrm>
                  <a:off x="5700522" y="6165215"/>
                  <a:ext cx="603885" cy="603884"/>
                </a:xfrm>
                <a:custGeom>
                  <a:rect b="b" l="l" r="r" t="t"/>
                  <a:pathLst>
                    <a:path extrusionOk="0" h="603884" w="603885">
                      <a:moveTo>
                        <a:pt x="603630" y="0"/>
                      </a:moveTo>
                      <a:lnTo>
                        <a:pt x="254656" y="0"/>
                      </a:lnTo>
                      <a:lnTo>
                        <a:pt x="75453" y="0"/>
                      </a:lnTo>
                      <a:lnTo>
                        <a:pt x="9431" y="0"/>
                      </a:lnTo>
                      <a:lnTo>
                        <a:pt x="0" y="0"/>
                      </a:lnTo>
                      <a:lnTo>
                        <a:pt x="1816" y="47173"/>
                      </a:lnTo>
                      <a:lnTo>
                        <a:pt x="7174" y="93353"/>
                      </a:lnTo>
                      <a:lnTo>
                        <a:pt x="15942" y="138407"/>
                      </a:lnTo>
                      <a:lnTo>
                        <a:pt x="27984" y="182198"/>
                      </a:lnTo>
                      <a:lnTo>
                        <a:pt x="43165" y="224595"/>
                      </a:lnTo>
                      <a:lnTo>
                        <a:pt x="61353" y="265461"/>
                      </a:lnTo>
                      <a:lnTo>
                        <a:pt x="82413" y="304664"/>
                      </a:lnTo>
                      <a:lnTo>
                        <a:pt x="106210" y="342068"/>
                      </a:lnTo>
                      <a:lnTo>
                        <a:pt x="132610" y="377540"/>
                      </a:lnTo>
                      <a:lnTo>
                        <a:pt x="161480" y="410945"/>
                      </a:lnTo>
                      <a:lnTo>
                        <a:pt x="192685" y="442150"/>
                      </a:lnTo>
                      <a:lnTo>
                        <a:pt x="226090" y="471020"/>
                      </a:lnTo>
                      <a:lnTo>
                        <a:pt x="261562" y="497420"/>
                      </a:lnTo>
                      <a:lnTo>
                        <a:pt x="298966" y="521217"/>
                      </a:lnTo>
                      <a:lnTo>
                        <a:pt x="338169" y="542277"/>
                      </a:lnTo>
                      <a:lnTo>
                        <a:pt x="379035" y="560465"/>
                      </a:lnTo>
                      <a:lnTo>
                        <a:pt x="421432" y="575646"/>
                      </a:lnTo>
                      <a:lnTo>
                        <a:pt x="465223" y="587688"/>
                      </a:lnTo>
                      <a:lnTo>
                        <a:pt x="510277" y="596456"/>
                      </a:lnTo>
                      <a:lnTo>
                        <a:pt x="556457" y="601814"/>
                      </a:lnTo>
                      <a:lnTo>
                        <a:pt x="603630" y="603631"/>
                      </a:lnTo>
                      <a:lnTo>
                        <a:pt x="603630" y="0"/>
                      </a:lnTo>
                      <a:close/>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sp>
            <p:nvSpPr>
              <p:cNvPr id="989" name="Google Shape;989;p69"/>
              <p:cNvSpPr txBox="1"/>
              <p:nvPr/>
            </p:nvSpPr>
            <p:spPr>
              <a:xfrm>
                <a:off x="5300587" y="6075679"/>
                <a:ext cx="381000" cy="1728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rPr>
                  <a:t>21.7%</a:t>
                </a:r>
                <a:endParaRPr i="0" sz="700" u="none" cap="none" strike="noStrike">
                  <a:solidFill>
                    <a:srgbClr val="000000"/>
                  </a:solidFill>
                </a:endParaRPr>
              </a:p>
            </p:txBody>
          </p:sp>
          <p:sp>
            <p:nvSpPr>
              <p:cNvPr id="990" name="Google Shape;990;p69"/>
              <p:cNvSpPr txBox="1"/>
              <p:nvPr/>
            </p:nvSpPr>
            <p:spPr>
              <a:xfrm>
                <a:off x="5962836" y="6144667"/>
                <a:ext cx="260400" cy="4470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rPr>
                  <a:t>B</a:t>
                </a:r>
                <a:endParaRPr i="0" sz="1900" u="none" cap="none" strike="noStrike">
                  <a:solidFill>
                    <a:srgbClr val="000000"/>
                  </a:solidFill>
                </a:endParaRPr>
              </a:p>
            </p:txBody>
          </p:sp>
          <p:grpSp>
            <p:nvGrpSpPr>
              <p:cNvPr id="991" name="Google Shape;991;p69"/>
              <p:cNvGrpSpPr/>
              <p:nvPr/>
            </p:nvGrpSpPr>
            <p:grpSpPr>
              <a:xfrm>
                <a:off x="7892541" y="5561583"/>
                <a:ext cx="1207770" cy="1207770"/>
                <a:chOff x="7892541" y="5561583"/>
                <a:chExt cx="1207770" cy="1207770"/>
              </a:xfrm>
            </p:grpSpPr>
            <p:sp>
              <p:nvSpPr>
                <p:cNvPr id="992" name="Google Shape;992;p69"/>
                <p:cNvSpPr/>
                <p:nvPr/>
              </p:nvSpPr>
              <p:spPr>
                <a:xfrm>
                  <a:off x="7892541" y="5561583"/>
                  <a:ext cx="1207770" cy="1207770"/>
                </a:xfrm>
                <a:custGeom>
                  <a:rect b="b" l="l" r="r" t="t"/>
                  <a:pathLst>
                    <a:path extrusionOk="0" h="1207770" w="1207770">
                      <a:moveTo>
                        <a:pt x="1207261" y="603631"/>
                      </a:moveTo>
                      <a:lnTo>
                        <a:pt x="1205445" y="556457"/>
                      </a:lnTo>
                      <a:lnTo>
                        <a:pt x="1200087" y="510277"/>
                      </a:lnTo>
                      <a:lnTo>
                        <a:pt x="1191319" y="465223"/>
                      </a:lnTo>
                      <a:lnTo>
                        <a:pt x="1179277" y="421432"/>
                      </a:lnTo>
                      <a:lnTo>
                        <a:pt x="1164096" y="379035"/>
                      </a:lnTo>
                      <a:lnTo>
                        <a:pt x="1145908" y="338169"/>
                      </a:lnTo>
                      <a:lnTo>
                        <a:pt x="1124848" y="298966"/>
                      </a:lnTo>
                      <a:lnTo>
                        <a:pt x="1101051" y="261562"/>
                      </a:lnTo>
                      <a:lnTo>
                        <a:pt x="1074651" y="226090"/>
                      </a:lnTo>
                      <a:lnTo>
                        <a:pt x="1045781" y="192685"/>
                      </a:lnTo>
                      <a:lnTo>
                        <a:pt x="1014576" y="161480"/>
                      </a:lnTo>
                      <a:lnTo>
                        <a:pt x="981171" y="132610"/>
                      </a:lnTo>
                      <a:lnTo>
                        <a:pt x="945699" y="106210"/>
                      </a:lnTo>
                      <a:lnTo>
                        <a:pt x="908295" y="82413"/>
                      </a:lnTo>
                      <a:lnTo>
                        <a:pt x="869092" y="61353"/>
                      </a:lnTo>
                      <a:lnTo>
                        <a:pt x="828226" y="43165"/>
                      </a:lnTo>
                      <a:lnTo>
                        <a:pt x="785829" y="27984"/>
                      </a:lnTo>
                      <a:lnTo>
                        <a:pt x="742038" y="15942"/>
                      </a:lnTo>
                      <a:lnTo>
                        <a:pt x="696984" y="7174"/>
                      </a:lnTo>
                      <a:lnTo>
                        <a:pt x="650804" y="1816"/>
                      </a:lnTo>
                      <a:lnTo>
                        <a:pt x="603630"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1"/>
                      </a:lnTo>
                      <a:lnTo>
                        <a:pt x="1816" y="650804"/>
                      </a:lnTo>
                      <a:lnTo>
                        <a:pt x="7174" y="696984"/>
                      </a:lnTo>
                      <a:lnTo>
                        <a:pt x="15942" y="742038"/>
                      </a:lnTo>
                      <a:lnTo>
                        <a:pt x="27984" y="785829"/>
                      </a:lnTo>
                      <a:lnTo>
                        <a:pt x="43165" y="828226"/>
                      </a:lnTo>
                      <a:lnTo>
                        <a:pt x="61353" y="869092"/>
                      </a:lnTo>
                      <a:lnTo>
                        <a:pt x="82413" y="908295"/>
                      </a:lnTo>
                      <a:lnTo>
                        <a:pt x="106210" y="945699"/>
                      </a:lnTo>
                      <a:lnTo>
                        <a:pt x="132610" y="981171"/>
                      </a:lnTo>
                      <a:lnTo>
                        <a:pt x="161480" y="1014576"/>
                      </a:lnTo>
                      <a:lnTo>
                        <a:pt x="192685" y="1045781"/>
                      </a:lnTo>
                      <a:lnTo>
                        <a:pt x="226090" y="1074651"/>
                      </a:lnTo>
                      <a:lnTo>
                        <a:pt x="261562" y="1101051"/>
                      </a:lnTo>
                      <a:lnTo>
                        <a:pt x="298966" y="1124848"/>
                      </a:lnTo>
                      <a:lnTo>
                        <a:pt x="338169" y="1145908"/>
                      </a:lnTo>
                      <a:lnTo>
                        <a:pt x="379035" y="1164096"/>
                      </a:lnTo>
                      <a:lnTo>
                        <a:pt x="421432" y="1179277"/>
                      </a:lnTo>
                      <a:lnTo>
                        <a:pt x="465223" y="1191319"/>
                      </a:lnTo>
                      <a:lnTo>
                        <a:pt x="510277" y="1200087"/>
                      </a:lnTo>
                      <a:lnTo>
                        <a:pt x="556457" y="1205445"/>
                      </a:lnTo>
                      <a:lnTo>
                        <a:pt x="603630" y="1207262"/>
                      </a:lnTo>
                      <a:lnTo>
                        <a:pt x="650804" y="1205445"/>
                      </a:lnTo>
                      <a:lnTo>
                        <a:pt x="696984" y="1200087"/>
                      </a:lnTo>
                      <a:lnTo>
                        <a:pt x="742038" y="1191319"/>
                      </a:lnTo>
                      <a:lnTo>
                        <a:pt x="785829" y="1179277"/>
                      </a:lnTo>
                      <a:lnTo>
                        <a:pt x="828226" y="1164096"/>
                      </a:lnTo>
                      <a:lnTo>
                        <a:pt x="869092" y="1145908"/>
                      </a:lnTo>
                      <a:lnTo>
                        <a:pt x="908295" y="1124848"/>
                      </a:lnTo>
                      <a:lnTo>
                        <a:pt x="945699" y="1101051"/>
                      </a:lnTo>
                      <a:lnTo>
                        <a:pt x="981171" y="1074651"/>
                      </a:lnTo>
                      <a:lnTo>
                        <a:pt x="1014576" y="1045781"/>
                      </a:lnTo>
                      <a:lnTo>
                        <a:pt x="1045781" y="1014576"/>
                      </a:lnTo>
                      <a:lnTo>
                        <a:pt x="1074651" y="981171"/>
                      </a:lnTo>
                      <a:lnTo>
                        <a:pt x="1101051" y="945699"/>
                      </a:lnTo>
                      <a:lnTo>
                        <a:pt x="1124848" y="908295"/>
                      </a:lnTo>
                      <a:lnTo>
                        <a:pt x="1145908" y="869092"/>
                      </a:lnTo>
                      <a:lnTo>
                        <a:pt x="1164096" y="828226"/>
                      </a:lnTo>
                      <a:lnTo>
                        <a:pt x="1179277" y="785829"/>
                      </a:lnTo>
                      <a:lnTo>
                        <a:pt x="1191319" y="742038"/>
                      </a:lnTo>
                      <a:lnTo>
                        <a:pt x="1200087" y="696984"/>
                      </a:lnTo>
                      <a:lnTo>
                        <a:pt x="1205445" y="650804"/>
                      </a:lnTo>
                      <a:lnTo>
                        <a:pt x="1207261" y="603631"/>
                      </a:lnTo>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93" name="Google Shape;993;p69"/>
                <p:cNvSpPr/>
                <p:nvPr/>
              </p:nvSpPr>
              <p:spPr>
                <a:xfrm>
                  <a:off x="8496172" y="6165214"/>
                  <a:ext cx="603884" cy="603884"/>
                </a:xfrm>
                <a:custGeom>
                  <a:rect b="b" l="l" r="r" t="t"/>
                  <a:pathLst>
                    <a:path extrusionOk="0" h="603884" w="603884">
                      <a:moveTo>
                        <a:pt x="603630" y="0"/>
                      </a:moveTo>
                      <a:lnTo>
                        <a:pt x="0" y="0"/>
                      </a:lnTo>
                      <a:lnTo>
                        <a:pt x="0" y="603631"/>
                      </a:lnTo>
                      <a:lnTo>
                        <a:pt x="47173" y="601814"/>
                      </a:lnTo>
                      <a:lnTo>
                        <a:pt x="93353" y="596456"/>
                      </a:lnTo>
                      <a:lnTo>
                        <a:pt x="138407" y="587688"/>
                      </a:lnTo>
                      <a:lnTo>
                        <a:pt x="182198" y="575646"/>
                      </a:lnTo>
                      <a:lnTo>
                        <a:pt x="224595" y="560465"/>
                      </a:lnTo>
                      <a:lnTo>
                        <a:pt x="265461" y="542277"/>
                      </a:lnTo>
                      <a:lnTo>
                        <a:pt x="304664" y="521217"/>
                      </a:lnTo>
                      <a:lnTo>
                        <a:pt x="342068" y="497420"/>
                      </a:lnTo>
                      <a:lnTo>
                        <a:pt x="377540" y="471020"/>
                      </a:lnTo>
                      <a:lnTo>
                        <a:pt x="410945" y="442150"/>
                      </a:lnTo>
                      <a:lnTo>
                        <a:pt x="442150" y="410945"/>
                      </a:lnTo>
                      <a:lnTo>
                        <a:pt x="471020" y="377540"/>
                      </a:lnTo>
                      <a:lnTo>
                        <a:pt x="497420" y="342068"/>
                      </a:lnTo>
                      <a:lnTo>
                        <a:pt x="521217" y="304664"/>
                      </a:lnTo>
                      <a:lnTo>
                        <a:pt x="542277" y="265461"/>
                      </a:lnTo>
                      <a:lnTo>
                        <a:pt x="560465" y="224595"/>
                      </a:lnTo>
                      <a:lnTo>
                        <a:pt x="575646" y="182198"/>
                      </a:lnTo>
                      <a:lnTo>
                        <a:pt x="587688" y="138407"/>
                      </a:lnTo>
                      <a:lnTo>
                        <a:pt x="596456" y="93353"/>
                      </a:lnTo>
                      <a:lnTo>
                        <a:pt x="601814" y="47173"/>
                      </a:lnTo>
                      <a:lnTo>
                        <a:pt x="603630" y="0"/>
                      </a:lnTo>
                      <a:close/>
                    </a:path>
                  </a:pathLst>
                </a:custGeom>
                <a:solidFill>
                  <a:srgbClr val="EF344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94" name="Google Shape;994;p69"/>
                <p:cNvSpPr/>
                <p:nvPr/>
              </p:nvSpPr>
              <p:spPr>
                <a:xfrm>
                  <a:off x="8496172" y="6165214"/>
                  <a:ext cx="603884" cy="603884"/>
                </a:xfrm>
                <a:custGeom>
                  <a:rect b="b" l="l" r="r" t="t"/>
                  <a:pathLst>
                    <a:path extrusionOk="0" h="603884" w="603884">
                      <a:moveTo>
                        <a:pt x="0" y="0"/>
                      </a:moveTo>
                      <a:lnTo>
                        <a:pt x="0" y="348974"/>
                      </a:lnTo>
                      <a:lnTo>
                        <a:pt x="0" y="528177"/>
                      </a:lnTo>
                      <a:lnTo>
                        <a:pt x="0" y="594199"/>
                      </a:lnTo>
                      <a:lnTo>
                        <a:pt x="0" y="603631"/>
                      </a:lnTo>
                      <a:lnTo>
                        <a:pt x="47173" y="601814"/>
                      </a:lnTo>
                      <a:lnTo>
                        <a:pt x="93353" y="596456"/>
                      </a:lnTo>
                      <a:lnTo>
                        <a:pt x="138407" y="587688"/>
                      </a:lnTo>
                      <a:lnTo>
                        <a:pt x="182198" y="575646"/>
                      </a:lnTo>
                      <a:lnTo>
                        <a:pt x="224595" y="560465"/>
                      </a:lnTo>
                      <a:lnTo>
                        <a:pt x="265461" y="542277"/>
                      </a:lnTo>
                      <a:lnTo>
                        <a:pt x="304664" y="521217"/>
                      </a:lnTo>
                      <a:lnTo>
                        <a:pt x="342068" y="497420"/>
                      </a:lnTo>
                      <a:lnTo>
                        <a:pt x="377540" y="471020"/>
                      </a:lnTo>
                      <a:lnTo>
                        <a:pt x="410945" y="442150"/>
                      </a:lnTo>
                      <a:lnTo>
                        <a:pt x="442150" y="410945"/>
                      </a:lnTo>
                      <a:lnTo>
                        <a:pt x="471020" y="377540"/>
                      </a:lnTo>
                      <a:lnTo>
                        <a:pt x="497420" y="342068"/>
                      </a:lnTo>
                      <a:lnTo>
                        <a:pt x="521217" y="304664"/>
                      </a:lnTo>
                      <a:lnTo>
                        <a:pt x="542277" y="265461"/>
                      </a:lnTo>
                      <a:lnTo>
                        <a:pt x="560465" y="224595"/>
                      </a:lnTo>
                      <a:lnTo>
                        <a:pt x="575646" y="182198"/>
                      </a:lnTo>
                      <a:lnTo>
                        <a:pt x="587688" y="138407"/>
                      </a:lnTo>
                      <a:lnTo>
                        <a:pt x="596456" y="93353"/>
                      </a:lnTo>
                      <a:lnTo>
                        <a:pt x="601814" y="47173"/>
                      </a:lnTo>
                      <a:lnTo>
                        <a:pt x="603630" y="0"/>
                      </a:lnTo>
                      <a:lnTo>
                        <a:pt x="0" y="0"/>
                      </a:lnTo>
                      <a:close/>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sp>
            <p:nvSpPr>
              <p:cNvPr id="995" name="Google Shape;995;p69"/>
              <p:cNvSpPr txBox="1"/>
              <p:nvPr/>
            </p:nvSpPr>
            <p:spPr>
              <a:xfrm>
                <a:off x="9101328" y="6075679"/>
                <a:ext cx="378600" cy="1728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rPr>
                  <a:t>23.0%</a:t>
                </a:r>
                <a:endParaRPr i="0" sz="700" u="none" cap="none" strike="noStrike">
                  <a:solidFill>
                    <a:srgbClr val="000000"/>
                  </a:solidFill>
                </a:endParaRPr>
              </a:p>
            </p:txBody>
          </p:sp>
          <p:sp>
            <p:nvSpPr>
              <p:cNvPr id="996" name="Google Shape;996;p69"/>
              <p:cNvSpPr txBox="1"/>
              <p:nvPr/>
            </p:nvSpPr>
            <p:spPr>
              <a:xfrm>
                <a:off x="8571241" y="6144667"/>
                <a:ext cx="272400" cy="4470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rPr>
                  <a:t>C</a:t>
                </a:r>
                <a:endParaRPr i="0" sz="1900" u="none" cap="none" strike="noStrike">
                  <a:solidFill>
                    <a:srgbClr val="000000"/>
                  </a:solidFill>
                </a:endParaRPr>
              </a:p>
            </p:txBody>
          </p:sp>
          <p:grpSp>
            <p:nvGrpSpPr>
              <p:cNvPr id="997" name="Google Shape;997;p69"/>
              <p:cNvGrpSpPr/>
              <p:nvPr/>
            </p:nvGrpSpPr>
            <p:grpSpPr>
              <a:xfrm>
                <a:off x="7892541" y="3147060"/>
                <a:ext cx="1207770" cy="1207770"/>
                <a:chOff x="7892541" y="3147060"/>
                <a:chExt cx="1207770" cy="1207770"/>
              </a:xfrm>
            </p:grpSpPr>
            <p:sp>
              <p:nvSpPr>
                <p:cNvPr id="998" name="Google Shape;998;p69"/>
                <p:cNvSpPr/>
                <p:nvPr/>
              </p:nvSpPr>
              <p:spPr>
                <a:xfrm>
                  <a:off x="7892541" y="3147060"/>
                  <a:ext cx="1207770" cy="1207770"/>
                </a:xfrm>
                <a:custGeom>
                  <a:rect b="b" l="l" r="r" t="t"/>
                  <a:pathLst>
                    <a:path extrusionOk="0" h="1207770" w="1207770">
                      <a:moveTo>
                        <a:pt x="1207261" y="603630"/>
                      </a:moveTo>
                      <a:lnTo>
                        <a:pt x="1205445" y="556457"/>
                      </a:lnTo>
                      <a:lnTo>
                        <a:pt x="1200087" y="510277"/>
                      </a:lnTo>
                      <a:lnTo>
                        <a:pt x="1191319" y="465223"/>
                      </a:lnTo>
                      <a:lnTo>
                        <a:pt x="1179277" y="421432"/>
                      </a:lnTo>
                      <a:lnTo>
                        <a:pt x="1164096" y="379035"/>
                      </a:lnTo>
                      <a:lnTo>
                        <a:pt x="1145908" y="338169"/>
                      </a:lnTo>
                      <a:lnTo>
                        <a:pt x="1124848" y="298966"/>
                      </a:lnTo>
                      <a:lnTo>
                        <a:pt x="1101051" y="261562"/>
                      </a:lnTo>
                      <a:lnTo>
                        <a:pt x="1074651" y="226090"/>
                      </a:lnTo>
                      <a:lnTo>
                        <a:pt x="1045781" y="192685"/>
                      </a:lnTo>
                      <a:lnTo>
                        <a:pt x="1014576" y="161480"/>
                      </a:lnTo>
                      <a:lnTo>
                        <a:pt x="981171" y="132610"/>
                      </a:lnTo>
                      <a:lnTo>
                        <a:pt x="945699" y="106210"/>
                      </a:lnTo>
                      <a:lnTo>
                        <a:pt x="908295" y="82413"/>
                      </a:lnTo>
                      <a:lnTo>
                        <a:pt x="869092" y="61353"/>
                      </a:lnTo>
                      <a:lnTo>
                        <a:pt x="828226" y="43165"/>
                      </a:lnTo>
                      <a:lnTo>
                        <a:pt x="785829" y="27984"/>
                      </a:lnTo>
                      <a:lnTo>
                        <a:pt x="742038" y="15942"/>
                      </a:lnTo>
                      <a:lnTo>
                        <a:pt x="696984" y="7174"/>
                      </a:lnTo>
                      <a:lnTo>
                        <a:pt x="650804" y="1816"/>
                      </a:lnTo>
                      <a:lnTo>
                        <a:pt x="603630" y="0"/>
                      </a:lnTo>
                      <a:lnTo>
                        <a:pt x="556457" y="1816"/>
                      </a:lnTo>
                      <a:lnTo>
                        <a:pt x="510277" y="7174"/>
                      </a:lnTo>
                      <a:lnTo>
                        <a:pt x="465223" y="15942"/>
                      </a:lnTo>
                      <a:lnTo>
                        <a:pt x="421432" y="27984"/>
                      </a:lnTo>
                      <a:lnTo>
                        <a:pt x="379035" y="43165"/>
                      </a:lnTo>
                      <a:lnTo>
                        <a:pt x="338169" y="61353"/>
                      </a:lnTo>
                      <a:lnTo>
                        <a:pt x="298966" y="82413"/>
                      </a:lnTo>
                      <a:lnTo>
                        <a:pt x="261562" y="106210"/>
                      </a:lnTo>
                      <a:lnTo>
                        <a:pt x="226090" y="132610"/>
                      </a:lnTo>
                      <a:lnTo>
                        <a:pt x="192685" y="161480"/>
                      </a:lnTo>
                      <a:lnTo>
                        <a:pt x="161480" y="192685"/>
                      </a:lnTo>
                      <a:lnTo>
                        <a:pt x="132610" y="226090"/>
                      </a:lnTo>
                      <a:lnTo>
                        <a:pt x="106210" y="261562"/>
                      </a:lnTo>
                      <a:lnTo>
                        <a:pt x="82413" y="298966"/>
                      </a:lnTo>
                      <a:lnTo>
                        <a:pt x="61353" y="338169"/>
                      </a:lnTo>
                      <a:lnTo>
                        <a:pt x="43165" y="379035"/>
                      </a:lnTo>
                      <a:lnTo>
                        <a:pt x="27984" y="421432"/>
                      </a:lnTo>
                      <a:lnTo>
                        <a:pt x="15942" y="465223"/>
                      </a:lnTo>
                      <a:lnTo>
                        <a:pt x="7174" y="510277"/>
                      </a:lnTo>
                      <a:lnTo>
                        <a:pt x="1816" y="556457"/>
                      </a:lnTo>
                      <a:lnTo>
                        <a:pt x="0" y="603630"/>
                      </a:lnTo>
                      <a:lnTo>
                        <a:pt x="1816" y="650804"/>
                      </a:lnTo>
                      <a:lnTo>
                        <a:pt x="7174" y="696984"/>
                      </a:lnTo>
                      <a:lnTo>
                        <a:pt x="15942" y="742038"/>
                      </a:lnTo>
                      <a:lnTo>
                        <a:pt x="27984" y="785829"/>
                      </a:lnTo>
                      <a:lnTo>
                        <a:pt x="43165" y="828226"/>
                      </a:lnTo>
                      <a:lnTo>
                        <a:pt x="61353" y="869092"/>
                      </a:lnTo>
                      <a:lnTo>
                        <a:pt x="82413" y="908295"/>
                      </a:lnTo>
                      <a:lnTo>
                        <a:pt x="106210" y="945699"/>
                      </a:lnTo>
                      <a:lnTo>
                        <a:pt x="132610" y="981171"/>
                      </a:lnTo>
                      <a:lnTo>
                        <a:pt x="161480" y="1014576"/>
                      </a:lnTo>
                      <a:lnTo>
                        <a:pt x="192685" y="1045781"/>
                      </a:lnTo>
                      <a:lnTo>
                        <a:pt x="226090" y="1074651"/>
                      </a:lnTo>
                      <a:lnTo>
                        <a:pt x="261562" y="1101051"/>
                      </a:lnTo>
                      <a:lnTo>
                        <a:pt x="298966" y="1124848"/>
                      </a:lnTo>
                      <a:lnTo>
                        <a:pt x="338169" y="1145908"/>
                      </a:lnTo>
                      <a:lnTo>
                        <a:pt x="379035" y="1164096"/>
                      </a:lnTo>
                      <a:lnTo>
                        <a:pt x="421432" y="1179277"/>
                      </a:lnTo>
                      <a:lnTo>
                        <a:pt x="465223" y="1191319"/>
                      </a:lnTo>
                      <a:lnTo>
                        <a:pt x="510277" y="1200087"/>
                      </a:lnTo>
                      <a:lnTo>
                        <a:pt x="556457" y="1205445"/>
                      </a:lnTo>
                      <a:lnTo>
                        <a:pt x="603630" y="1207262"/>
                      </a:lnTo>
                      <a:lnTo>
                        <a:pt x="650804" y="1205445"/>
                      </a:lnTo>
                      <a:lnTo>
                        <a:pt x="696984" y="1200087"/>
                      </a:lnTo>
                      <a:lnTo>
                        <a:pt x="742038" y="1191319"/>
                      </a:lnTo>
                      <a:lnTo>
                        <a:pt x="785829" y="1179277"/>
                      </a:lnTo>
                      <a:lnTo>
                        <a:pt x="828226" y="1164096"/>
                      </a:lnTo>
                      <a:lnTo>
                        <a:pt x="869092" y="1145908"/>
                      </a:lnTo>
                      <a:lnTo>
                        <a:pt x="908295" y="1124848"/>
                      </a:lnTo>
                      <a:lnTo>
                        <a:pt x="945699" y="1101051"/>
                      </a:lnTo>
                      <a:lnTo>
                        <a:pt x="981171" y="1074651"/>
                      </a:lnTo>
                      <a:lnTo>
                        <a:pt x="1014576" y="1045781"/>
                      </a:lnTo>
                      <a:lnTo>
                        <a:pt x="1045781" y="1014576"/>
                      </a:lnTo>
                      <a:lnTo>
                        <a:pt x="1074651" y="981171"/>
                      </a:lnTo>
                      <a:lnTo>
                        <a:pt x="1101051" y="945699"/>
                      </a:lnTo>
                      <a:lnTo>
                        <a:pt x="1124848" y="908295"/>
                      </a:lnTo>
                      <a:lnTo>
                        <a:pt x="1145908" y="869092"/>
                      </a:lnTo>
                      <a:lnTo>
                        <a:pt x="1164096" y="828226"/>
                      </a:lnTo>
                      <a:lnTo>
                        <a:pt x="1179277" y="785829"/>
                      </a:lnTo>
                      <a:lnTo>
                        <a:pt x="1191319" y="742038"/>
                      </a:lnTo>
                      <a:lnTo>
                        <a:pt x="1200087" y="696984"/>
                      </a:lnTo>
                      <a:lnTo>
                        <a:pt x="1205445" y="650804"/>
                      </a:lnTo>
                      <a:lnTo>
                        <a:pt x="1207261" y="603630"/>
                      </a:lnTo>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999" name="Google Shape;999;p69"/>
                <p:cNvSpPr/>
                <p:nvPr/>
              </p:nvSpPr>
              <p:spPr>
                <a:xfrm>
                  <a:off x="8496172" y="3147060"/>
                  <a:ext cx="603884" cy="603885"/>
                </a:xfrm>
                <a:custGeom>
                  <a:rect b="b" l="l" r="r" t="t"/>
                  <a:pathLst>
                    <a:path extrusionOk="0" h="603885" w="603884">
                      <a:moveTo>
                        <a:pt x="0" y="0"/>
                      </a:moveTo>
                      <a:lnTo>
                        <a:pt x="0" y="603630"/>
                      </a:lnTo>
                      <a:lnTo>
                        <a:pt x="603630" y="603630"/>
                      </a:lnTo>
                      <a:lnTo>
                        <a:pt x="601814" y="556457"/>
                      </a:lnTo>
                      <a:lnTo>
                        <a:pt x="596456" y="510277"/>
                      </a:lnTo>
                      <a:lnTo>
                        <a:pt x="587688" y="465223"/>
                      </a:lnTo>
                      <a:lnTo>
                        <a:pt x="575646" y="421432"/>
                      </a:lnTo>
                      <a:lnTo>
                        <a:pt x="560465" y="379035"/>
                      </a:lnTo>
                      <a:lnTo>
                        <a:pt x="542277" y="338169"/>
                      </a:lnTo>
                      <a:lnTo>
                        <a:pt x="521217" y="298966"/>
                      </a:lnTo>
                      <a:lnTo>
                        <a:pt x="497420" y="261562"/>
                      </a:lnTo>
                      <a:lnTo>
                        <a:pt x="471020" y="226090"/>
                      </a:lnTo>
                      <a:lnTo>
                        <a:pt x="442150" y="192685"/>
                      </a:lnTo>
                      <a:lnTo>
                        <a:pt x="410945" y="161480"/>
                      </a:lnTo>
                      <a:lnTo>
                        <a:pt x="377540" y="132610"/>
                      </a:lnTo>
                      <a:lnTo>
                        <a:pt x="342068" y="106210"/>
                      </a:lnTo>
                      <a:lnTo>
                        <a:pt x="304664" y="82413"/>
                      </a:lnTo>
                      <a:lnTo>
                        <a:pt x="265461" y="61353"/>
                      </a:lnTo>
                      <a:lnTo>
                        <a:pt x="224595" y="43165"/>
                      </a:lnTo>
                      <a:lnTo>
                        <a:pt x="182198" y="27984"/>
                      </a:lnTo>
                      <a:lnTo>
                        <a:pt x="138407" y="15942"/>
                      </a:lnTo>
                      <a:lnTo>
                        <a:pt x="93353" y="7174"/>
                      </a:lnTo>
                      <a:lnTo>
                        <a:pt x="47173" y="1816"/>
                      </a:lnTo>
                      <a:lnTo>
                        <a:pt x="0" y="0"/>
                      </a:lnTo>
                      <a:close/>
                    </a:path>
                  </a:pathLst>
                </a:custGeom>
                <a:solidFill>
                  <a:srgbClr val="FDD64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1000" name="Google Shape;1000;p69"/>
                <p:cNvSpPr/>
                <p:nvPr/>
              </p:nvSpPr>
              <p:spPr>
                <a:xfrm>
                  <a:off x="8496172" y="3147060"/>
                  <a:ext cx="603884" cy="603885"/>
                </a:xfrm>
                <a:custGeom>
                  <a:rect b="b" l="l" r="r" t="t"/>
                  <a:pathLst>
                    <a:path extrusionOk="0" h="603885" w="603884">
                      <a:moveTo>
                        <a:pt x="0" y="603630"/>
                      </a:moveTo>
                      <a:lnTo>
                        <a:pt x="348974" y="603630"/>
                      </a:lnTo>
                      <a:lnTo>
                        <a:pt x="528177" y="603630"/>
                      </a:lnTo>
                      <a:lnTo>
                        <a:pt x="594199" y="603630"/>
                      </a:lnTo>
                      <a:lnTo>
                        <a:pt x="603630" y="603630"/>
                      </a:lnTo>
                      <a:lnTo>
                        <a:pt x="601814" y="556457"/>
                      </a:lnTo>
                      <a:lnTo>
                        <a:pt x="596456" y="510277"/>
                      </a:lnTo>
                      <a:lnTo>
                        <a:pt x="587688" y="465223"/>
                      </a:lnTo>
                      <a:lnTo>
                        <a:pt x="575646" y="421432"/>
                      </a:lnTo>
                      <a:lnTo>
                        <a:pt x="560465" y="379035"/>
                      </a:lnTo>
                      <a:lnTo>
                        <a:pt x="542277" y="338169"/>
                      </a:lnTo>
                      <a:lnTo>
                        <a:pt x="521217" y="298966"/>
                      </a:lnTo>
                      <a:lnTo>
                        <a:pt x="497420" y="261562"/>
                      </a:lnTo>
                      <a:lnTo>
                        <a:pt x="471020" y="226090"/>
                      </a:lnTo>
                      <a:lnTo>
                        <a:pt x="442150" y="192685"/>
                      </a:lnTo>
                      <a:lnTo>
                        <a:pt x="410945" y="161480"/>
                      </a:lnTo>
                      <a:lnTo>
                        <a:pt x="377540" y="132610"/>
                      </a:lnTo>
                      <a:lnTo>
                        <a:pt x="342068" y="106210"/>
                      </a:lnTo>
                      <a:lnTo>
                        <a:pt x="304664" y="82413"/>
                      </a:lnTo>
                      <a:lnTo>
                        <a:pt x="265461" y="61353"/>
                      </a:lnTo>
                      <a:lnTo>
                        <a:pt x="224595" y="43165"/>
                      </a:lnTo>
                      <a:lnTo>
                        <a:pt x="182198" y="27984"/>
                      </a:lnTo>
                      <a:lnTo>
                        <a:pt x="138407" y="15942"/>
                      </a:lnTo>
                      <a:lnTo>
                        <a:pt x="93353" y="7174"/>
                      </a:lnTo>
                      <a:lnTo>
                        <a:pt x="47173" y="1816"/>
                      </a:lnTo>
                      <a:lnTo>
                        <a:pt x="0" y="0"/>
                      </a:lnTo>
                      <a:lnTo>
                        <a:pt x="0" y="603630"/>
                      </a:lnTo>
                      <a:close/>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sp>
            <p:nvSpPr>
              <p:cNvPr id="1001" name="Google Shape;1001;p69"/>
              <p:cNvSpPr txBox="1"/>
              <p:nvPr/>
            </p:nvSpPr>
            <p:spPr>
              <a:xfrm>
                <a:off x="9104947" y="3661155"/>
                <a:ext cx="370800" cy="1728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rPr>
                  <a:t>26.7%</a:t>
                </a:r>
                <a:endParaRPr i="0" sz="700" u="none" cap="none" strike="noStrike">
                  <a:solidFill>
                    <a:srgbClr val="000000"/>
                  </a:solidFill>
                </a:endParaRPr>
              </a:p>
            </p:txBody>
          </p:sp>
          <p:sp>
            <p:nvSpPr>
              <p:cNvPr id="1002" name="Google Shape;1002;p69"/>
              <p:cNvSpPr txBox="1"/>
              <p:nvPr/>
            </p:nvSpPr>
            <p:spPr>
              <a:xfrm>
                <a:off x="8566170" y="3307601"/>
                <a:ext cx="282600" cy="4470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rPr>
                  <a:t>D</a:t>
                </a:r>
                <a:endParaRPr i="0" sz="1900" u="none" cap="none" strike="noStrike">
                  <a:solidFill>
                    <a:srgbClr val="000000"/>
                  </a:solidFill>
                </a:endParaRPr>
              </a:p>
            </p:txBody>
          </p:sp>
          <p:grpSp>
            <p:nvGrpSpPr>
              <p:cNvPr id="1003" name="Google Shape;1003;p69"/>
              <p:cNvGrpSpPr/>
              <p:nvPr/>
            </p:nvGrpSpPr>
            <p:grpSpPr>
              <a:xfrm>
                <a:off x="6907783" y="3678846"/>
                <a:ext cx="913522" cy="144145"/>
                <a:chOff x="6907783" y="3678846"/>
                <a:chExt cx="913522" cy="144145"/>
              </a:xfrm>
            </p:grpSpPr>
            <p:sp>
              <p:nvSpPr>
                <p:cNvPr id="1004" name="Google Shape;1004;p69"/>
                <p:cNvSpPr/>
                <p:nvPr/>
              </p:nvSpPr>
              <p:spPr>
                <a:xfrm>
                  <a:off x="6907783" y="3750691"/>
                  <a:ext cx="857884" cy="0"/>
                </a:xfrm>
                <a:custGeom>
                  <a:rect b="b" l="l" r="r" t="t"/>
                  <a:pathLst>
                    <a:path extrusionOk="0" h="120000" w="857884">
                      <a:moveTo>
                        <a:pt x="0" y="0"/>
                      </a:moveTo>
                      <a:lnTo>
                        <a:pt x="857758" y="0"/>
                      </a:lnTo>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1005" name="Google Shape;1005;p69"/>
                <p:cNvSpPr/>
                <p:nvPr/>
              </p:nvSpPr>
              <p:spPr>
                <a:xfrm>
                  <a:off x="7744471" y="3678846"/>
                  <a:ext cx="76834" cy="144145"/>
                </a:xfrm>
                <a:custGeom>
                  <a:rect b="b" l="l" r="r" t="t"/>
                  <a:pathLst>
                    <a:path extrusionOk="0" h="144145" w="76834">
                      <a:moveTo>
                        <a:pt x="76332" y="76332"/>
                      </a:moveTo>
                      <a:lnTo>
                        <a:pt x="0" y="0"/>
                      </a:lnTo>
                    </a:path>
                    <a:path extrusionOk="0" h="144145" w="76834">
                      <a:moveTo>
                        <a:pt x="76332" y="67352"/>
                      </a:moveTo>
                      <a:lnTo>
                        <a:pt x="0" y="143684"/>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grpSp>
            <p:nvGrpSpPr>
              <p:cNvPr id="1006" name="Google Shape;1006;p69"/>
              <p:cNvGrpSpPr/>
              <p:nvPr/>
            </p:nvGrpSpPr>
            <p:grpSpPr>
              <a:xfrm>
                <a:off x="8424339" y="4354321"/>
                <a:ext cx="144145" cy="1136020"/>
                <a:chOff x="8424339" y="4354321"/>
                <a:chExt cx="144145" cy="1136020"/>
              </a:xfrm>
            </p:grpSpPr>
            <p:sp>
              <p:nvSpPr>
                <p:cNvPr id="1007" name="Google Shape;1007;p69"/>
                <p:cNvSpPr/>
                <p:nvPr/>
              </p:nvSpPr>
              <p:spPr>
                <a:xfrm>
                  <a:off x="8496172" y="4354321"/>
                  <a:ext cx="0" cy="1080770"/>
                </a:xfrm>
                <a:custGeom>
                  <a:rect b="b" l="l" r="r" t="t"/>
                  <a:pathLst>
                    <a:path extrusionOk="0" h="1080770" w="120000">
                      <a:moveTo>
                        <a:pt x="0" y="0"/>
                      </a:moveTo>
                      <a:lnTo>
                        <a:pt x="0" y="1080262"/>
                      </a:lnTo>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1008" name="Google Shape;1008;p69"/>
                <p:cNvSpPr/>
                <p:nvPr/>
              </p:nvSpPr>
              <p:spPr>
                <a:xfrm>
                  <a:off x="8424339" y="5413506"/>
                  <a:ext cx="144145" cy="76835"/>
                </a:xfrm>
                <a:custGeom>
                  <a:rect b="b" l="l" r="r" t="t"/>
                  <a:pathLst>
                    <a:path extrusionOk="0" h="76835" w="144145">
                      <a:moveTo>
                        <a:pt x="67352" y="76332"/>
                      </a:moveTo>
                      <a:lnTo>
                        <a:pt x="143684" y="0"/>
                      </a:lnTo>
                    </a:path>
                    <a:path extrusionOk="0" h="76835" w="144145">
                      <a:moveTo>
                        <a:pt x="76332" y="76332"/>
                      </a:moveTo>
                      <a:lnTo>
                        <a:pt x="0" y="0"/>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grpSp>
            <p:nvGrpSpPr>
              <p:cNvPr id="1009" name="Google Shape;1009;p69"/>
              <p:cNvGrpSpPr/>
              <p:nvPr/>
            </p:nvGrpSpPr>
            <p:grpSpPr>
              <a:xfrm>
                <a:off x="6979521" y="6093390"/>
                <a:ext cx="913146" cy="144145"/>
                <a:chOff x="6979521" y="6093390"/>
                <a:chExt cx="913146" cy="144145"/>
              </a:xfrm>
            </p:grpSpPr>
            <p:sp>
              <p:nvSpPr>
                <p:cNvPr id="1010" name="Google Shape;1010;p69"/>
                <p:cNvSpPr/>
                <p:nvPr/>
              </p:nvSpPr>
              <p:spPr>
                <a:xfrm>
                  <a:off x="7034783" y="6165215"/>
                  <a:ext cx="857884" cy="0"/>
                </a:xfrm>
                <a:custGeom>
                  <a:rect b="b" l="l" r="r" t="t"/>
                  <a:pathLst>
                    <a:path extrusionOk="0" h="120000" w="857884">
                      <a:moveTo>
                        <a:pt x="857758" y="0"/>
                      </a:moveTo>
                      <a:lnTo>
                        <a:pt x="0" y="0"/>
                      </a:lnTo>
                    </a:path>
                  </a:pathLst>
                </a:custGeom>
                <a:noFill/>
                <a:ln cap="flat" cmpd="sng" w="20100">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sp>
              <p:nvSpPr>
                <p:cNvPr id="1011" name="Google Shape;1011;p69"/>
                <p:cNvSpPr/>
                <p:nvPr/>
              </p:nvSpPr>
              <p:spPr>
                <a:xfrm>
                  <a:off x="6979521" y="6093390"/>
                  <a:ext cx="76834" cy="144145"/>
                </a:xfrm>
                <a:custGeom>
                  <a:rect b="b" l="l" r="r" t="t"/>
                  <a:pathLst>
                    <a:path extrusionOk="0" h="144145" w="76834">
                      <a:moveTo>
                        <a:pt x="0" y="67352"/>
                      </a:moveTo>
                      <a:lnTo>
                        <a:pt x="76332" y="143684"/>
                      </a:lnTo>
                    </a:path>
                    <a:path extrusionOk="0" h="144145" w="76834">
                      <a:moveTo>
                        <a:pt x="0" y="76332"/>
                      </a:moveTo>
                      <a:lnTo>
                        <a:pt x="76332" y="0"/>
                      </a:lnTo>
                    </a:path>
                  </a:pathLst>
                </a:custGeom>
                <a:noFill/>
                <a:ln cap="flat" cmpd="sng" w="201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i="0" sz="900" u="none" cap="none" strike="noStrike">
                    <a:solidFill>
                      <a:srgbClr val="000000"/>
                    </a:solidFill>
                  </a:endParaRPr>
                </a:p>
              </p:txBody>
            </p:sp>
          </p:grpSp>
          <p:sp>
            <p:nvSpPr>
              <p:cNvPr id="1012" name="Google Shape;1012;p69"/>
              <p:cNvSpPr txBox="1"/>
              <p:nvPr/>
            </p:nvSpPr>
            <p:spPr>
              <a:xfrm>
                <a:off x="1774971" y="1135634"/>
                <a:ext cx="6888600" cy="241200"/>
              </a:xfrm>
              <a:prstGeom prst="rect">
                <a:avLst/>
              </a:prstGeom>
              <a:noFill/>
              <a:ln>
                <a:noFill/>
              </a:ln>
            </p:spPr>
            <p:txBody>
              <a:bodyPr anchorCtr="0" anchor="t" bIns="0" lIns="0" spcFirstLastPara="1" rIns="0" wrap="square" tIns="8400">
                <a:spAutoFit/>
              </a:bodyPr>
              <a:lstStyle/>
              <a:p>
                <a:pPr indent="0" lvl="0" marL="1270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rPr>
                  <a:t>Typical Process Flow				Under Pressure Process Flow</a:t>
                </a:r>
                <a:endParaRPr i="0" sz="1000" u="none" cap="none" strike="noStrike">
                  <a:solidFill>
                    <a:srgbClr val="000000"/>
                  </a:solidFill>
                </a:endParaRPr>
              </a:p>
            </p:txBody>
          </p:sp>
          <p:sp>
            <p:nvSpPr>
              <p:cNvPr id="1013" name="Google Shape;1013;p69"/>
              <p:cNvSpPr txBox="1"/>
              <p:nvPr/>
            </p:nvSpPr>
            <p:spPr>
              <a:xfrm>
                <a:off x="5271389" y="1771903"/>
                <a:ext cx="4257600" cy="845700"/>
              </a:xfrm>
              <a:prstGeom prst="rect">
                <a:avLst/>
              </a:prstGeom>
              <a:noFill/>
              <a:ln>
                <a:noFill/>
              </a:ln>
            </p:spPr>
            <p:txBody>
              <a:bodyPr anchorCtr="0" anchor="t" bIns="0" lIns="0" spcFirstLastPara="1" rIns="0" wrap="square" tIns="15125">
                <a:spAutoFit/>
              </a:bodyPr>
              <a:lstStyle/>
              <a:p>
                <a:pPr indent="0" lvl="0" marL="12700" marR="0" rtl="0" algn="ctr">
                  <a:lnSpc>
                    <a:spcPct val="116666"/>
                  </a:lnSpc>
                  <a:spcBef>
                    <a:spcPts val="0"/>
                  </a:spcBef>
                  <a:spcAft>
                    <a:spcPts val="0"/>
                  </a:spcAft>
                  <a:buClr>
                    <a:srgbClr val="000000"/>
                  </a:buClr>
                  <a:buSzPts val="800"/>
                  <a:buFont typeface="Arial"/>
                  <a:buNone/>
                </a:pPr>
                <a:r>
                  <a:rPr i="0" lang="en" sz="800" u="none" cap="none" strike="noStrike">
                    <a:solidFill>
                      <a:srgbClr val="000000"/>
                    </a:solidFill>
                  </a:rPr>
                  <a:t>This graphic presents the alternate flow of preferences under pressure, based on the Adjective Pairs section’s average results. This tells us about how we might think differently when under pressure as a team.</a:t>
                </a:r>
                <a:endParaRPr i="0" sz="800" u="none" cap="none" strike="noStrike">
                  <a:solidFill>
                    <a:srgbClr val="000000"/>
                  </a:solidFill>
                </a:endParaRPr>
              </a:p>
            </p:txBody>
          </p:sp>
          <p:sp>
            <p:nvSpPr>
              <p:cNvPr id="1014" name="Google Shape;1014;p69"/>
              <p:cNvSpPr txBox="1"/>
              <p:nvPr/>
            </p:nvSpPr>
            <p:spPr>
              <a:xfrm>
                <a:off x="541807" y="1771903"/>
                <a:ext cx="4271700" cy="845700"/>
              </a:xfrm>
              <a:prstGeom prst="rect">
                <a:avLst/>
              </a:prstGeom>
              <a:noFill/>
              <a:ln>
                <a:noFill/>
              </a:ln>
            </p:spPr>
            <p:txBody>
              <a:bodyPr anchorCtr="0" anchor="t" bIns="0" lIns="0" spcFirstLastPara="1" rIns="0" wrap="square" tIns="15125">
                <a:spAutoFit/>
              </a:bodyPr>
              <a:lstStyle/>
              <a:p>
                <a:pPr indent="0" lvl="0" marL="12700" marR="0" rtl="0" algn="ctr">
                  <a:lnSpc>
                    <a:spcPct val="116666"/>
                  </a:lnSpc>
                  <a:spcBef>
                    <a:spcPts val="0"/>
                  </a:spcBef>
                  <a:spcAft>
                    <a:spcPts val="0"/>
                  </a:spcAft>
                  <a:buClr>
                    <a:srgbClr val="000000"/>
                  </a:buClr>
                  <a:buSzPts val="800"/>
                  <a:buFont typeface="Arial"/>
                  <a:buNone/>
                </a:pPr>
                <a:r>
                  <a:rPr i="0" lang="en" sz="800" u="none" cap="none" strike="noStrike">
                    <a:solidFill>
                      <a:srgbClr val="000000"/>
                    </a:solidFill>
                  </a:rPr>
                  <a:t>This graphic presents what a typical process flow would look like for a team with your average thinking preferences. This tells us where our thinking may start when working together as a team, and also what thinking we might overlook.</a:t>
                </a:r>
                <a:endParaRPr i="0" sz="800" u="none" cap="none" strike="noStrike">
                  <a:solidFill>
                    <a:srgbClr val="000000"/>
                  </a:solidFill>
                </a:endParaRPr>
              </a:p>
            </p:txBody>
          </p:sp>
        </p:grpSp>
        <p:sp>
          <p:nvSpPr>
            <p:cNvPr id="1015" name="Google Shape;1015;p69"/>
            <p:cNvSpPr txBox="1"/>
            <p:nvPr/>
          </p:nvSpPr>
          <p:spPr>
            <a:xfrm rot="-2057263">
              <a:off x="1962382" y="2229509"/>
              <a:ext cx="5392395" cy="892210"/>
            </a:xfrm>
            <a:prstGeom prst="rect">
              <a:avLst/>
            </a:prstGeom>
            <a:solidFill>
              <a:srgbClr val="FFC000"/>
            </a:solid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SAMPLE</a:t>
              </a:r>
              <a:endParaRPr i="0" sz="9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ADD YOUR TEAM DATA HERE. TRANSFER NOTES IF NEEDED</a:t>
              </a:r>
              <a:endParaRPr i="0" sz="900" u="none" cap="none" strike="noStrike">
                <a:solidFill>
                  <a:srgbClr val="000000"/>
                </a:solidFill>
              </a:endParaRPr>
            </a:p>
          </p:txBody>
        </p:sp>
      </p:grpSp>
      <p:sp>
        <p:nvSpPr>
          <p:cNvPr id="1016" name="Google Shape;1016;p69"/>
          <p:cNvSpPr txBox="1"/>
          <p:nvPr>
            <p:ph type="title"/>
          </p:nvPr>
        </p:nvSpPr>
        <p:spPr>
          <a:xfrm>
            <a:off x="311699" y="309889"/>
            <a:ext cx="7867200" cy="356100"/>
          </a:xfrm>
          <a:prstGeom prst="rect">
            <a:avLst/>
          </a:prstGeom>
          <a:noFill/>
          <a:ln>
            <a:noFill/>
          </a:ln>
        </p:spPr>
        <p:txBody>
          <a:bodyPr anchorCtr="0" anchor="t" bIns="30250" lIns="60500" spcFirstLastPara="1" rIns="60500" wrap="square" tIns="30250">
            <a:noAutofit/>
          </a:bodyPr>
          <a:lstStyle/>
          <a:p>
            <a:pPr indent="0" lvl="0" marL="0" rtl="0" algn="l">
              <a:lnSpc>
                <a:spcPct val="100000"/>
              </a:lnSpc>
              <a:spcBef>
                <a:spcPts val="0"/>
              </a:spcBef>
              <a:spcAft>
                <a:spcPts val="0"/>
              </a:spcAft>
              <a:buClr>
                <a:srgbClr val="3A3838"/>
              </a:buClr>
              <a:buSzPts val="2400"/>
              <a:buFont typeface="Arial"/>
              <a:buNone/>
            </a:pPr>
            <a:r>
              <a:rPr b="1" lang="en"/>
              <a:t>HBDI</a:t>
            </a:r>
            <a:r>
              <a:rPr b="1" baseline="30000" lang="en"/>
              <a:t>®</a:t>
            </a:r>
            <a:r>
              <a:rPr b="1" lang="en"/>
              <a:t> Process Flow</a:t>
            </a:r>
            <a:endParaRPr b="1"/>
          </a:p>
        </p:txBody>
      </p:sp>
      <p:sp>
        <p:nvSpPr>
          <p:cNvPr id="1017" name="Google Shape;1017;p69"/>
          <p:cNvSpPr/>
          <p:nvPr/>
        </p:nvSpPr>
        <p:spPr>
          <a:xfrm>
            <a:off x="2124291" y="4837455"/>
            <a:ext cx="4895400" cy="174600"/>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600"/>
              <a:buFont typeface="Arial"/>
              <a:buNone/>
            </a:pPr>
            <a:r>
              <a:rPr i="0" lang="en" sz="600" u="none" cap="none" strike="noStrike">
                <a:solidFill>
                  <a:schemeClr val="dk1"/>
                </a:solidFill>
              </a:rPr>
              <a:t>The four-color, four-quadrant graphic and Whole Brain® are registered Trademarks of Herrmann Global, LLC.</a:t>
            </a:r>
            <a:endParaRPr i="0" sz="600" u="none" cap="none" strike="noStrike">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70"/>
          <p:cNvSpPr txBox="1"/>
          <p:nvPr>
            <p:ph idx="12" type="sldNum"/>
          </p:nvPr>
        </p:nvSpPr>
        <p:spPr>
          <a:xfrm>
            <a:off x="8412450" y="4828989"/>
            <a:ext cx="42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grpSp>
        <p:nvGrpSpPr>
          <p:cNvPr id="1024" name="Google Shape;1024;p70"/>
          <p:cNvGrpSpPr/>
          <p:nvPr/>
        </p:nvGrpSpPr>
        <p:grpSpPr>
          <a:xfrm>
            <a:off x="1767754" y="570646"/>
            <a:ext cx="5610802" cy="3942000"/>
            <a:chOff x="1767754" y="570646"/>
            <a:chExt cx="5610802" cy="3942000"/>
          </a:xfrm>
        </p:grpSpPr>
        <p:sp>
          <p:nvSpPr>
            <p:cNvPr id="1025" name="Google Shape;1025;p70"/>
            <p:cNvSpPr txBox="1"/>
            <p:nvPr/>
          </p:nvSpPr>
          <p:spPr>
            <a:xfrm>
              <a:off x="2556523" y="980650"/>
              <a:ext cx="691200" cy="178200"/>
            </a:xfrm>
            <a:prstGeom prst="rect">
              <a:avLst/>
            </a:prstGeom>
            <a:noFill/>
            <a:ln>
              <a:noFill/>
            </a:ln>
          </p:spPr>
          <p:txBody>
            <a:bodyPr anchorCtr="0" anchor="t" bIns="0" lIns="0" spcFirstLastPara="1" rIns="0" wrap="square" tIns="8650">
              <a:spAutoFit/>
            </a:bodyPr>
            <a:lstStyle/>
            <a:p>
              <a:pPr indent="0" lvl="0" marL="12700" marR="0" rtl="0" algn="ctr">
                <a:lnSpc>
                  <a:spcPct val="100000"/>
                </a:lnSpc>
                <a:spcBef>
                  <a:spcPts val="0"/>
                </a:spcBef>
                <a:spcAft>
                  <a:spcPts val="0"/>
                </a:spcAft>
                <a:buClr>
                  <a:srgbClr val="000000"/>
                </a:buClr>
                <a:buSzPts val="1100"/>
                <a:buFont typeface="Arial"/>
                <a:buNone/>
              </a:pPr>
              <a:r>
                <a:rPr b="1" i="0" lang="en" sz="1100" u="none" cap="none" strike="noStrike">
                  <a:solidFill>
                    <a:schemeClr val="dk1"/>
                  </a:solidFill>
                </a:rPr>
                <a:t>Scores</a:t>
              </a:r>
              <a:endParaRPr i="0" sz="1100" u="none" cap="none" strike="noStrike">
                <a:solidFill>
                  <a:schemeClr val="dk1"/>
                </a:solidFill>
              </a:endParaRPr>
            </a:p>
          </p:txBody>
        </p:sp>
        <p:sp>
          <p:nvSpPr>
            <p:cNvPr id="1026" name="Google Shape;1026;p70"/>
            <p:cNvSpPr txBox="1"/>
            <p:nvPr/>
          </p:nvSpPr>
          <p:spPr>
            <a:xfrm>
              <a:off x="5494610" y="980650"/>
              <a:ext cx="1456200" cy="178200"/>
            </a:xfrm>
            <a:prstGeom prst="rect">
              <a:avLst/>
            </a:prstGeom>
            <a:noFill/>
            <a:ln>
              <a:noFill/>
            </a:ln>
          </p:spPr>
          <p:txBody>
            <a:bodyPr anchorCtr="0" anchor="t" bIns="0" lIns="0" spcFirstLastPara="1" rIns="0" wrap="square" tIns="8650">
              <a:spAutoFit/>
            </a:bodyPr>
            <a:lstStyle/>
            <a:p>
              <a:pPr indent="0" lvl="0" marL="12700" marR="0" rtl="0" algn="ctr">
                <a:lnSpc>
                  <a:spcPct val="100000"/>
                </a:lnSpc>
                <a:spcBef>
                  <a:spcPts val="0"/>
                </a:spcBef>
                <a:spcAft>
                  <a:spcPts val="0"/>
                </a:spcAft>
                <a:buClr>
                  <a:srgbClr val="000000"/>
                </a:buClr>
                <a:buSzPts val="1100"/>
                <a:buFont typeface="Arial"/>
                <a:buNone/>
              </a:pPr>
              <a:r>
                <a:rPr b="1" i="0" lang="en" sz="1100" u="none" cap="none" strike="noStrike">
                  <a:solidFill>
                    <a:schemeClr val="dk1"/>
                  </a:solidFill>
                </a:rPr>
                <a:t>Under Pressure</a:t>
              </a:r>
              <a:endParaRPr i="0" sz="1100" u="none" cap="none" strike="noStrike">
                <a:solidFill>
                  <a:schemeClr val="dk1"/>
                </a:solidFill>
              </a:endParaRPr>
            </a:p>
          </p:txBody>
        </p:sp>
        <p:sp>
          <p:nvSpPr>
            <p:cNvPr id="1027" name="Google Shape;1027;p70"/>
            <p:cNvSpPr/>
            <p:nvPr/>
          </p:nvSpPr>
          <p:spPr>
            <a:xfrm>
              <a:off x="1767754" y="1669041"/>
              <a:ext cx="1155844" cy="1155844"/>
            </a:xfrm>
            <a:custGeom>
              <a:rect b="b" l="l" r="r" t="t"/>
              <a:pathLst>
                <a:path extrusionOk="0" h="1693545" w="1693545">
                  <a:moveTo>
                    <a:pt x="1693545" y="0"/>
                  </a:moveTo>
                  <a:lnTo>
                    <a:pt x="1645327" y="673"/>
                  </a:lnTo>
                  <a:lnTo>
                    <a:pt x="1597443" y="2680"/>
                  </a:lnTo>
                  <a:lnTo>
                    <a:pt x="1549911" y="6005"/>
                  </a:lnTo>
                  <a:lnTo>
                    <a:pt x="1502748" y="10628"/>
                  </a:lnTo>
                  <a:lnTo>
                    <a:pt x="1455972" y="16532"/>
                  </a:lnTo>
                  <a:lnTo>
                    <a:pt x="1409602" y="23699"/>
                  </a:lnTo>
                  <a:lnTo>
                    <a:pt x="1363655" y="32111"/>
                  </a:lnTo>
                  <a:lnTo>
                    <a:pt x="1318148" y="41750"/>
                  </a:lnTo>
                  <a:lnTo>
                    <a:pt x="1273101" y="52599"/>
                  </a:lnTo>
                  <a:lnTo>
                    <a:pt x="1228530" y="64639"/>
                  </a:lnTo>
                  <a:lnTo>
                    <a:pt x="1184454" y="77853"/>
                  </a:lnTo>
                  <a:lnTo>
                    <a:pt x="1140890" y="92223"/>
                  </a:lnTo>
                  <a:lnTo>
                    <a:pt x="1097857" y="107731"/>
                  </a:lnTo>
                  <a:lnTo>
                    <a:pt x="1055372" y="124358"/>
                  </a:lnTo>
                  <a:lnTo>
                    <a:pt x="1013452" y="142088"/>
                  </a:lnTo>
                  <a:lnTo>
                    <a:pt x="972117" y="160902"/>
                  </a:lnTo>
                  <a:lnTo>
                    <a:pt x="931384" y="180783"/>
                  </a:lnTo>
                  <a:lnTo>
                    <a:pt x="891270" y="201712"/>
                  </a:lnTo>
                  <a:lnTo>
                    <a:pt x="851794" y="223672"/>
                  </a:lnTo>
                  <a:lnTo>
                    <a:pt x="812973" y="246645"/>
                  </a:lnTo>
                  <a:lnTo>
                    <a:pt x="774825" y="270612"/>
                  </a:lnTo>
                  <a:lnTo>
                    <a:pt x="737369" y="295557"/>
                  </a:lnTo>
                  <a:lnTo>
                    <a:pt x="700621" y="321461"/>
                  </a:lnTo>
                  <a:lnTo>
                    <a:pt x="664601" y="348306"/>
                  </a:lnTo>
                  <a:lnTo>
                    <a:pt x="629325" y="376075"/>
                  </a:lnTo>
                  <a:lnTo>
                    <a:pt x="594812" y="404749"/>
                  </a:lnTo>
                  <a:lnTo>
                    <a:pt x="561079" y="434311"/>
                  </a:lnTo>
                  <a:lnTo>
                    <a:pt x="528145" y="464743"/>
                  </a:lnTo>
                  <a:lnTo>
                    <a:pt x="496027" y="496027"/>
                  </a:lnTo>
                  <a:lnTo>
                    <a:pt x="464743" y="528145"/>
                  </a:lnTo>
                  <a:lnTo>
                    <a:pt x="434311" y="561079"/>
                  </a:lnTo>
                  <a:lnTo>
                    <a:pt x="404749" y="594812"/>
                  </a:lnTo>
                  <a:lnTo>
                    <a:pt x="376075" y="629325"/>
                  </a:lnTo>
                  <a:lnTo>
                    <a:pt x="348306" y="664601"/>
                  </a:lnTo>
                  <a:lnTo>
                    <a:pt x="321461" y="700621"/>
                  </a:lnTo>
                  <a:lnTo>
                    <a:pt x="295557" y="737369"/>
                  </a:lnTo>
                  <a:lnTo>
                    <a:pt x="270612" y="774825"/>
                  </a:lnTo>
                  <a:lnTo>
                    <a:pt x="246645" y="812973"/>
                  </a:lnTo>
                  <a:lnTo>
                    <a:pt x="223672" y="851794"/>
                  </a:lnTo>
                  <a:lnTo>
                    <a:pt x="201712" y="891270"/>
                  </a:lnTo>
                  <a:lnTo>
                    <a:pt x="180783" y="931384"/>
                  </a:lnTo>
                  <a:lnTo>
                    <a:pt x="160902" y="972117"/>
                  </a:lnTo>
                  <a:lnTo>
                    <a:pt x="142088" y="1013452"/>
                  </a:lnTo>
                  <a:lnTo>
                    <a:pt x="124358" y="1055372"/>
                  </a:lnTo>
                  <a:lnTo>
                    <a:pt x="107731" y="1097857"/>
                  </a:lnTo>
                  <a:lnTo>
                    <a:pt x="92223" y="1140890"/>
                  </a:lnTo>
                  <a:lnTo>
                    <a:pt x="77853" y="1184454"/>
                  </a:lnTo>
                  <a:lnTo>
                    <a:pt x="64639" y="1228530"/>
                  </a:lnTo>
                  <a:lnTo>
                    <a:pt x="52599" y="1273101"/>
                  </a:lnTo>
                  <a:lnTo>
                    <a:pt x="41750" y="1318148"/>
                  </a:lnTo>
                  <a:lnTo>
                    <a:pt x="32111" y="1363655"/>
                  </a:lnTo>
                  <a:lnTo>
                    <a:pt x="23699" y="1409602"/>
                  </a:lnTo>
                  <a:lnTo>
                    <a:pt x="16532" y="1455972"/>
                  </a:lnTo>
                  <a:lnTo>
                    <a:pt x="10628" y="1502748"/>
                  </a:lnTo>
                  <a:lnTo>
                    <a:pt x="6005" y="1549911"/>
                  </a:lnTo>
                  <a:lnTo>
                    <a:pt x="2680" y="1597443"/>
                  </a:lnTo>
                  <a:lnTo>
                    <a:pt x="673" y="1645327"/>
                  </a:lnTo>
                  <a:lnTo>
                    <a:pt x="0" y="1693545"/>
                  </a:lnTo>
                  <a:lnTo>
                    <a:pt x="1693545" y="1693545"/>
                  </a:lnTo>
                  <a:lnTo>
                    <a:pt x="1693545" y="0"/>
                  </a:lnTo>
                  <a:close/>
                </a:path>
              </a:pathLst>
            </a:custGeom>
            <a:solidFill>
              <a:srgbClr val="2CC3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28" name="Google Shape;1028;p70"/>
            <p:cNvSpPr/>
            <p:nvPr/>
          </p:nvSpPr>
          <p:spPr>
            <a:xfrm>
              <a:off x="1767754" y="2823730"/>
              <a:ext cx="1155844" cy="1155844"/>
            </a:xfrm>
            <a:custGeom>
              <a:rect b="b" l="l" r="r" t="t"/>
              <a:pathLst>
                <a:path extrusionOk="0" h="1693545" w="1693545">
                  <a:moveTo>
                    <a:pt x="1693545" y="0"/>
                  </a:moveTo>
                  <a:lnTo>
                    <a:pt x="0" y="0"/>
                  </a:lnTo>
                  <a:lnTo>
                    <a:pt x="673" y="48217"/>
                  </a:lnTo>
                  <a:lnTo>
                    <a:pt x="2680" y="96101"/>
                  </a:lnTo>
                  <a:lnTo>
                    <a:pt x="6005" y="143633"/>
                  </a:lnTo>
                  <a:lnTo>
                    <a:pt x="10628" y="190796"/>
                  </a:lnTo>
                  <a:lnTo>
                    <a:pt x="16532" y="237572"/>
                  </a:lnTo>
                  <a:lnTo>
                    <a:pt x="23699" y="283942"/>
                  </a:lnTo>
                  <a:lnTo>
                    <a:pt x="32111" y="329889"/>
                  </a:lnTo>
                  <a:lnTo>
                    <a:pt x="41750" y="375396"/>
                  </a:lnTo>
                  <a:lnTo>
                    <a:pt x="52599" y="420443"/>
                  </a:lnTo>
                  <a:lnTo>
                    <a:pt x="64639" y="465014"/>
                  </a:lnTo>
                  <a:lnTo>
                    <a:pt x="77853" y="509090"/>
                  </a:lnTo>
                  <a:lnTo>
                    <a:pt x="92223" y="552654"/>
                  </a:lnTo>
                  <a:lnTo>
                    <a:pt x="107731" y="595687"/>
                  </a:lnTo>
                  <a:lnTo>
                    <a:pt x="124358" y="638172"/>
                  </a:lnTo>
                  <a:lnTo>
                    <a:pt x="142088" y="680092"/>
                  </a:lnTo>
                  <a:lnTo>
                    <a:pt x="160902" y="721427"/>
                  </a:lnTo>
                  <a:lnTo>
                    <a:pt x="180783" y="762160"/>
                  </a:lnTo>
                  <a:lnTo>
                    <a:pt x="201712" y="802274"/>
                  </a:lnTo>
                  <a:lnTo>
                    <a:pt x="223672" y="841750"/>
                  </a:lnTo>
                  <a:lnTo>
                    <a:pt x="246645" y="880571"/>
                  </a:lnTo>
                  <a:lnTo>
                    <a:pt x="270612" y="918719"/>
                  </a:lnTo>
                  <a:lnTo>
                    <a:pt x="295557" y="956175"/>
                  </a:lnTo>
                  <a:lnTo>
                    <a:pt x="321461" y="992923"/>
                  </a:lnTo>
                  <a:lnTo>
                    <a:pt x="348306" y="1028943"/>
                  </a:lnTo>
                  <a:lnTo>
                    <a:pt x="376075" y="1064219"/>
                  </a:lnTo>
                  <a:lnTo>
                    <a:pt x="404749" y="1098732"/>
                  </a:lnTo>
                  <a:lnTo>
                    <a:pt x="434311" y="1132465"/>
                  </a:lnTo>
                  <a:lnTo>
                    <a:pt x="464743" y="1165399"/>
                  </a:lnTo>
                  <a:lnTo>
                    <a:pt x="496027" y="1197517"/>
                  </a:lnTo>
                  <a:lnTo>
                    <a:pt x="528145" y="1228801"/>
                  </a:lnTo>
                  <a:lnTo>
                    <a:pt x="561079" y="1259233"/>
                  </a:lnTo>
                  <a:lnTo>
                    <a:pt x="594812" y="1288795"/>
                  </a:lnTo>
                  <a:lnTo>
                    <a:pt x="629325" y="1317469"/>
                  </a:lnTo>
                  <a:lnTo>
                    <a:pt x="664601" y="1345238"/>
                  </a:lnTo>
                  <a:lnTo>
                    <a:pt x="700621" y="1372083"/>
                  </a:lnTo>
                  <a:lnTo>
                    <a:pt x="737369" y="1397987"/>
                  </a:lnTo>
                  <a:lnTo>
                    <a:pt x="774825" y="1422932"/>
                  </a:lnTo>
                  <a:lnTo>
                    <a:pt x="812973" y="1446899"/>
                  </a:lnTo>
                  <a:lnTo>
                    <a:pt x="851794" y="1469872"/>
                  </a:lnTo>
                  <a:lnTo>
                    <a:pt x="891270" y="1491832"/>
                  </a:lnTo>
                  <a:lnTo>
                    <a:pt x="931384" y="1512761"/>
                  </a:lnTo>
                  <a:lnTo>
                    <a:pt x="972117" y="1532642"/>
                  </a:lnTo>
                  <a:lnTo>
                    <a:pt x="1013452" y="1551456"/>
                  </a:lnTo>
                  <a:lnTo>
                    <a:pt x="1055372" y="1569186"/>
                  </a:lnTo>
                  <a:lnTo>
                    <a:pt x="1097857" y="1585813"/>
                  </a:lnTo>
                  <a:lnTo>
                    <a:pt x="1140890" y="1601321"/>
                  </a:lnTo>
                  <a:lnTo>
                    <a:pt x="1184454" y="1615691"/>
                  </a:lnTo>
                  <a:lnTo>
                    <a:pt x="1228530" y="1628905"/>
                  </a:lnTo>
                  <a:lnTo>
                    <a:pt x="1273101" y="1640945"/>
                  </a:lnTo>
                  <a:lnTo>
                    <a:pt x="1318148" y="1651794"/>
                  </a:lnTo>
                  <a:lnTo>
                    <a:pt x="1363655" y="1661433"/>
                  </a:lnTo>
                  <a:lnTo>
                    <a:pt x="1409602" y="1669845"/>
                  </a:lnTo>
                  <a:lnTo>
                    <a:pt x="1455972" y="1677012"/>
                  </a:lnTo>
                  <a:lnTo>
                    <a:pt x="1502748" y="1682916"/>
                  </a:lnTo>
                  <a:lnTo>
                    <a:pt x="1549911" y="1687539"/>
                  </a:lnTo>
                  <a:lnTo>
                    <a:pt x="1597443" y="1690864"/>
                  </a:lnTo>
                  <a:lnTo>
                    <a:pt x="1645327" y="1692871"/>
                  </a:lnTo>
                  <a:lnTo>
                    <a:pt x="1693545" y="1693544"/>
                  </a:lnTo>
                  <a:lnTo>
                    <a:pt x="1693545" y="0"/>
                  </a:lnTo>
                  <a:close/>
                </a:path>
              </a:pathLst>
            </a:custGeom>
            <a:solidFill>
              <a:srgbClr val="62C08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29" name="Google Shape;1029;p70"/>
            <p:cNvSpPr/>
            <p:nvPr/>
          </p:nvSpPr>
          <p:spPr>
            <a:xfrm>
              <a:off x="2922444" y="2823730"/>
              <a:ext cx="1155844" cy="1155844"/>
            </a:xfrm>
            <a:custGeom>
              <a:rect b="b" l="l" r="r" t="t"/>
              <a:pathLst>
                <a:path extrusionOk="0" h="1693545" w="1693545">
                  <a:moveTo>
                    <a:pt x="1693545" y="0"/>
                  </a:moveTo>
                  <a:lnTo>
                    <a:pt x="0" y="0"/>
                  </a:lnTo>
                  <a:lnTo>
                    <a:pt x="0" y="1693544"/>
                  </a:lnTo>
                  <a:lnTo>
                    <a:pt x="48217" y="1692871"/>
                  </a:lnTo>
                  <a:lnTo>
                    <a:pt x="96101" y="1690864"/>
                  </a:lnTo>
                  <a:lnTo>
                    <a:pt x="143633" y="1687539"/>
                  </a:lnTo>
                  <a:lnTo>
                    <a:pt x="190796" y="1682916"/>
                  </a:lnTo>
                  <a:lnTo>
                    <a:pt x="237572" y="1677012"/>
                  </a:lnTo>
                  <a:lnTo>
                    <a:pt x="283942" y="1669845"/>
                  </a:lnTo>
                  <a:lnTo>
                    <a:pt x="329889" y="1661433"/>
                  </a:lnTo>
                  <a:lnTo>
                    <a:pt x="375396" y="1651794"/>
                  </a:lnTo>
                  <a:lnTo>
                    <a:pt x="420443" y="1640945"/>
                  </a:lnTo>
                  <a:lnTo>
                    <a:pt x="465014" y="1628905"/>
                  </a:lnTo>
                  <a:lnTo>
                    <a:pt x="509090" y="1615691"/>
                  </a:lnTo>
                  <a:lnTo>
                    <a:pt x="552654" y="1601321"/>
                  </a:lnTo>
                  <a:lnTo>
                    <a:pt x="595687" y="1585813"/>
                  </a:lnTo>
                  <a:lnTo>
                    <a:pt x="638172" y="1569186"/>
                  </a:lnTo>
                  <a:lnTo>
                    <a:pt x="680092" y="1551456"/>
                  </a:lnTo>
                  <a:lnTo>
                    <a:pt x="721427" y="1532642"/>
                  </a:lnTo>
                  <a:lnTo>
                    <a:pt x="762160" y="1512761"/>
                  </a:lnTo>
                  <a:lnTo>
                    <a:pt x="802274" y="1491832"/>
                  </a:lnTo>
                  <a:lnTo>
                    <a:pt x="841750" y="1469872"/>
                  </a:lnTo>
                  <a:lnTo>
                    <a:pt x="880571" y="1446899"/>
                  </a:lnTo>
                  <a:lnTo>
                    <a:pt x="918719" y="1422932"/>
                  </a:lnTo>
                  <a:lnTo>
                    <a:pt x="956175" y="1397987"/>
                  </a:lnTo>
                  <a:lnTo>
                    <a:pt x="992923" y="1372083"/>
                  </a:lnTo>
                  <a:lnTo>
                    <a:pt x="1028943" y="1345238"/>
                  </a:lnTo>
                  <a:lnTo>
                    <a:pt x="1064219" y="1317469"/>
                  </a:lnTo>
                  <a:lnTo>
                    <a:pt x="1098732" y="1288795"/>
                  </a:lnTo>
                  <a:lnTo>
                    <a:pt x="1132465" y="1259233"/>
                  </a:lnTo>
                  <a:lnTo>
                    <a:pt x="1165399" y="1228801"/>
                  </a:lnTo>
                  <a:lnTo>
                    <a:pt x="1197517" y="1197517"/>
                  </a:lnTo>
                  <a:lnTo>
                    <a:pt x="1228801" y="1165399"/>
                  </a:lnTo>
                  <a:lnTo>
                    <a:pt x="1259233" y="1132465"/>
                  </a:lnTo>
                  <a:lnTo>
                    <a:pt x="1288795" y="1098732"/>
                  </a:lnTo>
                  <a:lnTo>
                    <a:pt x="1317469" y="1064219"/>
                  </a:lnTo>
                  <a:lnTo>
                    <a:pt x="1345238" y="1028943"/>
                  </a:lnTo>
                  <a:lnTo>
                    <a:pt x="1372083" y="992923"/>
                  </a:lnTo>
                  <a:lnTo>
                    <a:pt x="1397987" y="956175"/>
                  </a:lnTo>
                  <a:lnTo>
                    <a:pt x="1422932" y="918719"/>
                  </a:lnTo>
                  <a:lnTo>
                    <a:pt x="1446899" y="880571"/>
                  </a:lnTo>
                  <a:lnTo>
                    <a:pt x="1469872" y="841750"/>
                  </a:lnTo>
                  <a:lnTo>
                    <a:pt x="1491832" y="802274"/>
                  </a:lnTo>
                  <a:lnTo>
                    <a:pt x="1512761" y="762160"/>
                  </a:lnTo>
                  <a:lnTo>
                    <a:pt x="1532642" y="721427"/>
                  </a:lnTo>
                  <a:lnTo>
                    <a:pt x="1551456" y="680092"/>
                  </a:lnTo>
                  <a:lnTo>
                    <a:pt x="1569186" y="638172"/>
                  </a:lnTo>
                  <a:lnTo>
                    <a:pt x="1585813" y="595687"/>
                  </a:lnTo>
                  <a:lnTo>
                    <a:pt x="1601321" y="552654"/>
                  </a:lnTo>
                  <a:lnTo>
                    <a:pt x="1615691" y="509090"/>
                  </a:lnTo>
                  <a:lnTo>
                    <a:pt x="1628905" y="465014"/>
                  </a:lnTo>
                  <a:lnTo>
                    <a:pt x="1640945" y="420443"/>
                  </a:lnTo>
                  <a:lnTo>
                    <a:pt x="1651794" y="375396"/>
                  </a:lnTo>
                  <a:lnTo>
                    <a:pt x="1661433" y="329889"/>
                  </a:lnTo>
                  <a:lnTo>
                    <a:pt x="1669845" y="283942"/>
                  </a:lnTo>
                  <a:lnTo>
                    <a:pt x="1677012" y="237572"/>
                  </a:lnTo>
                  <a:lnTo>
                    <a:pt x="1682916" y="190796"/>
                  </a:lnTo>
                  <a:lnTo>
                    <a:pt x="1687539" y="143633"/>
                  </a:lnTo>
                  <a:lnTo>
                    <a:pt x="1690864" y="96101"/>
                  </a:lnTo>
                  <a:lnTo>
                    <a:pt x="1692871" y="48217"/>
                  </a:lnTo>
                  <a:lnTo>
                    <a:pt x="1693545" y="0"/>
                  </a:lnTo>
                  <a:close/>
                </a:path>
              </a:pathLst>
            </a:custGeom>
            <a:solidFill>
              <a:srgbClr val="EE354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30" name="Google Shape;1030;p70"/>
            <p:cNvSpPr/>
            <p:nvPr/>
          </p:nvSpPr>
          <p:spPr>
            <a:xfrm>
              <a:off x="2922444" y="1669041"/>
              <a:ext cx="1155844" cy="1155844"/>
            </a:xfrm>
            <a:custGeom>
              <a:rect b="b" l="l" r="r" t="t"/>
              <a:pathLst>
                <a:path extrusionOk="0" h="1693545" w="1693545">
                  <a:moveTo>
                    <a:pt x="0" y="0"/>
                  </a:moveTo>
                  <a:lnTo>
                    <a:pt x="0" y="1693545"/>
                  </a:lnTo>
                  <a:lnTo>
                    <a:pt x="1693545" y="1693545"/>
                  </a:lnTo>
                  <a:lnTo>
                    <a:pt x="1692871" y="1645327"/>
                  </a:lnTo>
                  <a:lnTo>
                    <a:pt x="1690864" y="1597443"/>
                  </a:lnTo>
                  <a:lnTo>
                    <a:pt x="1687539" y="1549911"/>
                  </a:lnTo>
                  <a:lnTo>
                    <a:pt x="1682916" y="1502748"/>
                  </a:lnTo>
                  <a:lnTo>
                    <a:pt x="1677012" y="1455972"/>
                  </a:lnTo>
                  <a:lnTo>
                    <a:pt x="1669845" y="1409602"/>
                  </a:lnTo>
                  <a:lnTo>
                    <a:pt x="1661433" y="1363655"/>
                  </a:lnTo>
                  <a:lnTo>
                    <a:pt x="1651794" y="1318148"/>
                  </a:lnTo>
                  <a:lnTo>
                    <a:pt x="1640945" y="1273101"/>
                  </a:lnTo>
                  <a:lnTo>
                    <a:pt x="1628905" y="1228530"/>
                  </a:lnTo>
                  <a:lnTo>
                    <a:pt x="1615691" y="1184454"/>
                  </a:lnTo>
                  <a:lnTo>
                    <a:pt x="1601321" y="1140890"/>
                  </a:lnTo>
                  <a:lnTo>
                    <a:pt x="1585813" y="1097857"/>
                  </a:lnTo>
                  <a:lnTo>
                    <a:pt x="1569186" y="1055372"/>
                  </a:lnTo>
                  <a:lnTo>
                    <a:pt x="1551456" y="1013452"/>
                  </a:lnTo>
                  <a:lnTo>
                    <a:pt x="1532642" y="972117"/>
                  </a:lnTo>
                  <a:lnTo>
                    <a:pt x="1512761" y="931384"/>
                  </a:lnTo>
                  <a:lnTo>
                    <a:pt x="1491832" y="891270"/>
                  </a:lnTo>
                  <a:lnTo>
                    <a:pt x="1469872" y="851794"/>
                  </a:lnTo>
                  <a:lnTo>
                    <a:pt x="1446899" y="812973"/>
                  </a:lnTo>
                  <a:lnTo>
                    <a:pt x="1422932" y="774825"/>
                  </a:lnTo>
                  <a:lnTo>
                    <a:pt x="1397987" y="737369"/>
                  </a:lnTo>
                  <a:lnTo>
                    <a:pt x="1372083" y="700621"/>
                  </a:lnTo>
                  <a:lnTo>
                    <a:pt x="1345238" y="664601"/>
                  </a:lnTo>
                  <a:lnTo>
                    <a:pt x="1317469" y="629325"/>
                  </a:lnTo>
                  <a:lnTo>
                    <a:pt x="1288795" y="594812"/>
                  </a:lnTo>
                  <a:lnTo>
                    <a:pt x="1259233" y="561079"/>
                  </a:lnTo>
                  <a:lnTo>
                    <a:pt x="1228801" y="528145"/>
                  </a:lnTo>
                  <a:lnTo>
                    <a:pt x="1197517" y="496027"/>
                  </a:lnTo>
                  <a:lnTo>
                    <a:pt x="1165399" y="464743"/>
                  </a:lnTo>
                  <a:lnTo>
                    <a:pt x="1132465" y="434311"/>
                  </a:lnTo>
                  <a:lnTo>
                    <a:pt x="1098732" y="404749"/>
                  </a:lnTo>
                  <a:lnTo>
                    <a:pt x="1064219" y="376075"/>
                  </a:lnTo>
                  <a:lnTo>
                    <a:pt x="1028943" y="348306"/>
                  </a:lnTo>
                  <a:lnTo>
                    <a:pt x="992923" y="321461"/>
                  </a:lnTo>
                  <a:lnTo>
                    <a:pt x="956175" y="295557"/>
                  </a:lnTo>
                  <a:lnTo>
                    <a:pt x="918719" y="270612"/>
                  </a:lnTo>
                  <a:lnTo>
                    <a:pt x="880571" y="246645"/>
                  </a:lnTo>
                  <a:lnTo>
                    <a:pt x="841750" y="223672"/>
                  </a:lnTo>
                  <a:lnTo>
                    <a:pt x="802274" y="201712"/>
                  </a:lnTo>
                  <a:lnTo>
                    <a:pt x="762160" y="180783"/>
                  </a:lnTo>
                  <a:lnTo>
                    <a:pt x="721427" y="160902"/>
                  </a:lnTo>
                  <a:lnTo>
                    <a:pt x="680092" y="142088"/>
                  </a:lnTo>
                  <a:lnTo>
                    <a:pt x="638172" y="124358"/>
                  </a:lnTo>
                  <a:lnTo>
                    <a:pt x="595687" y="107731"/>
                  </a:lnTo>
                  <a:lnTo>
                    <a:pt x="552654" y="92223"/>
                  </a:lnTo>
                  <a:lnTo>
                    <a:pt x="509090" y="77853"/>
                  </a:lnTo>
                  <a:lnTo>
                    <a:pt x="465014" y="64639"/>
                  </a:lnTo>
                  <a:lnTo>
                    <a:pt x="420443" y="52599"/>
                  </a:lnTo>
                  <a:lnTo>
                    <a:pt x="375396" y="41750"/>
                  </a:lnTo>
                  <a:lnTo>
                    <a:pt x="329889" y="32111"/>
                  </a:lnTo>
                  <a:lnTo>
                    <a:pt x="283942" y="23699"/>
                  </a:lnTo>
                  <a:lnTo>
                    <a:pt x="237572" y="16532"/>
                  </a:lnTo>
                  <a:lnTo>
                    <a:pt x="190796" y="10628"/>
                  </a:lnTo>
                  <a:lnTo>
                    <a:pt x="143633" y="6005"/>
                  </a:lnTo>
                  <a:lnTo>
                    <a:pt x="96101" y="2680"/>
                  </a:lnTo>
                  <a:lnTo>
                    <a:pt x="48217" y="673"/>
                  </a:lnTo>
                  <a:lnTo>
                    <a:pt x="0" y="0"/>
                  </a:lnTo>
                  <a:close/>
                </a:path>
              </a:pathLst>
            </a:custGeom>
            <a:solidFill>
              <a:srgbClr val="FCD6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31" name="Google Shape;1031;p70"/>
            <p:cNvSpPr/>
            <p:nvPr/>
          </p:nvSpPr>
          <p:spPr>
            <a:xfrm>
              <a:off x="2922443" y="1669041"/>
              <a:ext cx="0" cy="2311689"/>
            </a:xfrm>
            <a:custGeom>
              <a:rect b="b" l="l" r="r" t="t"/>
              <a:pathLst>
                <a:path extrusionOk="0" h="3387090" w="120000">
                  <a:moveTo>
                    <a:pt x="0" y="3387090"/>
                  </a:moveTo>
                  <a:lnTo>
                    <a:pt x="0" y="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32" name="Google Shape;1032;p70"/>
            <p:cNvSpPr/>
            <p:nvPr/>
          </p:nvSpPr>
          <p:spPr>
            <a:xfrm>
              <a:off x="1767754" y="2823729"/>
              <a:ext cx="2311689" cy="0"/>
            </a:xfrm>
            <a:custGeom>
              <a:rect b="b" l="l" r="r" t="t"/>
              <a:pathLst>
                <a:path extrusionOk="0" h="120000" w="3387090">
                  <a:moveTo>
                    <a:pt x="0" y="0"/>
                  </a:moveTo>
                  <a:lnTo>
                    <a:pt x="3387090" y="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33" name="Google Shape;1033;p70"/>
            <p:cNvSpPr/>
            <p:nvPr/>
          </p:nvSpPr>
          <p:spPr>
            <a:xfrm>
              <a:off x="2011275" y="1953384"/>
              <a:ext cx="1781700" cy="1740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34" name="Google Shape;1034;p70"/>
            <p:cNvSpPr txBox="1"/>
            <p:nvPr/>
          </p:nvSpPr>
          <p:spPr>
            <a:xfrm>
              <a:off x="3387677" y="2011080"/>
              <a:ext cx="495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a:t>
              </a:r>
              <a:endParaRPr b="0" i="0" sz="800" u="none" cap="none" strike="noStrike">
                <a:solidFill>
                  <a:schemeClr val="dk1"/>
                </a:solidFill>
                <a:latin typeface="Calibri"/>
                <a:ea typeface="Calibri"/>
                <a:cs typeface="Calibri"/>
                <a:sym typeface="Calibri"/>
              </a:endParaRPr>
            </a:p>
          </p:txBody>
        </p:sp>
        <p:sp>
          <p:nvSpPr>
            <p:cNvPr id="1035" name="Google Shape;1035;p70"/>
            <p:cNvSpPr txBox="1"/>
            <p:nvPr/>
          </p:nvSpPr>
          <p:spPr>
            <a:xfrm>
              <a:off x="2364223" y="2997151"/>
              <a:ext cx="741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3</a:t>
              </a:r>
              <a:endParaRPr b="0" i="0" sz="800" u="none" cap="none" strike="noStrike">
                <a:solidFill>
                  <a:schemeClr val="dk1"/>
                </a:solidFill>
                <a:latin typeface="Calibri"/>
                <a:ea typeface="Calibri"/>
                <a:cs typeface="Calibri"/>
                <a:sym typeface="Calibri"/>
              </a:endParaRPr>
            </a:p>
          </p:txBody>
        </p:sp>
        <p:sp>
          <p:nvSpPr>
            <p:cNvPr id="1036" name="Google Shape;1036;p70"/>
            <p:cNvSpPr txBox="1"/>
            <p:nvPr/>
          </p:nvSpPr>
          <p:spPr>
            <a:xfrm>
              <a:off x="3266567" y="2833854"/>
              <a:ext cx="783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6</a:t>
              </a:r>
              <a:endParaRPr b="0" i="0" sz="800" u="none" cap="none" strike="noStrike">
                <a:solidFill>
                  <a:schemeClr val="dk1"/>
                </a:solidFill>
                <a:latin typeface="Calibri"/>
                <a:ea typeface="Calibri"/>
                <a:cs typeface="Calibri"/>
                <a:sym typeface="Calibri"/>
              </a:endParaRPr>
            </a:p>
          </p:txBody>
        </p:sp>
        <p:sp>
          <p:nvSpPr>
            <p:cNvPr id="1037" name="Google Shape;1037;p70"/>
            <p:cNvSpPr txBox="1"/>
            <p:nvPr/>
          </p:nvSpPr>
          <p:spPr>
            <a:xfrm>
              <a:off x="2079016" y="2990871"/>
              <a:ext cx="183900" cy="193500"/>
            </a:xfrm>
            <a:prstGeom prst="rect">
              <a:avLst/>
            </a:prstGeom>
            <a:noFill/>
            <a:ln>
              <a:noFill/>
            </a:ln>
          </p:spPr>
          <p:txBody>
            <a:bodyPr anchorCtr="0" anchor="t" bIns="0" lIns="0" spcFirstLastPara="1" rIns="0" wrap="square" tIns="8650">
              <a:spAutoFit/>
            </a:bodyPr>
            <a:lstStyle/>
            <a:p>
              <a:pPr indent="0" lvl="0" marL="254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7 </a:t>
              </a:r>
              <a:r>
                <a:rPr b="0" baseline="-25000" i="0" lang="en" sz="1200" u="none" cap="none" strike="noStrike">
                  <a:solidFill>
                    <a:schemeClr val="dk1"/>
                  </a:solidFill>
                  <a:latin typeface="Calibri"/>
                  <a:ea typeface="Calibri"/>
                  <a:cs typeface="Calibri"/>
                  <a:sym typeface="Calibri"/>
                </a:rPr>
                <a:t>5</a:t>
              </a:r>
              <a:endParaRPr b="0" baseline="-25000" i="0" sz="1200" u="none" cap="none" strike="noStrike">
                <a:solidFill>
                  <a:schemeClr val="dk1"/>
                </a:solidFill>
                <a:latin typeface="Calibri"/>
                <a:ea typeface="Calibri"/>
                <a:cs typeface="Calibri"/>
                <a:sym typeface="Calibri"/>
              </a:endParaRPr>
            </a:p>
          </p:txBody>
        </p:sp>
        <p:sp>
          <p:nvSpPr>
            <p:cNvPr id="1038" name="Google Shape;1038;p70"/>
            <p:cNvSpPr txBox="1"/>
            <p:nvPr/>
          </p:nvSpPr>
          <p:spPr>
            <a:xfrm>
              <a:off x="3492672" y="2708239"/>
              <a:ext cx="783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9</a:t>
              </a:r>
              <a:endParaRPr b="0" i="0" sz="800" u="none" cap="none" strike="noStrike">
                <a:solidFill>
                  <a:schemeClr val="dk1"/>
                </a:solidFill>
                <a:latin typeface="Calibri"/>
                <a:ea typeface="Calibri"/>
                <a:cs typeface="Calibri"/>
                <a:sym typeface="Calibri"/>
              </a:endParaRPr>
            </a:p>
          </p:txBody>
        </p:sp>
        <p:sp>
          <p:nvSpPr>
            <p:cNvPr id="1039" name="Google Shape;1039;p70"/>
            <p:cNvSpPr txBox="1"/>
            <p:nvPr/>
          </p:nvSpPr>
          <p:spPr>
            <a:xfrm>
              <a:off x="2636832" y="2356520"/>
              <a:ext cx="813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11</a:t>
              </a:r>
              <a:endParaRPr b="0" i="0" sz="800" u="none" cap="none" strike="noStrike">
                <a:solidFill>
                  <a:schemeClr val="dk1"/>
                </a:solidFill>
                <a:latin typeface="Calibri"/>
                <a:ea typeface="Calibri"/>
                <a:cs typeface="Calibri"/>
                <a:sym typeface="Calibri"/>
              </a:endParaRPr>
            </a:p>
          </p:txBody>
        </p:sp>
        <p:sp>
          <p:nvSpPr>
            <p:cNvPr id="1040" name="Google Shape;1040;p70"/>
            <p:cNvSpPr txBox="1"/>
            <p:nvPr/>
          </p:nvSpPr>
          <p:spPr>
            <a:xfrm>
              <a:off x="2785895" y="3185573"/>
              <a:ext cx="1101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12</a:t>
              </a:r>
              <a:endParaRPr b="0" i="0" sz="800" u="none" cap="none" strike="noStrike">
                <a:solidFill>
                  <a:schemeClr val="dk1"/>
                </a:solidFill>
                <a:latin typeface="Calibri"/>
                <a:ea typeface="Calibri"/>
                <a:cs typeface="Calibri"/>
                <a:sym typeface="Calibri"/>
              </a:endParaRPr>
            </a:p>
          </p:txBody>
        </p:sp>
        <p:sp>
          <p:nvSpPr>
            <p:cNvPr id="1041" name="Google Shape;1041;p70"/>
            <p:cNvSpPr txBox="1"/>
            <p:nvPr/>
          </p:nvSpPr>
          <p:spPr>
            <a:xfrm>
              <a:off x="2751710" y="2990871"/>
              <a:ext cx="264000" cy="193500"/>
            </a:xfrm>
            <a:prstGeom prst="rect">
              <a:avLst/>
            </a:prstGeom>
            <a:noFill/>
            <a:ln>
              <a:noFill/>
            </a:ln>
          </p:spPr>
          <p:txBody>
            <a:bodyPr anchorCtr="0" anchor="t" bIns="0" lIns="0" spcFirstLastPara="1" rIns="0" wrap="square" tIns="8650">
              <a:spAutoFit/>
            </a:bodyPr>
            <a:lstStyle/>
            <a:p>
              <a:pPr indent="0" lvl="0" marL="254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13 </a:t>
              </a:r>
              <a:r>
                <a:rPr b="0" baseline="-25000" i="0" lang="en" sz="1200" u="none" cap="none" strike="noStrike">
                  <a:solidFill>
                    <a:schemeClr val="dk1"/>
                  </a:solidFill>
                  <a:latin typeface="Calibri"/>
                  <a:ea typeface="Calibri"/>
                  <a:cs typeface="Calibri"/>
                  <a:sym typeface="Calibri"/>
                </a:rPr>
                <a:t>8</a:t>
              </a:r>
              <a:endParaRPr b="0" baseline="-25000" i="0" sz="1200" u="none" cap="none" strike="noStrike">
                <a:solidFill>
                  <a:schemeClr val="dk1"/>
                </a:solidFill>
                <a:latin typeface="Calibri"/>
                <a:ea typeface="Calibri"/>
                <a:cs typeface="Calibri"/>
                <a:sym typeface="Calibri"/>
              </a:endParaRPr>
            </a:p>
          </p:txBody>
        </p:sp>
        <p:sp>
          <p:nvSpPr>
            <p:cNvPr id="1042" name="Google Shape;1042;p70"/>
            <p:cNvSpPr txBox="1"/>
            <p:nvPr/>
          </p:nvSpPr>
          <p:spPr>
            <a:xfrm>
              <a:off x="3204077" y="2135771"/>
              <a:ext cx="193500" cy="438300"/>
            </a:xfrm>
            <a:prstGeom prst="rect">
              <a:avLst/>
            </a:prstGeom>
            <a:noFill/>
            <a:ln>
              <a:noFill/>
            </a:ln>
          </p:spPr>
          <p:txBody>
            <a:bodyPr anchorCtr="0" anchor="t" bIns="0" lIns="0" spcFirstLastPara="1" rIns="0" wrap="square" tIns="65800">
              <a:spAutoFit/>
            </a:bodyPr>
            <a:lstStyle/>
            <a:p>
              <a:pPr indent="0" lvl="0" marL="381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10</a:t>
              </a:r>
              <a:endParaRPr b="0" i="0" sz="800" u="none" cap="none" strike="noStrike">
                <a:solidFill>
                  <a:schemeClr val="dk1"/>
                </a:solidFill>
                <a:latin typeface="Calibri"/>
                <a:ea typeface="Calibri"/>
                <a:cs typeface="Calibri"/>
                <a:sym typeface="Calibri"/>
              </a:endParaRPr>
            </a:p>
            <a:p>
              <a:pPr indent="0" lvl="0" marL="25400" marR="0" rtl="0" algn="l">
                <a:lnSpc>
                  <a:spcPct val="100000"/>
                </a:lnSpc>
                <a:spcBef>
                  <a:spcPts val="50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14</a:t>
              </a:r>
              <a:r>
                <a:rPr b="0" baseline="-25000" i="0" lang="en" sz="1200" u="none" cap="none" strike="noStrike">
                  <a:solidFill>
                    <a:schemeClr val="dk1"/>
                  </a:solidFill>
                  <a:latin typeface="Calibri"/>
                  <a:ea typeface="Calibri"/>
                  <a:cs typeface="Calibri"/>
                  <a:sym typeface="Calibri"/>
                </a:rPr>
                <a:t>4</a:t>
              </a:r>
              <a:endParaRPr b="0" baseline="-25000" i="0" sz="1200" u="none" cap="none" strike="noStrike">
                <a:solidFill>
                  <a:schemeClr val="dk1"/>
                </a:solidFill>
                <a:latin typeface="Calibri"/>
                <a:ea typeface="Calibri"/>
                <a:cs typeface="Calibri"/>
                <a:sym typeface="Calibri"/>
              </a:endParaRPr>
            </a:p>
          </p:txBody>
        </p:sp>
        <p:sp>
          <p:nvSpPr>
            <p:cNvPr id="1043" name="Google Shape;1043;p70"/>
            <p:cNvSpPr txBox="1"/>
            <p:nvPr/>
          </p:nvSpPr>
          <p:spPr>
            <a:xfrm>
              <a:off x="2277158" y="2525176"/>
              <a:ext cx="169200" cy="281400"/>
            </a:xfrm>
            <a:prstGeom prst="rect">
              <a:avLst/>
            </a:prstGeom>
            <a:noFill/>
            <a:ln>
              <a:noFill/>
            </a:ln>
          </p:spPr>
          <p:txBody>
            <a:bodyPr anchorCtr="0" anchor="t" bIns="0" lIns="0" spcFirstLastPara="1" rIns="0" wrap="square" tIns="22075">
              <a:spAutoFit/>
            </a:bodyPr>
            <a:lstStyle/>
            <a:p>
              <a:pPr indent="0" lvl="0" marL="1016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2</a:t>
              </a:r>
              <a:endParaRPr b="0" i="0" sz="800" u="none" cap="none" strike="noStrike">
                <a:solidFill>
                  <a:schemeClr val="dk1"/>
                </a:solidFill>
                <a:latin typeface="Calibri"/>
                <a:ea typeface="Calibri"/>
                <a:cs typeface="Calibri"/>
                <a:sym typeface="Calibri"/>
              </a:endParaRPr>
            </a:p>
            <a:p>
              <a:pPr indent="0" lvl="0" marL="12700" marR="0" rtl="0" algn="l">
                <a:lnSpc>
                  <a:spcPct val="100000"/>
                </a:lnSpc>
                <a:spcBef>
                  <a:spcPts val="10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15</a:t>
              </a:r>
              <a:endParaRPr b="0" i="0" sz="800" u="none" cap="none" strike="noStrike">
                <a:solidFill>
                  <a:schemeClr val="dk1"/>
                </a:solidFill>
                <a:latin typeface="Calibri"/>
                <a:ea typeface="Calibri"/>
                <a:cs typeface="Calibri"/>
                <a:sym typeface="Calibri"/>
              </a:endParaRPr>
            </a:p>
          </p:txBody>
        </p:sp>
        <p:sp>
          <p:nvSpPr>
            <p:cNvPr id="1044" name="Google Shape;1044;p70"/>
            <p:cNvSpPr txBox="1"/>
            <p:nvPr/>
          </p:nvSpPr>
          <p:spPr>
            <a:xfrm>
              <a:off x="2170281" y="2369080"/>
              <a:ext cx="1104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16</a:t>
              </a:r>
              <a:endParaRPr b="0" i="0" sz="800" u="none" cap="none" strike="noStrike">
                <a:solidFill>
                  <a:schemeClr val="dk1"/>
                </a:solidFill>
                <a:latin typeface="Calibri"/>
                <a:ea typeface="Calibri"/>
                <a:cs typeface="Calibri"/>
                <a:sym typeface="Calibri"/>
              </a:endParaRPr>
            </a:p>
          </p:txBody>
        </p:sp>
        <p:sp>
          <p:nvSpPr>
            <p:cNvPr id="1045" name="Google Shape;1045;p70"/>
            <p:cNvSpPr txBox="1"/>
            <p:nvPr/>
          </p:nvSpPr>
          <p:spPr>
            <a:xfrm>
              <a:off x="3016158" y="2858976"/>
              <a:ext cx="1017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17</a:t>
              </a:r>
              <a:endParaRPr b="0" i="0" sz="800" u="none" cap="none" strike="noStrike">
                <a:solidFill>
                  <a:schemeClr val="dk1"/>
                </a:solidFill>
                <a:latin typeface="Calibri"/>
                <a:ea typeface="Calibri"/>
                <a:cs typeface="Calibri"/>
                <a:sym typeface="Calibri"/>
              </a:endParaRPr>
            </a:p>
          </p:txBody>
        </p:sp>
        <p:sp>
          <p:nvSpPr>
            <p:cNvPr id="1046" name="Google Shape;1046;p70"/>
            <p:cNvSpPr/>
            <p:nvPr/>
          </p:nvSpPr>
          <p:spPr>
            <a:xfrm>
              <a:off x="5066867" y="1669041"/>
              <a:ext cx="1155844" cy="1155844"/>
            </a:xfrm>
            <a:custGeom>
              <a:rect b="b" l="l" r="r" t="t"/>
              <a:pathLst>
                <a:path extrusionOk="0" h="1693545" w="1693545">
                  <a:moveTo>
                    <a:pt x="1693545" y="0"/>
                  </a:moveTo>
                  <a:lnTo>
                    <a:pt x="1645327" y="673"/>
                  </a:lnTo>
                  <a:lnTo>
                    <a:pt x="1597443" y="2680"/>
                  </a:lnTo>
                  <a:lnTo>
                    <a:pt x="1549911" y="6005"/>
                  </a:lnTo>
                  <a:lnTo>
                    <a:pt x="1502748" y="10628"/>
                  </a:lnTo>
                  <a:lnTo>
                    <a:pt x="1455972" y="16532"/>
                  </a:lnTo>
                  <a:lnTo>
                    <a:pt x="1409602" y="23699"/>
                  </a:lnTo>
                  <a:lnTo>
                    <a:pt x="1363655" y="32111"/>
                  </a:lnTo>
                  <a:lnTo>
                    <a:pt x="1318148" y="41750"/>
                  </a:lnTo>
                  <a:lnTo>
                    <a:pt x="1273101" y="52599"/>
                  </a:lnTo>
                  <a:lnTo>
                    <a:pt x="1228530" y="64639"/>
                  </a:lnTo>
                  <a:lnTo>
                    <a:pt x="1184454" y="77853"/>
                  </a:lnTo>
                  <a:lnTo>
                    <a:pt x="1140890" y="92223"/>
                  </a:lnTo>
                  <a:lnTo>
                    <a:pt x="1097857" y="107731"/>
                  </a:lnTo>
                  <a:lnTo>
                    <a:pt x="1055372" y="124358"/>
                  </a:lnTo>
                  <a:lnTo>
                    <a:pt x="1013452" y="142088"/>
                  </a:lnTo>
                  <a:lnTo>
                    <a:pt x="972117" y="160902"/>
                  </a:lnTo>
                  <a:lnTo>
                    <a:pt x="931384" y="180783"/>
                  </a:lnTo>
                  <a:lnTo>
                    <a:pt x="891270" y="201712"/>
                  </a:lnTo>
                  <a:lnTo>
                    <a:pt x="851794" y="223672"/>
                  </a:lnTo>
                  <a:lnTo>
                    <a:pt x="812973" y="246645"/>
                  </a:lnTo>
                  <a:lnTo>
                    <a:pt x="774825" y="270612"/>
                  </a:lnTo>
                  <a:lnTo>
                    <a:pt x="737369" y="295557"/>
                  </a:lnTo>
                  <a:lnTo>
                    <a:pt x="700621" y="321461"/>
                  </a:lnTo>
                  <a:lnTo>
                    <a:pt x="664601" y="348306"/>
                  </a:lnTo>
                  <a:lnTo>
                    <a:pt x="629325" y="376075"/>
                  </a:lnTo>
                  <a:lnTo>
                    <a:pt x="594812" y="404749"/>
                  </a:lnTo>
                  <a:lnTo>
                    <a:pt x="561079" y="434311"/>
                  </a:lnTo>
                  <a:lnTo>
                    <a:pt x="528145" y="464743"/>
                  </a:lnTo>
                  <a:lnTo>
                    <a:pt x="496027" y="496027"/>
                  </a:lnTo>
                  <a:lnTo>
                    <a:pt x="464743" y="528145"/>
                  </a:lnTo>
                  <a:lnTo>
                    <a:pt x="434311" y="561079"/>
                  </a:lnTo>
                  <a:lnTo>
                    <a:pt x="404749" y="594812"/>
                  </a:lnTo>
                  <a:lnTo>
                    <a:pt x="376075" y="629325"/>
                  </a:lnTo>
                  <a:lnTo>
                    <a:pt x="348306" y="664601"/>
                  </a:lnTo>
                  <a:lnTo>
                    <a:pt x="321461" y="700621"/>
                  </a:lnTo>
                  <a:lnTo>
                    <a:pt x="295557" y="737369"/>
                  </a:lnTo>
                  <a:lnTo>
                    <a:pt x="270612" y="774825"/>
                  </a:lnTo>
                  <a:lnTo>
                    <a:pt x="246645" y="812973"/>
                  </a:lnTo>
                  <a:lnTo>
                    <a:pt x="223672" y="851794"/>
                  </a:lnTo>
                  <a:lnTo>
                    <a:pt x="201712" y="891270"/>
                  </a:lnTo>
                  <a:lnTo>
                    <a:pt x="180783" y="931384"/>
                  </a:lnTo>
                  <a:lnTo>
                    <a:pt x="160902" y="972117"/>
                  </a:lnTo>
                  <a:lnTo>
                    <a:pt x="142088" y="1013452"/>
                  </a:lnTo>
                  <a:lnTo>
                    <a:pt x="124358" y="1055372"/>
                  </a:lnTo>
                  <a:lnTo>
                    <a:pt x="107731" y="1097857"/>
                  </a:lnTo>
                  <a:lnTo>
                    <a:pt x="92223" y="1140890"/>
                  </a:lnTo>
                  <a:lnTo>
                    <a:pt x="77853" y="1184454"/>
                  </a:lnTo>
                  <a:lnTo>
                    <a:pt x="64639" y="1228530"/>
                  </a:lnTo>
                  <a:lnTo>
                    <a:pt x="52599" y="1273101"/>
                  </a:lnTo>
                  <a:lnTo>
                    <a:pt x="41750" y="1318148"/>
                  </a:lnTo>
                  <a:lnTo>
                    <a:pt x="32111" y="1363655"/>
                  </a:lnTo>
                  <a:lnTo>
                    <a:pt x="23699" y="1409602"/>
                  </a:lnTo>
                  <a:lnTo>
                    <a:pt x="16532" y="1455972"/>
                  </a:lnTo>
                  <a:lnTo>
                    <a:pt x="10628" y="1502748"/>
                  </a:lnTo>
                  <a:lnTo>
                    <a:pt x="6005" y="1549911"/>
                  </a:lnTo>
                  <a:lnTo>
                    <a:pt x="2680" y="1597443"/>
                  </a:lnTo>
                  <a:lnTo>
                    <a:pt x="673" y="1645327"/>
                  </a:lnTo>
                  <a:lnTo>
                    <a:pt x="0" y="1693545"/>
                  </a:lnTo>
                  <a:lnTo>
                    <a:pt x="1693545" y="1693545"/>
                  </a:lnTo>
                  <a:lnTo>
                    <a:pt x="1693545" y="0"/>
                  </a:lnTo>
                  <a:close/>
                </a:path>
              </a:pathLst>
            </a:custGeom>
            <a:solidFill>
              <a:srgbClr val="2CC3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47" name="Google Shape;1047;p70"/>
            <p:cNvSpPr/>
            <p:nvPr/>
          </p:nvSpPr>
          <p:spPr>
            <a:xfrm>
              <a:off x="5066867" y="2823730"/>
              <a:ext cx="1155844" cy="1155844"/>
            </a:xfrm>
            <a:custGeom>
              <a:rect b="b" l="l" r="r" t="t"/>
              <a:pathLst>
                <a:path extrusionOk="0" h="1693545" w="1693545">
                  <a:moveTo>
                    <a:pt x="1693545" y="0"/>
                  </a:moveTo>
                  <a:lnTo>
                    <a:pt x="0" y="0"/>
                  </a:lnTo>
                  <a:lnTo>
                    <a:pt x="673" y="48217"/>
                  </a:lnTo>
                  <a:lnTo>
                    <a:pt x="2680" y="96101"/>
                  </a:lnTo>
                  <a:lnTo>
                    <a:pt x="6005" y="143633"/>
                  </a:lnTo>
                  <a:lnTo>
                    <a:pt x="10628" y="190796"/>
                  </a:lnTo>
                  <a:lnTo>
                    <a:pt x="16532" y="237572"/>
                  </a:lnTo>
                  <a:lnTo>
                    <a:pt x="23699" y="283942"/>
                  </a:lnTo>
                  <a:lnTo>
                    <a:pt x="32111" y="329889"/>
                  </a:lnTo>
                  <a:lnTo>
                    <a:pt x="41750" y="375396"/>
                  </a:lnTo>
                  <a:lnTo>
                    <a:pt x="52599" y="420443"/>
                  </a:lnTo>
                  <a:lnTo>
                    <a:pt x="64639" y="465014"/>
                  </a:lnTo>
                  <a:lnTo>
                    <a:pt x="77853" y="509090"/>
                  </a:lnTo>
                  <a:lnTo>
                    <a:pt x="92223" y="552654"/>
                  </a:lnTo>
                  <a:lnTo>
                    <a:pt x="107731" y="595687"/>
                  </a:lnTo>
                  <a:lnTo>
                    <a:pt x="124358" y="638172"/>
                  </a:lnTo>
                  <a:lnTo>
                    <a:pt x="142088" y="680092"/>
                  </a:lnTo>
                  <a:lnTo>
                    <a:pt x="160902" y="721427"/>
                  </a:lnTo>
                  <a:lnTo>
                    <a:pt x="180783" y="762160"/>
                  </a:lnTo>
                  <a:lnTo>
                    <a:pt x="201712" y="802274"/>
                  </a:lnTo>
                  <a:lnTo>
                    <a:pt x="223672" y="841750"/>
                  </a:lnTo>
                  <a:lnTo>
                    <a:pt x="246645" y="880571"/>
                  </a:lnTo>
                  <a:lnTo>
                    <a:pt x="270612" y="918719"/>
                  </a:lnTo>
                  <a:lnTo>
                    <a:pt x="295557" y="956175"/>
                  </a:lnTo>
                  <a:lnTo>
                    <a:pt x="321461" y="992923"/>
                  </a:lnTo>
                  <a:lnTo>
                    <a:pt x="348306" y="1028943"/>
                  </a:lnTo>
                  <a:lnTo>
                    <a:pt x="376075" y="1064219"/>
                  </a:lnTo>
                  <a:lnTo>
                    <a:pt x="404749" y="1098732"/>
                  </a:lnTo>
                  <a:lnTo>
                    <a:pt x="434311" y="1132465"/>
                  </a:lnTo>
                  <a:lnTo>
                    <a:pt x="464743" y="1165399"/>
                  </a:lnTo>
                  <a:lnTo>
                    <a:pt x="496027" y="1197517"/>
                  </a:lnTo>
                  <a:lnTo>
                    <a:pt x="528145" y="1228801"/>
                  </a:lnTo>
                  <a:lnTo>
                    <a:pt x="561079" y="1259233"/>
                  </a:lnTo>
                  <a:lnTo>
                    <a:pt x="594812" y="1288795"/>
                  </a:lnTo>
                  <a:lnTo>
                    <a:pt x="629325" y="1317469"/>
                  </a:lnTo>
                  <a:lnTo>
                    <a:pt x="664601" y="1345238"/>
                  </a:lnTo>
                  <a:lnTo>
                    <a:pt x="700621" y="1372083"/>
                  </a:lnTo>
                  <a:lnTo>
                    <a:pt x="737369" y="1397987"/>
                  </a:lnTo>
                  <a:lnTo>
                    <a:pt x="774825" y="1422932"/>
                  </a:lnTo>
                  <a:lnTo>
                    <a:pt x="812973" y="1446899"/>
                  </a:lnTo>
                  <a:lnTo>
                    <a:pt x="851794" y="1469872"/>
                  </a:lnTo>
                  <a:lnTo>
                    <a:pt x="891270" y="1491832"/>
                  </a:lnTo>
                  <a:lnTo>
                    <a:pt x="931384" y="1512761"/>
                  </a:lnTo>
                  <a:lnTo>
                    <a:pt x="972117" y="1532642"/>
                  </a:lnTo>
                  <a:lnTo>
                    <a:pt x="1013452" y="1551456"/>
                  </a:lnTo>
                  <a:lnTo>
                    <a:pt x="1055372" y="1569186"/>
                  </a:lnTo>
                  <a:lnTo>
                    <a:pt x="1097857" y="1585813"/>
                  </a:lnTo>
                  <a:lnTo>
                    <a:pt x="1140890" y="1601321"/>
                  </a:lnTo>
                  <a:lnTo>
                    <a:pt x="1184454" y="1615691"/>
                  </a:lnTo>
                  <a:lnTo>
                    <a:pt x="1228530" y="1628905"/>
                  </a:lnTo>
                  <a:lnTo>
                    <a:pt x="1273101" y="1640945"/>
                  </a:lnTo>
                  <a:lnTo>
                    <a:pt x="1318148" y="1651794"/>
                  </a:lnTo>
                  <a:lnTo>
                    <a:pt x="1363655" y="1661433"/>
                  </a:lnTo>
                  <a:lnTo>
                    <a:pt x="1409602" y="1669845"/>
                  </a:lnTo>
                  <a:lnTo>
                    <a:pt x="1455972" y="1677012"/>
                  </a:lnTo>
                  <a:lnTo>
                    <a:pt x="1502748" y="1682916"/>
                  </a:lnTo>
                  <a:lnTo>
                    <a:pt x="1549911" y="1687539"/>
                  </a:lnTo>
                  <a:lnTo>
                    <a:pt x="1597443" y="1690864"/>
                  </a:lnTo>
                  <a:lnTo>
                    <a:pt x="1645327" y="1692871"/>
                  </a:lnTo>
                  <a:lnTo>
                    <a:pt x="1693545" y="1693544"/>
                  </a:lnTo>
                  <a:lnTo>
                    <a:pt x="1693545" y="0"/>
                  </a:lnTo>
                  <a:close/>
                </a:path>
              </a:pathLst>
            </a:custGeom>
            <a:solidFill>
              <a:srgbClr val="62C08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48" name="Google Shape;1048;p70"/>
            <p:cNvSpPr/>
            <p:nvPr/>
          </p:nvSpPr>
          <p:spPr>
            <a:xfrm>
              <a:off x="6221558" y="2823730"/>
              <a:ext cx="1155844" cy="1155844"/>
            </a:xfrm>
            <a:custGeom>
              <a:rect b="b" l="l" r="r" t="t"/>
              <a:pathLst>
                <a:path extrusionOk="0" h="1693545" w="1693545">
                  <a:moveTo>
                    <a:pt x="1693545" y="0"/>
                  </a:moveTo>
                  <a:lnTo>
                    <a:pt x="0" y="0"/>
                  </a:lnTo>
                  <a:lnTo>
                    <a:pt x="0" y="1693544"/>
                  </a:lnTo>
                  <a:lnTo>
                    <a:pt x="48217" y="1692871"/>
                  </a:lnTo>
                  <a:lnTo>
                    <a:pt x="96101" y="1690864"/>
                  </a:lnTo>
                  <a:lnTo>
                    <a:pt x="143633" y="1687539"/>
                  </a:lnTo>
                  <a:lnTo>
                    <a:pt x="190796" y="1682916"/>
                  </a:lnTo>
                  <a:lnTo>
                    <a:pt x="237572" y="1677012"/>
                  </a:lnTo>
                  <a:lnTo>
                    <a:pt x="283942" y="1669845"/>
                  </a:lnTo>
                  <a:lnTo>
                    <a:pt x="329889" y="1661433"/>
                  </a:lnTo>
                  <a:lnTo>
                    <a:pt x="375396" y="1651794"/>
                  </a:lnTo>
                  <a:lnTo>
                    <a:pt x="420443" y="1640945"/>
                  </a:lnTo>
                  <a:lnTo>
                    <a:pt x="465014" y="1628905"/>
                  </a:lnTo>
                  <a:lnTo>
                    <a:pt x="509090" y="1615691"/>
                  </a:lnTo>
                  <a:lnTo>
                    <a:pt x="552654" y="1601321"/>
                  </a:lnTo>
                  <a:lnTo>
                    <a:pt x="595687" y="1585813"/>
                  </a:lnTo>
                  <a:lnTo>
                    <a:pt x="638172" y="1569186"/>
                  </a:lnTo>
                  <a:lnTo>
                    <a:pt x="680092" y="1551456"/>
                  </a:lnTo>
                  <a:lnTo>
                    <a:pt x="721427" y="1532642"/>
                  </a:lnTo>
                  <a:lnTo>
                    <a:pt x="762160" y="1512761"/>
                  </a:lnTo>
                  <a:lnTo>
                    <a:pt x="802274" y="1491832"/>
                  </a:lnTo>
                  <a:lnTo>
                    <a:pt x="841750" y="1469872"/>
                  </a:lnTo>
                  <a:lnTo>
                    <a:pt x="880571" y="1446899"/>
                  </a:lnTo>
                  <a:lnTo>
                    <a:pt x="918719" y="1422932"/>
                  </a:lnTo>
                  <a:lnTo>
                    <a:pt x="956175" y="1397987"/>
                  </a:lnTo>
                  <a:lnTo>
                    <a:pt x="992923" y="1372083"/>
                  </a:lnTo>
                  <a:lnTo>
                    <a:pt x="1028943" y="1345238"/>
                  </a:lnTo>
                  <a:lnTo>
                    <a:pt x="1064219" y="1317469"/>
                  </a:lnTo>
                  <a:lnTo>
                    <a:pt x="1098732" y="1288795"/>
                  </a:lnTo>
                  <a:lnTo>
                    <a:pt x="1132465" y="1259233"/>
                  </a:lnTo>
                  <a:lnTo>
                    <a:pt x="1165399" y="1228801"/>
                  </a:lnTo>
                  <a:lnTo>
                    <a:pt x="1197517" y="1197517"/>
                  </a:lnTo>
                  <a:lnTo>
                    <a:pt x="1228801" y="1165399"/>
                  </a:lnTo>
                  <a:lnTo>
                    <a:pt x="1259233" y="1132465"/>
                  </a:lnTo>
                  <a:lnTo>
                    <a:pt x="1288795" y="1098732"/>
                  </a:lnTo>
                  <a:lnTo>
                    <a:pt x="1317469" y="1064219"/>
                  </a:lnTo>
                  <a:lnTo>
                    <a:pt x="1345238" y="1028943"/>
                  </a:lnTo>
                  <a:lnTo>
                    <a:pt x="1372083" y="992923"/>
                  </a:lnTo>
                  <a:lnTo>
                    <a:pt x="1397987" y="956175"/>
                  </a:lnTo>
                  <a:lnTo>
                    <a:pt x="1422932" y="918719"/>
                  </a:lnTo>
                  <a:lnTo>
                    <a:pt x="1446899" y="880571"/>
                  </a:lnTo>
                  <a:lnTo>
                    <a:pt x="1469872" y="841750"/>
                  </a:lnTo>
                  <a:lnTo>
                    <a:pt x="1491832" y="802274"/>
                  </a:lnTo>
                  <a:lnTo>
                    <a:pt x="1512761" y="762160"/>
                  </a:lnTo>
                  <a:lnTo>
                    <a:pt x="1532642" y="721427"/>
                  </a:lnTo>
                  <a:lnTo>
                    <a:pt x="1551456" y="680092"/>
                  </a:lnTo>
                  <a:lnTo>
                    <a:pt x="1569186" y="638172"/>
                  </a:lnTo>
                  <a:lnTo>
                    <a:pt x="1585813" y="595687"/>
                  </a:lnTo>
                  <a:lnTo>
                    <a:pt x="1601321" y="552654"/>
                  </a:lnTo>
                  <a:lnTo>
                    <a:pt x="1615691" y="509090"/>
                  </a:lnTo>
                  <a:lnTo>
                    <a:pt x="1628905" y="465014"/>
                  </a:lnTo>
                  <a:lnTo>
                    <a:pt x="1640945" y="420443"/>
                  </a:lnTo>
                  <a:lnTo>
                    <a:pt x="1651794" y="375396"/>
                  </a:lnTo>
                  <a:lnTo>
                    <a:pt x="1661433" y="329889"/>
                  </a:lnTo>
                  <a:lnTo>
                    <a:pt x="1669845" y="283942"/>
                  </a:lnTo>
                  <a:lnTo>
                    <a:pt x="1677012" y="237572"/>
                  </a:lnTo>
                  <a:lnTo>
                    <a:pt x="1682916" y="190796"/>
                  </a:lnTo>
                  <a:lnTo>
                    <a:pt x="1687539" y="143633"/>
                  </a:lnTo>
                  <a:lnTo>
                    <a:pt x="1690864" y="96101"/>
                  </a:lnTo>
                  <a:lnTo>
                    <a:pt x="1692871" y="48217"/>
                  </a:lnTo>
                  <a:lnTo>
                    <a:pt x="1693545" y="0"/>
                  </a:lnTo>
                  <a:close/>
                </a:path>
              </a:pathLst>
            </a:custGeom>
            <a:solidFill>
              <a:srgbClr val="EE354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49" name="Google Shape;1049;p70"/>
            <p:cNvSpPr/>
            <p:nvPr/>
          </p:nvSpPr>
          <p:spPr>
            <a:xfrm>
              <a:off x="6221558" y="1669041"/>
              <a:ext cx="1155844" cy="1155844"/>
            </a:xfrm>
            <a:custGeom>
              <a:rect b="b" l="l" r="r" t="t"/>
              <a:pathLst>
                <a:path extrusionOk="0" h="1693545" w="1693545">
                  <a:moveTo>
                    <a:pt x="0" y="0"/>
                  </a:moveTo>
                  <a:lnTo>
                    <a:pt x="0" y="1693545"/>
                  </a:lnTo>
                  <a:lnTo>
                    <a:pt x="1693545" y="1693545"/>
                  </a:lnTo>
                  <a:lnTo>
                    <a:pt x="1692871" y="1645327"/>
                  </a:lnTo>
                  <a:lnTo>
                    <a:pt x="1690864" y="1597443"/>
                  </a:lnTo>
                  <a:lnTo>
                    <a:pt x="1687539" y="1549911"/>
                  </a:lnTo>
                  <a:lnTo>
                    <a:pt x="1682916" y="1502748"/>
                  </a:lnTo>
                  <a:lnTo>
                    <a:pt x="1677012" y="1455972"/>
                  </a:lnTo>
                  <a:lnTo>
                    <a:pt x="1669845" y="1409602"/>
                  </a:lnTo>
                  <a:lnTo>
                    <a:pt x="1661433" y="1363655"/>
                  </a:lnTo>
                  <a:lnTo>
                    <a:pt x="1651794" y="1318148"/>
                  </a:lnTo>
                  <a:lnTo>
                    <a:pt x="1640945" y="1273101"/>
                  </a:lnTo>
                  <a:lnTo>
                    <a:pt x="1628905" y="1228530"/>
                  </a:lnTo>
                  <a:lnTo>
                    <a:pt x="1615691" y="1184454"/>
                  </a:lnTo>
                  <a:lnTo>
                    <a:pt x="1601321" y="1140890"/>
                  </a:lnTo>
                  <a:lnTo>
                    <a:pt x="1585813" y="1097857"/>
                  </a:lnTo>
                  <a:lnTo>
                    <a:pt x="1569186" y="1055372"/>
                  </a:lnTo>
                  <a:lnTo>
                    <a:pt x="1551456" y="1013452"/>
                  </a:lnTo>
                  <a:lnTo>
                    <a:pt x="1532642" y="972117"/>
                  </a:lnTo>
                  <a:lnTo>
                    <a:pt x="1512761" y="931384"/>
                  </a:lnTo>
                  <a:lnTo>
                    <a:pt x="1491832" y="891270"/>
                  </a:lnTo>
                  <a:lnTo>
                    <a:pt x="1469872" y="851794"/>
                  </a:lnTo>
                  <a:lnTo>
                    <a:pt x="1446899" y="812973"/>
                  </a:lnTo>
                  <a:lnTo>
                    <a:pt x="1422932" y="774825"/>
                  </a:lnTo>
                  <a:lnTo>
                    <a:pt x="1397987" y="737369"/>
                  </a:lnTo>
                  <a:lnTo>
                    <a:pt x="1372083" y="700621"/>
                  </a:lnTo>
                  <a:lnTo>
                    <a:pt x="1345238" y="664601"/>
                  </a:lnTo>
                  <a:lnTo>
                    <a:pt x="1317469" y="629325"/>
                  </a:lnTo>
                  <a:lnTo>
                    <a:pt x="1288795" y="594812"/>
                  </a:lnTo>
                  <a:lnTo>
                    <a:pt x="1259233" y="561079"/>
                  </a:lnTo>
                  <a:lnTo>
                    <a:pt x="1228801" y="528145"/>
                  </a:lnTo>
                  <a:lnTo>
                    <a:pt x="1197517" y="496027"/>
                  </a:lnTo>
                  <a:lnTo>
                    <a:pt x="1165399" y="464743"/>
                  </a:lnTo>
                  <a:lnTo>
                    <a:pt x="1132465" y="434311"/>
                  </a:lnTo>
                  <a:lnTo>
                    <a:pt x="1098732" y="404749"/>
                  </a:lnTo>
                  <a:lnTo>
                    <a:pt x="1064219" y="376075"/>
                  </a:lnTo>
                  <a:lnTo>
                    <a:pt x="1028943" y="348306"/>
                  </a:lnTo>
                  <a:lnTo>
                    <a:pt x="992923" y="321461"/>
                  </a:lnTo>
                  <a:lnTo>
                    <a:pt x="956175" y="295557"/>
                  </a:lnTo>
                  <a:lnTo>
                    <a:pt x="918719" y="270612"/>
                  </a:lnTo>
                  <a:lnTo>
                    <a:pt x="880571" y="246645"/>
                  </a:lnTo>
                  <a:lnTo>
                    <a:pt x="841750" y="223672"/>
                  </a:lnTo>
                  <a:lnTo>
                    <a:pt x="802274" y="201712"/>
                  </a:lnTo>
                  <a:lnTo>
                    <a:pt x="762160" y="180783"/>
                  </a:lnTo>
                  <a:lnTo>
                    <a:pt x="721427" y="160902"/>
                  </a:lnTo>
                  <a:lnTo>
                    <a:pt x="680092" y="142088"/>
                  </a:lnTo>
                  <a:lnTo>
                    <a:pt x="638172" y="124358"/>
                  </a:lnTo>
                  <a:lnTo>
                    <a:pt x="595687" y="107731"/>
                  </a:lnTo>
                  <a:lnTo>
                    <a:pt x="552654" y="92223"/>
                  </a:lnTo>
                  <a:lnTo>
                    <a:pt x="509090" y="77853"/>
                  </a:lnTo>
                  <a:lnTo>
                    <a:pt x="465014" y="64639"/>
                  </a:lnTo>
                  <a:lnTo>
                    <a:pt x="420443" y="52599"/>
                  </a:lnTo>
                  <a:lnTo>
                    <a:pt x="375396" y="41750"/>
                  </a:lnTo>
                  <a:lnTo>
                    <a:pt x="329889" y="32111"/>
                  </a:lnTo>
                  <a:lnTo>
                    <a:pt x="283942" y="23699"/>
                  </a:lnTo>
                  <a:lnTo>
                    <a:pt x="237572" y="16532"/>
                  </a:lnTo>
                  <a:lnTo>
                    <a:pt x="190796" y="10628"/>
                  </a:lnTo>
                  <a:lnTo>
                    <a:pt x="143633" y="6005"/>
                  </a:lnTo>
                  <a:lnTo>
                    <a:pt x="96101" y="2680"/>
                  </a:lnTo>
                  <a:lnTo>
                    <a:pt x="48217" y="673"/>
                  </a:lnTo>
                  <a:lnTo>
                    <a:pt x="0" y="0"/>
                  </a:lnTo>
                  <a:close/>
                </a:path>
              </a:pathLst>
            </a:custGeom>
            <a:solidFill>
              <a:srgbClr val="FCD6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50" name="Google Shape;1050;p70"/>
            <p:cNvSpPr/>
            <p:nvPr/>
          </p:nvSpPr>
          <p:spPr>
            <a:xfrm>
              <a:off x="6221557" y="1669041"/>
              <a:ext cx="0" cy="2311689"/>
            </a:xfrm>
            <a:custGeom>
              <a:rect b="b" l="l" r="r" t="t"/>
              <a:pathLst>
                <a:path extrusionOk="0" h="3387090" w="120000">
                  <a:moveTo>
                    <a:pt x="0" y="3387090"/>
                  </a:moveTo>
                  <a:lnTo>
                    <a:pt x="0" y="0"/>
                  </a:lnTo>
                </a:path>
              </a:pathLst>
            </a:custGeom>
            <a:noFill/>
            <a:ln cap="flat" cmpd="sng" w="12700">
              <a:solidFill>
                <a:srgbClr val="FFFFFF"/>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51" name="Google Shape;1051;p70"/>
            <p:cNvSpPr/>
            <p:nvPr/>
          </p:nvSpPr>
          <p:spPr>
            <a:xfrm>
              <a:off x="5066867" y="2823729"/>
              <a:ext cx="2311689" cy="0"/>
            </a:xfrm>
            <a:custGeom>
              <a:rect b="b" l="l" r="r" t="t"/>
              <a:pathLst>
                <a:path extrusionOk="0" h="120000" w="3387090">
                  <a:moveTo>
                    <a:pt x="0" y="0"/>
                  </a:moveTo>
                  <a:lnTo>
                    <a:pt x="3387090" y="0"/>
                  </a:lnTo>
                </a:path>
              </a:pathLst>
            </a:custGeom>
            <a:noFill/>
            <a:ln cap="flat" cmpd="sng" w="12700">
              <a:solidFill>
                <a:srgbClr val="FFFFFF"/>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52" name="Google Shape;1052;p70"/>
            <p:cNvSpPr/>
            <p:nvPr/>
          </p:nvSpPr>
          <p:spPr>
            <a:xfrm>
              <a:off x="4996353" y="1953383"/>
              <a:ext cx="2095500" cy="1787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53" name="Google Shape;1053;p70"/>
            <p:cNvSpPr txBox="1"/>
            <p:nvPr/>
          </p:nvSpPr>
          <p:spPr>
            <a:xfrm>
              <a:off x="6492090" y="2155536"/>
              <a:ext cx="495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a:t>
              </a:r>
              <a:endParaRPr b="0" i="0" sz="800" u="none" cap="none" strike="noStrike">
                <a:solidFill>
                  <a:schemeClr val="dk1"/>
                </a:solidFill>
                <a:latin typeface="Calibri"/>
                <a:ea typeface="Calibri"/>
                <a:cs typeface="Calibri"/>
                <a:sym typeface="Calibri"/>
              </a:endParaRPr>
            </a:p>
          </p:txBody>
        </p:sp>
        <p:sp>
          <p:nvSpPr>
            <p:cNvPr id="1054" name="Google Shape;1054;p70"/>
            <p:cNvSpPr txBox="1"/>
            <p:nvPr/>
          </p:nvSpPr>
          <p:spPr>
            <a:xfrm>
              <a:off x="5202869" y="2614029"/>
              <a:ext cx="780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2</a:t>
              </a:r>
              <a:endParaRPr b="0" i="0" sz="800" u="none" cap="none" strike="noStrike">
                <a:solidFill>
                  <a:schemeClr val="dk1"/>
                </a:solidFill>
                <a:latin typeface="Calibri"/>
                <a:ea typeface="Calibri"/>
                <a:cs typeface="Calibri"/>
                <a:sym typeface="Calibri"/>
              </a:endParaRPr>
            </a:p>
          </p:txBody>
        </p:sp>
        <p:sp>
          <p:nvSpPr>
            <p:cNvPr id="1055" name="Google Shape;1055;p70"/>
            <p:cNvSpPr txBox="1"/>
            <p:nvPr/>
          </p:nvSpPr>
          <p:spPr>
            <a:xfrm>
              <a:off x="5324178" y="3323749"/>
              <a:ext cx="741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3</a:t>
              </a:r>
              <a:endParaRPr b="0" i="0" sz="800" u="none" cap="none" strike="noStrike">
                <a:solidFill>
                  <a:schemeClr val="dk1"/>
                </a:solidFill>
                <a:latin typeface="Calibri"/>
                <a:ea typeface="Calibri"/>
                <a:cs typeface="Calibri"/>
                <a:sym typeface="Calibri"/>
              </a:endParaRPr>
            </a:p>
          </p:txBody>
        </p:sp>
        <p:sp>
          <p:nvSpPr>
            <p:cNvPr id="1056" name="Google Shape;1056;p70"/>
            <p:cNvSpPr txBox="1"/>
            <p:nvPr/>
          </p:nvSpPr>
          <p:spPr>
            <a:xfrm>
              <a:off x="6643283" y="2595186"/>
              <a:ext cx="738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4</a:t>
              </a:r>
              <a:endParaRPr b="0" i="0" sz="800" u="none" cap="none" strike="noStrike">
                <a:solidFill>
                  <a:schemeClr val="dk1"/>
                </a:solidFill>
                <a:latin typeface="Calibri"/>
                <a:ea typeface="Calibri"/>
                <a:cs typeface="Calibri"/>
                <a:sym typeface="Calibri"/>
              </a:endParaRPr>
            </a:p>
          </p:txBody>
        </p:sp>
        <p:sp>
          <p:nvSpPr>
            <p:cNvPr id="1057" name="Google Shape;1057;p70"/>
            <p:cNvSpPr txBox="1"/>
            <p:nvPr/>
          </p:nvSpPr>
          <p:spPr>
            <a:xfrm>
              <a:off x="5177746" y="2915503"/>
              <a:ext cx="780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5</a:t>
              </a:r>
              <a:endParaRPr b="0" i="0" sz="800" u="none" cap="none" strike="noStrike">
                <a:solidFill>
                  <a:schemeClr val="dk1"/>
                </a:solidFill>
                <a:latin typeface="Calibri"/>
                <a:ea typeface="Calibri"/>
                <a:cs typeface="Calibri"/>
                <a:sym typeface="Calibri"/>
              </a:endParaRPr>
            </a:p>
          </p:txBody>
        </p:sp>
        <p:sp>
          <p:nvSpPr>
            <p:cNvPr id="1058" name="Google Shape;1058;p70"/>
            <p:cNvSpPr txBox="1"/>
            <p:nvPr/>
          </p:nvSpPr>
          <p:spPr>
            <a:xfrm>
              <a:off x="6785504" y="2752204"/>
              <a:ext cx="783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6</a:t>
              </a:r>
              <a:endParaRPr b="0" i="0" sz="800" u="none" cap="none" strike="noStrike">
                <a:solidFill>
                  <a:schemeClr val="dk1"/>
                </a:solidFill>
                <a:latin typeface="Calibri"/>
                <a:ea typeface="Calibri"/>
                <a:cs typeface="Calibri"/>
                <a:sym typeface="Calibri"/>
              </a:endParaRPr>
            </a:p>
          </p:txBody>
        </p:sp>
        <p:sp>
          <p:nvSpPr>
            <p:cNvPr id="1059" name="Google Shape;1059;p70"/>
            <p:cNvSpPr txBox="1"/>
            <p:nvPr/>
          </p:nvSpPr>
          <p:spPr>
            <a:xfrm>
              <a:off x="5100255" y="3059959"/>
              <a:ext cx="696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7</a:t>
              </a:r>
              <a:endParaRPr b="0" i="0" sz="800" u="none" cap="none" strike="noStrike">
                <a:solidFill>
                  <a:schemeClr val="dk1"/>
                </a:solidFill>
                <a:latin typeface="Calibri"/>
                <a:ea typeface="Calibri"/>
                <a:cs typeface="Calibri"/>
                <a:sym typeface="Calibri"/>
              </a:endParaRPr>
            </a:p>
          </p:txBody>
        </p:sp>
        <p:sp>
          <p:nvSpPr>
            <p:cNvPr id="1060" name="Google Shape;1060;p70"/>
            <p:cNvSpPr txBox="1"/>
            <p:nvPr/>
          </p:nvSpPr>
          <p:spPr>
            <a:xfrm>
              <a:off x="6747821" y="3166731"/>
              <a:ext cx="78300" cy="132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9</a:t>
              </a:r>
              <a:endParaRPr b="0" i="0" sz="800" u="none" cap="none" strike="noStrike">
                <a:solidFill>
                  <a:schemeClr val="dk1"/>
                </a:solidFill>
                <a:latin typeface="Calibri"/>
                <a:ea typeface="Calibri"/>
                <a:cs typeface="Calibri"/>
                <a:sym typeface="Calibri"/>
              </a:endParaRPr>
            </a:p>
          </p:txBody>
        </p:sp>
        <p:sp>
          <p:nvSpPr>
            <p:cNvPr id="1061" name="Google Shape;1061;p70"/>
            <p:cNvSpPr txBox="1"/>
            <p:nvPr/>
          </p:nvSpPr>
          <p:spPr>
            <a:xfrm>
              <a:off x="6165308" y="2601466"/>
              <a:ext cx="1125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10</a:t>
              </a:r>
              <a:endParaRPr b="0" i="0" sz="800" u="none" cap="none" strike="noStrike">
                <a:solidFill>
                  <a:schemeClr val="dk1"/>
                </a:solidFill>
                <a:latin typeface="Calibri"/>
                <a:ea typeface="Calibri"/>
                <a:cs typeface="Calibri"/>
                <a:sym typeface="Calibri"/>
              </a:endParaRPr>
            </a:p>
          </p:txBody>
        </p:sp>
        <p:sp>
          <p:nvSpPr>
            <p:cNvPr id="1062" name="Google Shape;1062;p70"/>
            <p:cNvSpPr txBox="1"/>
            <p:nvPr/>
          </p:nvSpPr>
          <p:spPr>
            <a:xfrm>
              <a:off x="5898262" y="2042484"/>
              <a:ext cx="813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11</a:t>
              </a:r>
              <a:endParaRPr b="0" i="0" sz="800" u="none" cap="none" strike="noStrike">
                <a:solidFill>
                  <a:schemeClr val="dk1"/>
                </a:solidFill>
                <a:latin typeface="Calibri"/>
                <a:ea typeface="Calibri"/>
                <a:cs typeface="Calibri"/>
                <a:sym typeface="Calibri"/>
              </a:endParaRPr>
            </a:p>
          </p:txBody>
        </p:sp>
        <p:sp>
          <p:nvSpPr>
            <p:cNvPr id="1063" name="Google Shape;1063;p70"/>
            <p:cNvSpPr txBox="1"/>
            <p:nvPr/>
          </p:nvSpPr>
          <p:spPr>
            <a:xfrm>
              <a:off x="6009640" y="3549855"/>
              <a:ext cx="1101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12</a:t>
              </a:r>
              <a:endParaRPr b="0" i="0" sz="800" u="none" cap="none" strike="noStrike">
                <a:solidFill>
                  <a:schemeClr val="dk1"/>
                </a:solidFill>
                <a:latin typeface="Calibri"/>
                <a:ea typeface="Calibri"/>
                <a:cs typeface="Calibri"/>
                <a:sym typeface="Calibri"/>
              </a:endParaRPr>
            </a:p>
          </p:txBody>
        </p:sp>
        <p:sp>
          <p:nvSpPr>
            <p:cNvPr id="1064" name="Google Shape;1064;p70"/>
            <p:cNvSpPr txBox="1"/>
            <p:nvPr/>
          </p:nvSpPr>
          <p:spPr>
            <a:xfrm>
              <a:off x="6470263" y="2752204"/>
              <a:ext cx="1056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14</a:t>
              </a:r>
              <a:endParaRPr b="0" i="0" sz="800" u="none" cap="none" strike="noStrike">
                <a:solidFill>
                  <a:schemeClr val="dk1"/>
                </a:solidFill>
                <a:latin typeface="Calibri"/>
                <a:ea typeface="Calibri"/>
                <a:cs typeface="Calibri"/>
                <a:sym typeface="Calibri"/>
              </a:endParaRPr>
            </a:p>
          </p:txBody>
        </p:sp>
        <p:sp>
          <p:nvSpPr>
            <p:cNvPr id="1065" name="Google Shape;1065;p70"/>
            <p:cNvSpPr txBox="1"/>
            <p:nvPr/>
          </p:nvSpPr>
          <p:spPr>
            <a:xfrm>
              <a:off x="5577796" y="3034836"/>
              <a:ext cx="385800" cy="193500"/>
            </a:xfrm>
            <a:prstGeom prst="rect">
              <a:avLst/>
            </a:prstGeom>
            <a:noFill/>
            <a:ln>
              <a:noFill/>
            </a:ln>
          </p:spPr>
          <p:txBody>
            <a:bodyPr anchorCtr="0" anchor="t" bIns="0" lIns="0" spcFirstLastPara="1" rIns="0" wrap="square" tIns="8650">
              <a:spAutoFit/>
            </a:bodyPr>
            <a:lstStyle/>
            <a:p>
              <a:pPr indent="0" lvl="0" marL="254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15 </a:t>
              </a:r>
              <a:r>
                <a:rPr b="0" baseline="-25000" i="0" lang="en" sz="1200" u="none" cap="none" strike="noStrike">
                  <a:solidFill>
                    <a:schemeClr val="dk1"/>
                  </a:solidFill>
                  <a:latin typeface="Calibri"/>
                  <a:ea typeface="Calibri"/>
                  <a:cs typeface="Calibri"/>
                  <a:sym typeface="Calibri"/>
                </a:rPr>
                <a:t>13 8</a:t>
              </a:r>
              <a:endParaRPr b="0" baseline="-25000" i="0" sz="1200" u="none" cap="none" strike="noStrike">
                <a:solidFill>
                  <a:schemeClr val="dk1"/>
                </a:solidFill>
                <a:latin typeface="Calibri"/>
                <a:ea typeface="Calibri"/>
                <a:cs typeface="Calibri"/>
                <a:sym typeface="Calibri"/>
              </a:endParaRPr>
            </a:p>
          </p:txBody>
        </p:sp>
        <p:sp>
          <p:nvSpPr>
            <p:cNvPr id="1066" name="Google Shape;1066;p70"/>
            <p:cNvSpPr txBox="1"/>
            <p:nvPr/>
          </p:nvSpPr>
          <p:spPr>
            <a:xfrm>
              <a:off x="5061149" y="2752204"/>
              <a:ext cx="1104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16</a:t>
              </a:r>
              <a:endParaRPr b="0" i="0" sz="800" u="none" cap="none" strike="noStrike">
                <a:solidFill>
                  <a:schemeClr val="dk1"/>
                </a:solidFill>
                <a:latin typeface="Calibri"/>
                <a:ea typeface="Calibri"/>
                <a:cs typeface="Calibri"/>
                <a:sym typeface="Calibri"/>
              </a:endParaRPr>
            </a:p>
          </p:txBody>
        </p:sp>
        <p:sp>
          <p:nvSpPr>
            <p:cNvPr id="1067" name="Google Shape;1067;p70"/>
            <p:cNvSpPr txBox="1"/>
            <p:nvPr/>
          </p:nvSpPr>
          <p:spPr>
            <a:xfrm>
              <a:off x="6334114" y="3392836"/>
              <a:ext cx="101700" cy="255000"/>
            </a:xfrm>
            <a:prstGeom prst="rect">
              <a:avLst/>
            </a:prstGeom>
            <a:noFill/>
            <a:ln>
              <a:noFill/>
            </a:ln>
          </p:spPr>
          <p:txBody>
            <a:bodyPr anchorCtr="0" anchor="t" bIns="0" lIns="0" spcFirstLastPara="1" rIns="0" wrap="square" tIns="8650">
              <a:spAutoFit/>
            </a:bodyPr>
            <a:lstStyle/>
            <a:p>
              <a:pPr indent="0" lvl="0" marL="1270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17</a:t>
              </a:r>
              <a:endParaRPr b="0" i="0" sz="800" u="none" cap="none" strike="noStrike">
                <a:solidFill>
                  <a:schemeClr val="dk1"/>
                </a:solidFill>
                <a:latin typeface="Calibri"/>
                <a:ea typeface="Calibri"/>
                <a:cs typeface="Calibri"/>
                <a:sym typeface="Calibri"/>
              </a:endParaRPr>
            </a:p>
          </p:txBody>
        </p:sp>
        <p:sp>
          <p:nvSpPr>
            <p:cNvPr id="1068" name="Google Shape;1068;p70"/>
            <p:cNvSpPr txBox="1"/>
            <p:nvPr/>
          </p:nvSpPr>
          <p:spPr>
            <a:xfrm rot="-2042199">
              <a:off x="1778390" y="2095575"/>
              <a:ext cx="5722115" cy="892142"/>
            </a:xfrm>
            <a:prstGeom prst="rect">
              <a:avLst/>
            </a:prstGeom>
            <a:solidFill>
              <a:srgbClr val="FFC000"/>
            </a:solid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SAMPLE</a:t>
              </a:r>
              <a:endParaRPr i="0" sz="9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ADD YOUR TEAM DATA HERE. TRANSFER NOTES IF NEEDED</a:t>
              </a:r>
              <a:endParaRPr i="0" sz="900" u="none" cap="none" strike="noStrike">
                <a:solidFill>
                  <a:srgbClr val="000000"/>
                </a:solidFill>
              </a:endParaRPr>
            </a:p>
          </p:txBody>
        </p:sp>
      </p:grpSp>
      <p:sp>
        <p:nvSpPr>
          <p:cNvPr id="1069" name="Google Shape;1069;p70"/>
          <p:cNvSpPr txBox="1"/>
          <p:nvPr>
            <p:ph type="title"/>
          </p:nvPr>
        </p:nvSpPr>
        <p:spPr>
          <a:xfrm>
            <a:off x="311699" y="309889"/>
            <a:ext cx="7867200" cy="356100"/>
          </a:xfrm>
          <a:prstGeom prst="rect">
            <a:avLst/>
          </a:prstGeom>
          <a:noFill/>
          <a:ln>
            <a:noFill/>
          </a:ln>
        </p:spPr>
        <p:txBody>
          <a:bodyPr anchorCtr="0" anchor="t" bIns="30250" lIns="60500" spcFirstLastPara="1" rIns="60500" wrap="square" tIns="30250">
            <a:noAutofit/>
          </a:bodyPr>
          <a:lstStyle/>
          <a:p>
            <a:pPr indent="0" lvl="0" marL="0" rtl="0" algn="l">
              <a:lnSpc>
                <a:spcPct val="100000"/>
              </a:lnSpc>
              <a:spcBef>
                <a:spcPts val="0"/>
              </a:spcBef>
              <a:spcAft>
                <a:spcPts val="0"/>
              </a:spcAft>
              <a:buClr>
                <a:srgbClr val="3A3838"/>
              </a:buClr>
              <a:buSzPts val="2400"/>
              <a:buFont typeface="Arial"/>
              <a:buNone/>
            </a:pPr>
            <a:r>
              <a:rPr b="1" lang="en"/>
              <a:t>Group Preference Map Under Pressure</a:t>
            </a:r>
            <a:endParaRPr b="1"/>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71"/>
          <p:cNvSpPr/>
          <p:nvPr/>
        </p:nvSpPr>
        <p:spPr>
          <a:xfrm>
            <a:off x="4599787" y="4683191"/>
            <a:ext cx="8668" cy="14301"/>
          </a:xfrm>
          <a:custGeom>
            <a:rect b="b" l="l" r="r" t="t"/>
            <a:pathLst>
              <a:path extrusionOk="0" h="20954" w="12700">
                <a:moveTo>
                  <a:pt x="0" y="20497"/>
                </a:moveTo>
                <a:lnTo>
                  <a:pt x="12280" y="20497"/>
                </a:lnTo>
                <a:lnTo>
                  <a:pt x="12280" y="0"/>
                </a:lnTo>
                <a:lnTo>
                  <a:pt x="0" y="0"/>
                </a:lnTo>
                <a:lnTo>
                  <a:pt x="0" y="20497"/>
                </a:lnTo>
                <a:close/>
              </a:path>
            </a:pathLst>
          </a:custGeom>
          <a:solidFill>
            <a:srgbClr val="221F1F">
              <a:alpha val="32159"/>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76" name="Google Shape;1076;p71"/>
          <p:cNvSpPr/>
          <p:nvPr/>
        </p:nvSpPr>
        <p:spPr>
          <a:xfrm>
            <a:off x="4599787" y="4708173"/>
            <a:ext cx="8668" cy="14301"/>
          </a:xfrm>
          <a:custGeom>
            <a:rect b="b" l="l" r="r" t="t"/>
            <a:pathLst>
              <a:path extrusionOk="0" h="20954" w="12700">
                <a:moveTo>
                  <a:pt x="0" y="20497"/>
                </a:moveTo>
                <a:lnTo>
                  <a:pt x="12280" y="20497"/>
                </a:lnTo>
                <a:lnTo>
                  <a:pt x="12280" y="0"/>
                </a:lnTo>
                <a:lnTo>
                  <a:pt x="0" y="0"/>
                </a:lnTo>
                <a:lnTo>
                  <a:pt x="0" y="20497"/>
                </a:lnTo>
                <a:close/>
              </a:path>
            </a:pathLst>
          </a:custGeom>
          <a:solidFill>
            <a:srgbClr val="221F1F">
              <a:alpha val="32159"/>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77" name="Google Shape;1077;p71"/>
          <p:cNvSpPr/>
          <p:nvPr/>
        </p:nvSpPr>
        <p:spPr>
          <a:xfrm>
            <a:off x="4520621" y="1029303"/>
            <a:ext cx="7683" cy="12678"/>
          </a:xfrm>
          <a:custGeom>
            <a:rect b="b" l="l" r="r" t="t"/>
            <a:pathLst>
              <a:path extrusionOk="0" h="20955" w="12700">
                <a:moveTo>
                  <a:pt x="0" y="20485"/>
                </a:moveTo>
                <a:lnTo>
                  <a:pt x="12280" y="20485"/>
                </a:lnTo>
                <a:lnTo>
                  <a:pt x="12280" y="0"/>
                </a:lnTo>
                <a:lnTo>
                  <a:pt x="0" y="0"/>
                </a:lnTo>
                <a:lnTo>
                  <a:pt x="0" y="20485"/>
                </a:lnTo>
                <a:close/>
              </a:path>
            </a:pathLst>
          </a:custGeom>
          <a:solidFill>
            <a:srgbClr val="221F1F">
              <a:alpha val="32159"/>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78" name="Google Shape;1078;p71"/>
          <p:cNvSpPr/>
          <p:nvPr/>
        </p:nvSpPr>
        <p:spPr>
          <a:xfrm>
            <a:off x="4520621" y="1051559"/>
            <a:ext cx="7683" cy="12678"/>
          </a:xfrm>
          <a:custGeom>
            <a:rect b="b" l="l" r="r" t="t"/>
            <a:pathLst>
              <a:path extrusionOk="0" h="20955" w="12700">
                <a:moveTo>
                  <a:pt x="0" y="20485"/>
                </a:moveTo>
                <a:lnTo>
                  <a:pt x="12280" y="20485"/>
                </a:lnTo>
                <a:lnTo>
                  <a:pt x="12280" y="0"/>
                </a:lnTo>
                <a:lnTo>
                  <a:pt x="0" y="0"/>
                </a:lnTo>
                <a:lnTo>
                  <a:pt x="0" y="20485"/>
                </a:lnTo>
                <a:close/>
              </a:path>
            </a:pathLst>
          </a:custGeom>
          <a:solidFill>
            <a:srgbClr val="221F1F">
              <a:alpha val="32159"/>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79" name="Google Shape;1079;p71"/>
          <p:cNvSpPr/>
          <p:nvPr/>
        </p:nvSpPr>
        <p:spPr>
          <a:xfrm>
            <a:off x="4520621" y="1073738"/>
            <a:ext cx="7683" cy="12678"/>
          </a:xfrm>
          <a:custGeom>
            <a:rect b="b" l="l" r="r" t="t"/>
            <a:pathLst>
              <a:path extrusionOk="0" h="20955" w="12700">
                <a:moveTo>
                  <a:pt x="0" y="20485"/>
                </a:moveTo>
                <a:lnTo>
                  <a:pt x="12280" y="20485"/>
                </a:lnTo>
                <a:lnTo>
                  <a:pt x="12280" y="0"/>
                </a:lnTo>
                <a:lnTo>
                  <a:pt x="0" y="0"/>
                </a:lnTo>
                <a:lnTo>
                  <a:pt x="0" y="20485"/>
                </a:lnTo>
                <a:close/>
              </a:path>
            </a:pathLst>
          </a:custGeom>
          <a:solidFill>
            <a:srgbClr val="221F1F">
              <a:alpha val="32159"/>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80" name="Google Shape;1080;p71"/>
          <p:cNvSpPr txBox="1"/>
          <p:nvPr>
            <p:ph idx="12" type="sldNum"/>
          </p:nvPr>
        </p:nvSpPr>
        <p:spPr>
          <a:xfrm>
            <a:off x="8412450" y="4828989"/>
            <a:ext cx="42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1081" name="Google Shape;1081;p71"/>
          <p:cNvPicPr preferRelativeResize="0"/>
          <p:nvPr/>
        </p:nvPicPr>
        <p:blipFill rotWithShape="1">
          <a:blip r:embed="rId3">
            <a:alphaModFix/>
          </a:blip>
          <a:srcRect b="0" l="0" r="0" t="10104"/>
          <a:stretch/>
        </p:blipFill>
        <p:spPr>
          <a:xfrm>
            <a:off x="2297475" y="1029299"/>
            <a:ext cx="4470825" cy="3665600"/>
          </a:xfrm>
          <a:prstGeom prst="rect">
            <a:avLst/>
          </a:prstGeom>
          <a:noFill/>
          <a:ln>
            <a:noFill/>
          </a:ln>
        </p:spPr>
      </p:pic>
      <p:sp>
        <p:nvSpPr>
          <p:cNvPr id="1082" name="Google Shape;1082;p71"/>
          <p:cNvSpPr txBox="1"/>
          <p:nvPr/>
        </p:nvSpPr>
        <p:spPr>
          <a:xfrm rot="-2042145">
            <a:off x="1737944" y="2429178"/>
            <a:ext cx="5668113" cy="892310"/>
          </a:xfrm>
          <a:prstGeom prst="rect">
            <a:avLst/>
          </a:prstGeom>
          <a:solidFill>
            <a:srgbClr val="FFC000"/>
          </a:solidFill>
          <a:ln>
            <a:noFill/>
          </a:ln>
        </p:spPr>
        <p:txBody>
          <a:bodyPr anchorCtr="0" anchor="t" bIns="30250" lIns="60500" spcFirstLastPara="1" rIns="60500" wrap="square" tIns="30250">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SAMPLE</a:t>
            </a:r>
            <a:endParaRPr i="0" sz="9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ADD YOUR TEAM DATA HERE. TRANSFER NOTES IF NEEDED</a:t>
            </a:r>
            <a:endParaRPr i="0" sz="900" u="none" cap="none" strike="noStrike">
              <a:solidFill>
                <a:srgbClr val="000000"/>
              </a:solidFill>
            </a:endParaRPr>
          </a:p>
        </p:txBody>
      </p:sp>
      <p:sp>
        <p:nvSpPr>
          <p:cNvPr id="1083" name="Google Shape;1083;p71"/>
          <p:cNvSpPr txBox="1"/>
          <p:nvPr>
            <p:ph type="title"/>
          </p:nvPr>
        </p:nvSpPr>
        <p:spPr>
          <a:xfrm>
            <a:off x="311699" y="309889"/>
            <a:ext cx="7867200" cy="356100"/>
          </a:xfrm>
          <a:prstGeom prst="rect">
            <a:avLst/>
          </a:prstGeom>
          <a:noFill/>
          <a:ln>
            <a:noFill/>
          </a:ln>
        </p:spPr>
        <p:txBody>
          <a:bodyPr anchorCtr="0" anchor="t" bIns="30250" lIns="60500" spcFirstLastPara="1" rIns="60500" wrap="square" tIns="30250">
            <a:noAutofit/>
          </a:bodyPr>
          <a:lstStyle/>
          <a:p>
            <a:pPr indent="0" lvl="0" marL="0" rtl="0" algn="l">
              <a:lnSpc>
                <a:spcPct val="100000"/>
              </a:lnSpc>
              <a:spcBef>
                <a:spcPts val="0"/>
              </a:spcBef>
              <a:spcAft>
                <a:spcPts val="0"/>
              </a:spcAft>
              <a:buClr>
                <a:srgbClr val="3A3838"/>
              </a:buClr>
              <a:buSzPts val="2400"/>
              <a:buFont typeface="Arial"/>
              <a:buNone/>
            </a:pPr>
            <a:r>
              <a:rPr b="1" lang="en"/>
              <a:t>HBDI</a:t>
            </a:r>
            <a:r>
              <a:rPr b="1" baseline="30000" lang="en"/>
              <a:t>®</a:t>
            </a:r>
            <a:r>
              <a:rPr b="1" lang="en"/>
              <a:t> Rank Order of Work Elements</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ph idx="12" type="sldNum"/>
          </p:nvPr>
        </p:nvSpPr>
        <p:spPr>
          <a:xfrm>
            <a:off x="8412450" y="4828989"/>
            <a:ext cx="420000" cy="153600"/>
          </a:xfrm>
          <a:prstGeom prst="rect">
            <a:avLst/>
          </a:prstGeom>
          <a:noFill/>
          <a:ln>
            <a:noFill/>
          </a:ln>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36" name="Google Shape;136;p19"/>
          <p:cNvSpPr txBox="1"/>
          <p:nvPr>
            <p:ph type="title"/>
          </p:nvPr>
        </p:nvSpPr>
        <p:spPr>
          <a:xfrm>
            <a:off x="311699" y="334264"/>
            <a:ext cx="7867200" cy="3561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b="1" lang="en" sz="2400"/>
              <a:t>Preparation Checklist </a:t>
            </a:r>
            <a:r>
              <a:rPr lang="en" sz="2400"/>
              <a:t>(cont.)</a:t>
            </a:r>
            <a:endParaRPr sz="2400"/>
          </a:p>
        </p:txBody>
      </p:sp>
      <p:sp>
        <p:nvSpPr>
          <p:cNvPr id="137" name="Google Shape;137;p19"/>
          <p:cNvSpPr txBox="1"/>
          <p:nvPr>
            <p:ph idx="1" type="body"/>
          </p:nvPr>
        </p:nvSpPr>
        <p:spPr>
          <a:xfrm>
            <a:off x="368600" y="838400"/>
            <a:ext cx="8403900" cy="3085800"/>
          </a:xfrm>
          <a:prstGeom prst="rect">
            <a:avLst/>
          </a:prstGeom>
          <a:noFill/>
          <a:ln>
            <a:noFill/>
          </a:ln>
        </p:spPr>
        <p:txBody>
          <a:bodyPr anchorCtr="0" anchor="t" bIns="30250" lIns="60475" spcFirstLastPara="1" rIns="60475" wrap="square" tIns="30250">
            <a:noAutofit/>
          </a:bodyPr>
          <a:lstStyle/>
          <a:p>
            <a:pPr indent="0" lvl="0" marL="0" rtl="0" algn="l">
              <a:lnSpc>
                <a:spcPct val="100000"/>
              </a:lnSpc>
              <a:spcBef>
                <a:spcPts val="0"/>
              </a:spcBef>
              <a:spcAft>
                <a:spcPts val="0"/>
              </a:spcAft>
              <a:buNone/>
            </a:pPr>
            <a:r>
              <a:rPr b="1" lang="en" sz="1200"/>
              <a:t>During the session:</a:t>
            </a:r>
            <a:br>
              <a:rPr lang="en" sz="1200"/>
            </a:br>
            <a:endParaRPr sz="1200"/>
          </a:p>
          <a:p>
            <a:pPr indent="-247650" lvl="0" marL="342900" rtl="0" algn="l">
              <a:lnSpc>
                <a:spcPct val="100000"/>
              </a:lnSpc>
              <a:spcBef>
                <a:spcPts val="0"/>
              </a:spcBef>
              <a:spcAft>
                <a:spcPts val="0"/>
              </a:spcAft>
              <a:buSzPts val="1200"/>
              <a:buChar char="❏"/>
            </a:pPr>
            <a:r>
              <a:rPr lang="en" sz="1200"/>
              <a:t>Learn and use the participants names often. </a:t>
            </a:r>
            <a:br>
              <a:rPr lang="en" sz="1200"/>
            </a:br>
            <a:endParaRPr sz="600"/>
          </a:p>
          <a:p>
            <a:pPr indent="-247650" lvl="0" marL="342900" rtl="0" algn="l">
              <a:lnSpc>
                <a:spcPct val="100000"/>
              </a:lnSpc>
              <a:spcBef>
                <a:spcPts val="0"/>
              </a:spcBef>
              <a:spcAft>
                <a:spcPts val="0"/>
              </a:spcAft>
              <a:buSzPts val="1200"/>
              <a:buChar char="❏"/>
            </a:pPr>
            <a:r>
              <a:rPr lang="en" sz="1200"/>
              <a:t>Pause frequently to ask questions (don’t worry about the silence, give people a moment to think and respond). If it stays silent, call on someone or add in an answer yourself.</a:t>
            </a:r>
            <a:endParaRPr sz="1200"/>
          </a:p>
          <a:p>
            <a:pPr indent="0" lvl="0" marL="457200" rtl="0" algn="l">
              <a:lnSpc>
                <a:spcPct val="100000"/>
              </a:lnSpc>
              <a:spcBef>
                <a:spcPts val="0"/>
              </a:spcBef>
              <a:spcAft>
                <a:spcPts val="0"/>
              </a:spcAft>
              <a:buNone/>
            </a:pPr>
            <a:r>
              <a:t/>
            </a:r>
            <a:endParaRPr sz="600"/>
          </a:p>
          <a:p>
            <a:pPr indent="-257175" lvl="0" marL="342900" rtl="0" algn="l">
              <a:lnSpc>
                <a:spcPct val="100000"/>
              </a:lnSpc>
              <a:spcBef>
                <a:spcPts val="0"/>
              </a:spcBef>
              <a:spcAft>
                <a:spcPts val="0"/>
              </a:spcAft>
              <a:buSzPts val="1200"/>
              <a:buChar char="❏"/>
            </a:pPr>
            <a:r>
              <a:rPr lang="en" sz="1200"/>
              <a:t>When people speak, confirm, clarify, or build on their responses.</a:t>
            </a:r>
            <a:endParaRPr sz="1200"/>
          </a:p>
          <a:p>
            <a:pPr indent="0" lvl="0" marL="457200" rtl="0" algn="l">
              <a:lnSpc>
                <a:spcPct val="100000"/>
              </a:lnSpc>
              <a:spcBef>
                <a:spcPts val="0"/>
              </a:spcBef>
              <a:spcAft>
                <a:spcPts val="0"/>
              </a:spcAft>
              <a:buNone/>
            </a:pPr>
            <a:r>
              <a:t/>
            </a:r>
            <a:endParaRPr sz="600"/>
          </a:p>
          <a:p>
            <a:pPr indent="-257175" lvl="0" marL="342900" rtl="0" algn="l">
              <a:lnSpc>
                <a:spcPct val="100000"/>
              </a:lnSpc>
              <a:spcBef>
                <a:spcPts val="0"/>
              </a:spcBef>
              <a:spcAft>
                <a:spcPts val="0"/>
              </a:spcAft>
              <a:buSzPts val="1200"/>
              <a:buChar char="❏"/>
            </a:pPr>
            <a:r>
              <a:rPr lang="en" sz="1200"/>
              <a:t>Keep examples and answers to 2-3 people maximum.</a:t>
            </a:r>
            <a:endParaRPr sz="1200"/>
          </a:p>
          <a:p>
            <a:pPr indent="0" lvl="0" marL="457200" rtl="0" algn="l">
              <a:lnSpc>
                <a:spcPct val="100000"/>
              </a:lnSpc>
              <a:spcBef>
                <a:spcPts val="0"/>
              </a:spcBef>
              <a:spcAft>
                <a:spcPts val="0"/>
              </a:spcAft>
              <a:buNone/>
            </a:pPr>
            <a:r>
              <a:t/>
            </a:r>
            <a:endParaRPr sz="1200"/>
          </a:p>
          <a:p>
            <a:pPr indent="-257175" lvl="0" marL="342900" rtl="0" algn="l">
              <a:lnSpc>
                <a:spcPct val="100000"/>
              </a:lnSpc>
              <a:spcBef>
                <a:spcPts val="0"/>
              </a:spcBef>
              <a:spcAft>
                <a:spcPts val="0"/>
              </a:spcAft>
              <a:buSzPts val="1200"/>
              <a:buChar char="❏"/>
            </a:pPr>
            <a:r>
              <a:rPr lang="en" sz="1200"/>
              <a:t>Do let the group discuss amongst themselves from time to time and </a:t>
            </a:r>
            <a:r>
              <a:rPr lang="en" sz="1200"/>
              <a:t>find slides or sections where you can switch to a gallery view as opposed to the slides. This should add energy and focus. </a:t>
            </a:r>
            <a:endParaRPr sz="1200"/>
          </a:p>
          <a:p>
            <a:pPr indent="0" lvl="0" marL="457200" rtl="0" algn="l">
              <a:lnSpc>
                <a:spcPct val="100000"/>
              </a:lnSpc>
              <a:spcBef>
                <a:spcPts val="0"/>
              </a:spcBef>
              <a:spcAft>
                <a:spcPts val="0"/>
              </a:spcAft>
              <a:buNone/>
            </a:pPr>
            <a:r>
              <a:t/>
            </a:r>
            <a:endParaRPr sz="600"/>
          </a:p>
          <a:p>
            <a:pPr indent="-257175" lvl="0" marL="342900" rtl="0" algn="l">
              <a:lnSpc>
                <a:spcPct val="100000"/>
              </a:lnSpc>
              <a:spcBef>
                <a:spcPts val="0"/>
              </a:spcBef>
              <a:spcAft>
                <a:spcPts val="0"/>
              </a:spcAft>
              <a:buSzPts val="1200"/>
              <a:buChar char="❏"/>
            </a:pPr>
            <a:r>
              <a:rPr lang="en" sz="1200"/>
              <a:t>Interrupt discussions if they are going on too long or going off topic.</a:t>
            </a:r>
            <a:endParaRPr sz="1200"/>
          </a:p>
          <a:p>
            <a:pPr indent="0" lvl="0" marL="457200" rtl="0" algn="l">
              <a:lnSpc>
                <a:spcPct val="100000"/>
              </a:lnSpc>
              <a:spcBef>
                <a:spcPts val="0"/>
              </a:spcBef>
              <a:spcAft>
                <a:spcPts val="0"/>
              </a:spcAft>
              <a:buNone/>
            </a:pPr>
            <a:r>
              <a:t/>
            </a:r>
            <a:endParaRPr sz="600"/>
          </a:p>
          <a:p>
            <a:pPr indent="-257175" lvl="0" marL="342900" rtl="0" algn="l">
              <a:lnSpc>
                <a:spcPct val="100000"/>
              </a:lnSpc>
              <a:spcBef>
                <a:spcPts val="0"/>
              </a:spcBef>
              <a:spcAft>
                <a:spcPts val="0"/>
              </a:spcAft>
              <a:buSzPts val="1200"/>
              <a:buChar char="❏"/>
            </a:pPr>
            <a:r>
              <a:rPr lang="en" sz="1200"/>
              <a:t>Have fun!</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Clr>
                <a:schemeClr val="dk1"/>
              </a:buClr>
              <a:buSzPts val="1100"/>
              <a:buFont typeface="Arial"/>
              <a:buNone/>
            </a:pPr>
            <a:r>
              <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grpSp>
        <p:nvGrpSpPr>
          <p:cNvPr id="143" name="Google Shape;143;p20"/>
          <p:cNvGrpSpPr/>
          <p:nvPr/>
        </p:nvGrpSpPr>
        <p:grpSpPr>
          <a:xfrm>
            <a:off x="4616830" y="1543050"/>
            <a:ext cx="3765300" cy="2675400"/>
            <a:chOff x="4616830" y="1543050"/>
            <a:chExt cx="3765300" cy="2675400"/>
          </a:xfrm>
        </p:grpSpPr>
        <p:sp>
          <p:nvSpPr>
            <p:cNvPr id="144" name="Google Shape;144;p20"/>
            <p:cNvSpPr/>
            <p:nvPr/>
          </p:nvSpPr>
          <p:spPr>
            <a:xfrm>
              <a:off x="4616830" y="1543050"/>
              <a:ext cx="3765284" cy="10467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20"/>
            <p:cNvSpPr/>
            <p:nvPr/>
          </p:nvSpPr>
          <p:spPr>
            <a:xfrm>
              <a:off x="4616830" y="2746800"/>
              <a:ext cx="3765300" cy="6573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 name="Google Shape;146;p20"/>
            <p:cNvSpPr/>
            <p:nvPr/>
          </p:nvSpPr>
          <p:spPr>
            <a:xfrm>
              <a:off x="4616830" y="3561150"/>
              <a:ext cx="3765300" cy="6573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47" name="Google Shape;147;p20"/>
          <p:cNvSpPr txBox="1"/>
          <p:nvPr>
            <p:ph idx="1" type="body"/>
          </p:nvPr>
        </p:nvSpPr>
        <p:spPr>
          <a:xfrm>
            <a:off x="4521500" y="838400"/>
            <a:ext cx="4203300" cy="3705000"/>
          </a:xfrm>
          <a:prstGeom prst="rect">
            <a:avLst/>
          </a:prstGeom>
          <a:noFill/>
          <a:ln>
            <a:noFill/>
          </a:ln>
        </p:spPr>
        <p:txBody>
          <a:bodyPr anchorCtr="0" anchor="t" bIns="30250" lIns="60475" spcFirstLastPara="1" rIns="60475" wrap="square" tIns="30250">
            <a:noAutofit/>
          </a:bodyPr>
          <a:lstStyle/>
          <a:p>
            <a:pPr indent="0" lvl="0" marL="0" rtl="0" algn="l">
              <a:lnSpc>
                <a:spcPct val="100000"/>
              </a:lnSpc>
              <a:spcBef>
                <a:spcPts val="0"/>
              </a:spcBef>
              <a:spcAft>
                <a:spcPts val="0"/>
              </a:spcAft>
              <a:buNone/>
            </a:pPr>
            <a:r>
              <a:rPr b="1" lang="en" sz="1200"/>
              <a:t>The high-level overview of this slide deck is as follows:</a:t>
            </a:r>
            <a:endParaRPr b="1" sz="1200"/>
          </a:p>
          <a:p>
            <a:pPr indent="0" lvl="0" marL="0" rtl="0" algn="l">
              <a:lnSpc>
                <a:spcPct val="100000"/>
              </a:lnSpc>
              <a:spcBef>
                <a:spcPts val="0"/>
              </a:spcBef>
              <a:spcAft>
                <a:spcPts val="0"/>
              </a:spcAft>
              <a:buNone/>
            </a:pPr>
            <a:r>
              <a:t/>
            </a:r>
            <a:endParaRPr b="1" sz="600"/>
          </a:p>
          <a:p>
            <a:pPr indent="0" lvl="0" marL="0" rtl="0" algn="l">
              <a:lnSpc>
                <a:spcPct val="100000"/>
              </a:lnSpc>
              <a:spcBef>
                <a:spcPts val="0"/>
              </a:spcBef>
              <a:spcAft>
                <a:spcPts val="0"/>
              </a:spcAft>
              <a:buNone/>
            </a:pPr>
            <a:r>
              <a:rPr lang="en" sz="1200"/>
              <a:t>Total session time: </a:t>
            </a:r>
            <a:r>
              <a:rPr b="1" lang="en" sz="1200"/>
              <a:t>3 hours</a:t>
            </a:r>
            <a:br>
              <a:rPr lang="en" sz="1200"/>
            </a:br>
            <a:endParaRPr sz="600"/>
          </a:p>
          <a:p>
            <a:pPr indent="0" lvl="0" marL="114300" rtl="0" algn="l">
              <a:lnSpc>
                <a:spcPct val="100000"/>
              </a:lnSpc>
              <a:spcBef>
                <a:spcPts val="0"/>
              </a:spcBef>
              <a:spcAft>
                <a:spcPts val="0"/>
              </a:spcAft>
              <a:buNone/>
            </a:pPr>
            <a:br>
              <a:rPr lang="en" sz="1200"/>
            </a:br>
            <a:r>
              <a:rPr lang="en" sz="1200"/>
              <a:t>Hour 1</a:t>
            </a:r>
            <a:endParaRPr sz="1200"/>
          </a:p>
          <a:p>
            <a:pPr indent="-304800" lvl="0" marL="457200" rtl="0" algn="l">
              <a:lnSpc>
                <a:spcPct val="100000"/>
              </a:lnSpc>
              <a:spcBef>
                <a:spcPts val="0"/>
              </a:spcBef>
              <a:spcAft>
                <a:spcPts val="0"/>
              </a:spcAft>
              <a:buSzPts val="1200"/>
              <a:buChar char="•"/>
            </a:pPr>
            <a:r>
              <a:rPr b="1" lang="en" sz="1200"/>
              <a:t>15 mins </a:t>
            </a:r>
            <a:r>
              <a:rPr lang="en" sz="1200"/>
              <a:t>- Welcome and Icebreaker</a:t>
            </a:r>
            <a:endParaRPr sz="1200"/>
          </a:p>
          <a:p>
            <a:pPr indent="-304800" lvl="0" marL="457200" rtl="0" algn="l">
              <a:lnSpc>
                <a:spcPct val="100000"/>
              </a:lnSpc>
              <a:spcBef>
                <a:spcPts val="0"/>
              </a:spcBef>
              <a:spcAft>
                <a:spcPts val="0"/>
              </a:spcAft>
              <a:buSzPts val="1200"/>
              <a:buChar char="•"/>
            </a:pPr>
            <a:r>
              <a:rPr b="1" lang="en" sz="1200"/>
              <a:t>15 mins</a:t>
            </a:r>
            <a:r>
              <a:rPr lang="en" sz="1200"/>
              <a:t> - Whole Brain</a:t>
            </a:r>
            <a:r>
              <a:rPr baseline="30000" lang="en" sz="1200"/>
              <a:t>®</a:t>
            </a:r>
            <a:r>
              <a:rPr lang="en" sz="1200"/>
              <a:t> Thinking Introduction</a:t>
            </a:r>
            <a:endParaRPr sz="1200"/>
          </a:p>
          <a:p>
            <a:pPr indent="-304800" lvl="0" marL="457200" rtl="0" algn="l">
              <a:lnSpc>
                <a:spcPct val="100000"/>
              </a:lnSpc>
              <a:spcBef>
                <a:spcPts val="0"/>
              </a:spcBef>
              <a:spcAft>
                <a:spcPts val="0"/>
              </a:spcAft>
              <a:buSzPts val="1200"/>
              <a:buChar char="•"/>
            </a:pPr>
            <a:r>
              <a:rPr b="1" lang="en" sz="1200"/>
              <a:t>15 mins</a:t>
            </a:r>
            <a:r>
              <a:rPr lang="en" sz="1200"/>
              <a:t> - Whole Brain</a:t>
            </a:r>
            <a:r>
              <a:rPr baseline="30000" lang="en" sz="1200"/>
              <a:t>®</a:t>
            </a:r>
            <a:r>
              <a:rPr lang="en" sz="1200"/>
              <a:t> Activities</a:t>
            </a:r>
            <a:endParaRPr sz="1200"/>
          </a:p>
          <a:p>
            <a:pPr indent="-304800" lvl="0" marL="457200" rtl="0" algn="l">
              <a:lnSpc>
                <a:spcPct val="100000"/>
              </a:lnSpc>
              <a:spcBef>
                <a:spcPts val="0"/>
              </a:spcBef>
              <a:spcAft>
                <a:spcPts val="0"/>
              </a:spcAft>
              <a:buSzPts val="1200"/>
              <a:buChar char="•"/>
            </a:pPr>
            <a:r>
              <a:rPr b="1" lang="en" sz="1200"/>
              <a:t>15 mins - Break</a:t>
            </a:r>
            <a:endParaRPr b="1" sz="1200"/>
          </a:p>
          <a:p>
            <a:pPr indent="0" lvl="0" marL="457200" rtl="0" algn="l">
              <a:lnSpc>
                <a:spcPct val="100000"/>
              </a:lnSpc>
              <a:spcBef>
                <a:spcPts val="0"/>
              </a:spcBef>
              <a:spcAft>
                <a:spcPts val="0"/>
              </a:spcAft>
              <a:buNone/>
            </a:pPr>
            <a:r>
              <a:t/>
            </a:r>
            <a:endParaRPr b="1" sz="600"/>
          </a:p>
          <a:p>
            <a:pPr indent="0" lvl="0" marL="0" rtl="0" algn="l">
              <a:lnSpc>
                <a:spcPct val="100000"/>
              </a:lnSpc>
              <a:spcBef>
                <a:spcPts val="0"/>
              </a:spcBef>
              <a:spcAft>
                <a:spcPts val="0"/>
              </a:spcAft>
              <a:buNone/>
            </a:pPr>
            <a:r>
              <a:t/>
            </a:r>
            <a:endParaRPr sz="1200"/>
          </a:p>
          <a:p>
            <a:pPr indent="0" lvl="0" marL="114300" rtl="0" algn="l">
              <a:lnSpc>
                <a:spcPct val="100000"/>
              </a:lnSpc>
              <a:spcBef>
                <a:spcPts val="0"/>
              </a:spcBef>
              <a:spcAft>
                <a:spcPts val="0"/>
              </a:spcAft>
              <a:buNone/>
            </a:pPr>
            <a:r>
              <a:rPr lang="en" sz="1200"/>
              <a:t>Hour 2</a:t>
            </a:r>
            <a:endParaRPr sz="1200"/>
          </a:p>
          <a:p>
            <a:pPr indent="-190500" lvl="0" marL="457200" rtl="0" algn="l">
              <a:lnSpc>
                <a:spcPct val="100000"/>
              </a:lnSpc>
              <a:spcBef>
                <a:spcPts val="0"/>
              </a:spcBef>
              <a:spcAft>
                <a:spcPts val="0"/>
              </a:spcAft>
              <a:buSzPts val="1200"/>
              <a:buChar char="•"/>
            </a:pPr>
            <a:r>
              <a:rPr b="1" lang="en" sz="1200"/>
              <a:t>50 mins</a:t>
            </a:r>
            <a:r>
              <a:rPr lang="en" sz="1200"/>
              <a:t> - Individual HBDI</a:t>
            </a:r>
            <a:r>
              <a:rPr baseline="30000" lang="en" sz="1200"/>
              <a:t>®</a:t>
            </a:r>
            <a:r>
              <a:rPr lang="en" sz="1200"/>
              <a:t> Review</a:t>
            </a:r>
            <a:endParaRPr sz="1200"/>
          </a:p>
          <a:p>
            <a:pPr indent="-190500" lvl="0" marL="457200" rtl="0" algn="l">
              <a:lnSpc>
                <a:spcPct val="100000"/>
              </a:lnSpc>
              <a:spcBef>
                <a:spcPts val="0"/>
              </a:spcBef>
              <a:spcAft>
                <a:spcPts val="0"/>
              </a:spcAft>
              <a:buSzPts val="1200"/>
              <a:buChar char="•"/>
            </a:pPr>
            <a:r>
              <a:rPr b="1" lang="en" sz="1200"/>
              <a:t>10 mins - Break</a:t>
            </a:r>
            <a:endParaRPr b="1" sz="1200"/>
          </a:p>
          <a:p>
            <a:pPr indent="0" lvl="0" marL="457200" rtl="0" algn="l">
              <a:lnSpc>
                <a:spcPct val="100000"/>
              </a:lnSpc>
              <a:spcBef>
                <a:spcPts val="0"/>
              </a:spcBef>
              <a:spcAft>
                <a:spcPts val="0"/>
              </a:spcAft>
              <a:buNone/>
            </a:pPr>
            <a:r>
              <a:t/>
            </a:r>
            <a:endParaRPr b="1" sz="600"/>
          </a:p>
          <a:p>
            <a:pPr indent="0" lvl="0" marL="0" rtl="0" algn="l">
              <a:lnSpc>
                <a:spcPct val="100000"/>
              </a:lnSpc>
              <a:spcBef>
                <a:spcPts val="0"/>
              </a:spcBef>
              <a:spcAft>
                <a:spcPts val="0"/>
              </a:spcAft>
              <a:buNone/>
            </a:pPr>
            <a:r>
              <a:t/>
            </a:r>
            <a:endParaRPr sz="1200"/>
          </a:p>
          <a:p>
            <a:pPr indent="0" lvl="0" marL="114300" rtl="0" algn="l">
              <a:lnSpc>
                <a:spcPct val="100000"/>
              </a:lnSpc>
              <a:spcBef>
                <a:spcPts val="0"/>
              </a:spcBef>
              <a:spcAft>
                <a:spcPts val="0"/>
              </a:spcAft>
              <a:buNone/>
            </a:pPr>
            <a:r>
              <a:rPr lang="en" sz="1200"/>
              <a:t>Hour 3</a:t>
            </a:r>
            <a:endParaRPr sz="1200"/>
          </a:p>
          <a:p>
            <a:pPr indent="-190500" lvl="0" marL="457200" rtl="0" algn="l">
              <a:lnSpc>
                <a:spcPct val="100000"/>
              </a:lnSpc>
              <a:spcBef>
                <a:spcPts val="0"/>
              </a:spcBef>
              <a:spcAft>
                <a:spcPts val="0"/>
              </a:spcAft>
              <a:buSzPts val="1200"/>
              <a:buChar char="•"/>
            </a:pPr>
            <a:r>
              <a:rPr b="1" lang="en" sz="1200"/>
              <a:t>60 mins</a:t>
            </a:r>
            <a:r>
              <a:rPr lang="en" sz="1200"/>
              <a:t> - Team Report Debrief and Action Plan</a:t>
            </a:r>
            <a:br>
              <a:rPr lang="en" sz="1200"/>
            </a:br>
            <a:br>
              <a:rPr lang="en" sz="1200"/>
            </a:br>
            <a:endParaRPr sz="1200"/>
          </a:p>
          <a:p>
            <a:pPr indent="0" lvl="0" marL="0" rtl="0" algn="l">
              <a:lnSpc>
                <a:spcPct val="100000"/>
              </a:lnSpc>
              <a:spcBef>
                <a:spcPts val="0"/>
              </a:spcBef>
              <a:spcAft>
                <a:spcPts val="0"/>
              </a:spcAft>
              <a:buNone/>
            </a:pPr>
            <a:r>
              <a:t/>
            </a:r>
            <a:endParaRPr sz="1200"/>
          </a:p>
        </p:txBody>
      </p:sp>
      <p:sp>
        <p:nvSpPr>
          <p:cNvPr id="148" name="Google Shape;148;p20"/>
          <p:cNvSpPr txBox="1"/>
          <p:nvPr>
            <p:ph idx="12" type="sldNum"/>
          </p:nvPr>
        </p:nvSpPr>
        <p:spPr>
          <a:xfrm>
            <a:off x="8412450" y="4828989"/>
            <a:ext cx="420000" cy="153600"/>
          </a:xfrm>
          <a:prstGeom prst="rect">
            <a:avLst/>
          </a:prstGeom>
          <a:noFill/>
          <a:ln>
            <a:noFill/>
          </a:ln>
        </p:spPr>
        <p:txBody>
          <a:bodyPr anchorCtr="0" anchor="ctr" bIns="0" lIns="91425"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49" name="Google Shape;149;p20"/>
          <p:cNvSpPr txBox="1"/>
          <p:nvPr>
            <p:ph type="title"/>
          </p:nvPr>
        </p:nvSpPr>
        <p:spPr>
          <a:xfrm>
            <a:off x="311699" y="334264"/>
            <a:ext cx="7867200" cy="3561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b="1" lang="en" sz="2400"/>
              <a:t>Delivery Options</a:t>
            </a:r>
            <a:endParaRPr sz="2400"/>
          </a:p>
        </p:txBody>
      </p:sp>
      <p:sp>
        <p:nvSpPr>
          <p:cNvPr id="150" name="Google Shape;150;p20"/>
          <p:cNvSpPr txBox="1"/>
          <p:nvPr>
            <p:ph idx="1" type="body"/>
          </p:nvPr>
        </p:nvSpPr>
        <p:spPr>
          <a:xfrm>
            <a:off x="368600" y="838400"/>
            <a:ext cx="3765300" cy="3609600"/>
          </a:xfrm>
          <a:prstGeom prst="rect">
            <a:avLst/>
          </a:prstGeom>
          <a:noFill/>
          <a:ln>
            <a:noFill/>
          </a:ln>
        </p:spPr>
        <p:txBody>
          <a:bodyPr anchorCtr="0" anchor="t" bIns="30250" lIns="60475" spcFirstLastPara="1" rIns="60475" wrap="square" tIns="30250">
            <a:noAutofit/>
          </a:bodyPr>
          <a:lstStyle/>
          <a:p>
            <a:pPr indent="-260350" lvl="0" marL="171450" rtl="0" algn="l">
              <a:lnSpc>
                <a:spcPct val="100000"/>
              </a:lnSpc>
              <a:spcBef>
                <a:spcPts val="0"/>
              </a:spcBef>
              <a:spcAft>
                <a:spcPts val="0"/>
              </a:spcAft>
              <a:buSzPts val="1400"/>
              <a:buChar char="•"/>
            </a:pPr>
            <a:r>
              <a:rPr lang="en" sz="1400"/>
              <a:t>This delivery deck is designed so you can deliver the content in one, 3 hour session. The high-level outline to the right provides an overview.</a:t>
            </a:r>
            <a:endParaRPr sz="1400"/>
          </a:p>
          <a:p>
            <a:pPr indent="-171450" lvl="0" marL="171450" rtl="0" algn="l">
              <a:lnSpc>
                <a:spcPct val="100000"/>
              </a:lnSpc>
              <a:spcBef>
                <a:spcPts val="0"/>
              </a:spcBef>
              <a:spcAft>
                <a:spcPts val="0"/>
              </a:spcAft>
              <a:buClr>
                <a:schemeClr val="dk1"/>
              </a:buClr>
              <a:buSzPts val="1100"/>
              <a:buFont typeface="Arial"/>
              <a:buNone/>
            </a:pPr>
            <a:r>
              <a:t/>
            </a:r>
            <a:endParaRPr sz="1400"/>
          </a:p>
          <a:p>
            <a:pPr indent="-260350" lvl="0" marL="171450" rtl="0" algn="l">
              <a:lnSpc>
                <a:spcPct val="100000"/>
              </a:lnSpc>
              <a:spcBef>
                <a:spcPts val="0"/>
              </a:spcBef>
              <a:spcAft>
                <a:spcPts val="0"/>
              </a:spcAft>
              <a:buSzPts val="1400"/>
              <a:buChar char="•"/>
            </a:pPr>
            <a:r>
              <a:rPr lang="en" sz="1400"/>
              <a:t>If scheduling 3 hours is a challenge, we recommend delivering hours 1-2 together with the hour 3 section a week or so later.</a:t>
            </a:r>
            <a:br>
              <a:rPr lang="en" sz="1400"/>
            </a:br>
            <a:endParaRPr sz="1400"/>
          </a:p>
          <a:p>
            <a:pPr indent="-260350" lvl="0" marL="171450" rtl="0" algn="l">
              <a:lnSpc>
                <a:spcPct val="100000"/>
              </a:lnSpc>
              <a:spcBef>
                <a:spcPts val="0"/>
              </a:spcBef>
              <a:spcAft>
                <a:spcPts val="0"/>
              </a:spcAft>
              <a:buSzPts val="1400"/>
              <a:buChar char="•"/>
            </a:pPr>
            <a:r>
              <a:rPr lang="en" sz="1400"/>
              <a:t>You can also consider delivering each hour session individually - this option is </a:t>
            </a:r>
            <a:r>
              <a:rPr b="1" lang="en" sz="1400">
                <a:solidFill>
                  <a:schemeClr val="accent1"/>
                </a:solidFill>
              </a:rPr>
              <a:t>highlighted with the blue outlines</a:t>
            </a:r>
            <a:r>
              <a:rPr lang="en" sz="1400"/>
              <a:t>. </a:t>
            </a:r>
            <a:br>
              <a:rPr lang="en" sz="1400"/>
            </a:br>
            <a:endParaRPr sz="1400"/>
          </a:p>
          <a:p>
            <a:pPr indent="-260350" lvl="0" marL="171450" rtl="0" algn="l">
              <a:lnSpc>
                <a:spcPct val="100000"/>
              </a:lnSpc>
              <a:spcBef>
                <a:spcPts val="0"/>
              </a:spcBef>
              <a:spcAft>
                <a:spcPts val="0"/>
              </a:spcAft>
              <a:buSzPts val="1400"/>
              <a:buChar char="•"/>
            </a:pPr>
            <a:r>
              <a:rPr b="1" lang="en" sz="1400"/>
              <a:t>If you break the deck into separate sessions - </a:t>
            </a:r>
            <a:r>
              <a:rPr lang="en" sz="1400"/>
              <a:t>you can move or copy the title slide and agenda (Slides 9-10), move Slide 53 to the end of a section to outline next steps and update speaker notes as needed. </a:t>
            </a:r>
            <a:endParaRPr sz="1400"/>
          </a:p>
          <a:p>
            <a:pPr indent="0" lvl="0" marL="0" rtl="0" algn="l">
              <a:lnSpc>
                <a:spcPct val="100000"/>
              </a:lnSpc>
              <a:spcBef>
                <a:spcPts val="0"/>
              </a:spcBef>
              <a:spcAft>
                <a:spcPts val="0"/>
              </a:spcAft>
              <a:buClr>
                <a:schemeClr val="dk1"/>
              </a:buClr>
              <a:buSzPts val="1100"/>
              <a:buFont typeface="Arial"/>
              <a:buNone/>
            </a:pPr>
            <a:r>
              <a:t/>
            </a:r>
            <a:endParaRPr b="1"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pic>
        <p:nvPicPr>
          <p:cNvPr id="155" name="Google Shape;155;p21"/>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156" name="Google Shape;156;p21"/>
          <p:cNvSpPr txBox="1"/>
          <p:nvPr/>
        </p:nvSpPr>
        <p:spPr>
          <a:xfrm>
            <a:off x="3006900" y="1629740"/>
            <a:ext cx="3130200" cy="1884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4600">
                <a:solidFill>
                  <a:schemeClr val="dk2"/>
                </a:solidFill>
              </a:rPr>
              <a:t>Welcome and Icebreaker</a:t>
            </a:r>
            <a:endParaRPr b="1" sz="46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txBox="1"/>
          <p:nvPr>
            <p:ph type="title"/>
          </p:nvPr>
        </p:nvSpPr>
        <p:spPr>
          <a:xfrm>
            <a:off x="569925" y="1699771"/>
            <a:ext cx="3692100" cy="759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a:t>Unlocking Collective Brilliance</a:t>
            </a:r>
            <a:endParaRPr/>
          </a:p>
        </p:txBody>
      </p:sp>
      <p:sp>
        <p:nvSpPr>
          <p:cNvPr id="162" name="Google Shape;162;p22"/>
          <p:cNvSpPr txBox="1"/>
          <p:nvPr>
            <p:ph idx="1" type="subTitle"/>
          </p:nvPr>
        </p:nvSpPr>
        <p:spPr>
          <a:xfrm>
            <a:off x="569925" y="2612175"/>
            <a:ext cx="3237900" cy="1079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Team Introduction to Whole Brain</a:t>
            </a:r>
            <a:r>
              <a:rPr baseline="30000" lang="en"/>
              <a:t>® </a:t>
            </a:r>
            <a:r>
              <a:rPr lang="en"/>
              <a:t>Thinking</a:t>
            </a:r>
            <a:endParaRPr/>
          </a:p>
        </p:txBody>
      </p:sp>
      <p:sp>
        <p:nvSpPr>
          <p:cNvPr id="163" name="Google Shape;163;p22"/>
          <p:cNvSpPr txBox="1"/>
          <p:nvPr>
            <p:ph idx="12" type="sldNum"/>
          </p:nvPr>
        </p:nvSpPr>
        <p:spPr>
          <a:xfrm>
            <a:off x="7556150" y="4829000"/>
            <a:ext cx="1276200" cy="153600"/>
          </a:xfrm>
          <a:prstGeom prst="rect">
            <a:avLst/>
          </a:prstGeom>
        </p:spPr>
        <p:txBody>
          <a:bodyPr anchorCtr="0" anchor="ctr" bIns="0" lIns="91425" spcFirstLastPara="1" rIns="0" wrap="square" tIns="0">
            <a:noAutofit/>
          </a:bodyPr>
          <a:lstStyle/>
          <a:p>
            <a:pPr indent="0" lvl="0" marL="0" rtl="0" algn="r">
              <a:spcBef>
                <a:spcPts val="0"/>
              </a:spcBef>
              <a:spcAft>
                <a:spcPts val="0"/>
              </a:spcAft>
              <a:buClr>
                <a:srgbClr val="000000"/>
              </a:buClr>
              <a:buSzPts val="900"/>
              <a:buFont typeface="Arial"/>
              <a:buNone/>
            </a:pPr>
            <a:r>
              <a:t/>
            </a:r>
            <a:endParaRPr/>
          </a:p>
        </p:txBody>
      </p:sp>
      <p:pic>
        <p:nvPicPr>
          <p:cNvPr id="164" name="Google Shape;164;p22"/>
          <p:cNvPicPr preferRelativeResize="0"/>
          <p:nvPr/>
        </p:nvPicPr>
        <p:blipFill rotWithShape="1">
          <a:blip r:embed="rId3">
            <a:alphaModFix/>
          </a:blip>
          <a:srcRect b="0" l="21990" r="21984" t="0"/>
          <a:stretch/>
        </p:blipFill>
        <p:spPr>
          <a:xfrm>
            <a:off x="4724400" y="0"/>
            <a:ext cx="4440602" cy="5143499"/>
          </a:xfrm>
          <a:prstGeom prst="rect">
            <a:avLst/>
          </a:prstGeom>
          <a:noFill/>
          <a:ln>
            <a:noFill/>
          </a:ln>
        </p:spPr>
      </p:pic>
      <p:pic>
        <p:nvPicPr>
          <p:cNvPr id="165" name="Google Shape;165;p22"/>
          <p:cNvPicPr preferRelativeResize="0"/>
          <p:nvPr/>
        </p:nvPicPr>
        <p:blipFill rotWithShape="1">
          <a:blip r:embed="rId4">
            <a:alphaModFix/>
          </a:blip>
          <a:srcRect b="0" l="0" r="0" t="47821"/>
          <a:stretch/>
        </p:blipFill>
        <p:spPr>
          <a:xfrm>
            <a:off x="3931221" y="3021575"/>
            <a:ext cx="3813414" cy="2121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errmann 2023">
  <a:themeElements>
    <a:clrScheme name="Herrmann">
      <a:dk1>
        <a:srgbClr val="000000"/>
      </a:dk1>
      <a:lt1>
        <a:srgbClr val="FFFFFF"/>
      </a:lt1>
      <a:dk2>
        <a:srgbClr val="214363"/>
      </a:dk2>
      <a:lt2>
        <a:srgbClr val="F0F5FC"/>
      </a:lt2>
      <a:accent1>
        <a:srgbClr val="2CC3F0"/>
      </a:accent1>
      <a:accent2>
        <a:srgbClr val="63C084"/>
      </a:accent2>
      <a:accent3>
        <a:srgbClr val="EF354E"/>
      </a:accent3>
      <a:accent4>
        <a:srgbClr val="FDD742"/>
      </a:accent4>
      <a:accent5>
        <a:srgbClr val="214263"/>
      </a:accent5>
      <a:accent6>
        <a:srgbClr val="214363"/>
      </a:accent6>
      <a:hlink>
        <a:srgbClr val="214363"/>
      </a:hlink>
      <a:folHlink>
        <a:srgbClr val="214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