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Lst>
  <p:sldSz cx="9144000" cy="5143500" type="screen16x9"/>
  <p:notesSz cx="6858000" cy="9144000"/>
  <p:embeddedFontLst>
    <p:embeddedFont>
      <p:font typeface="Century Gothic" panose="020B0502020202020204" pitchFamily="34" charset="0"/>
      <p:regular r:id="rId44"/>
      <p:bold r:id="rId45"/>
      <p:italic r:id="rId46"/>
      <p:boldItalic r:id="rId47"/>
    </p:embeddedFont>
    <p:embeddedFont>
      <p:font typeface="Proxima Nova" panose="02000506030000020004" pitchFamily="2" charset="0"/>
      <p:regular r:id="rId48"/>
      <p:bold r:id="rId49"/>
      <p:italic r:id="rId50"/>
      <p:boldItalic r:id="rId51"/>
    </p:embeddedFont>
    <p:embeddedFont>
      <p:font typeface="Proxima Nova Extrabold" panose="02000506030000020004" pitchFamily="2" charset="0"/>
      <p:bold r:id="rId52"/>
    </p:embeddedFont>
    <p:embeddedFont>
      <p:font typeface="Proxima Nova Rg" panose="02000506030000020004" pitchFamily="2" charset="0"/>
      <p:regular r:id="rId53"/>
      <p:bold r:id="rId54"/>
      <p:italic r:id="rId55"/>
    </p:embeddedFont>
    <p:embeddedFont>
      <p:font typeface="Proxima Nova Semibold" panose="02000506030000020004"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88edcbb25_1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88edcbb25_1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2f1354267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2f1354267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HBDI Digital is available on the Thinker Portal I showed you earlier.</a:t>
            </a:r>
            <a:endParaRPr/>
          </a:p>
          <a:p>
            <a:pPr marL="0" lvl="0" indent="0" algn="l" rtl="0">
              <a:spcBef>
                <a:spcPts val="0"/>
              </a:spcBef>
              <a:spcAft>
                <a:spcPts val="0"/>
              </a:spcAft>
              <a:buNone/>
            </a:pPr>
            <a:r>
              <a:rPr lang="en"/>
              <a:t>Let’s walk through the parts of the HBDI that are available here… [NEXT SLIDE]</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2f1354267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2f135426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2f1354267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d2f1354267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d43d1699b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d43d1699b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not that we’ve used HBDI digital to debrief our senior leaders, we still need to debrief the associates. Remember that time is short, there isn’t time for 1:1 debriefs. So I’ll use the HBDI App and do a group debrief. Let’s take a look...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2f1354267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2f1354267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ASK: Did you know before today that there is an HBDI mobile app? Drop “yes” or “no” in the chat.</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2f1354267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d2f1354267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d2f1354267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d2f1354267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f192ecc3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f192ecc3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2f1354267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d2f1354267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will this make the audience lives better. Remote teams connecting with each other. E.g. 8451- stretching partners that use the sharing feature, NBCu</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43acd27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43acd27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Think about a time when a manager asked you to help their team become more effective. Did it come up doing a team workshop or offsite? Did the manager reach out to ask for help?</a:t>
            </a:r>
            <a:endParaRPr>
              <a:solidFill>
                <a:schemeClr val="dk1"/>
              </a:solidFill>
            </a:endParaRPr>
          </a:p>
          <a:p>
            <a:pPr marL="0" lvl="0" indent="0" algn="l" rtl="0">
              <a:lnSpc>
                <a:spcPct val="115000"/>
              </a:lnSpc>
              <a:spcBef>
                <a:spcPts val="1200"/>
              </a:spcBef>
              <a:spcAft>
                <a:spcPts val="0"/>
              </a:spcAft>
              <a:buNone/>
            </a:pPr>
            <a:r>
              <a:rPr lang="en">
                <a:solidFill>
                  <a:schemeClr val="dk1"/>
                </a:solidFill>
              </a:rPr>
              <a:t>Now, let me tell you about a marketing team who had no difficulty coming up with </a:t>
            </a:r>
            <a:r>
              <a:rPr lang="en" b="1">
                <a:solidFill>
                  <a:schemeClr val="dk1"/>
                </a:solidFill>
              </a:rPr>
              <a:t>creative ideas</a:t>
            </a:r>
            <a:r>
              <a:rPr lang="en">
                <a:solidFill>
                  <a:schemeClr val="dk1"/>
                </a:solidFill>
              </a:rPr>
              <a:t>, but often seemed a bit disorganized and scrambling to complete projects. They would get them done, but members of other teams were often frustrated with the process, despite excellent results in the end.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r>
              <a:rPr lang="en" sz="1600">
                <a:solidFill>
                  <a:schemeClr val="dk1"/>
                </a:solidFill>
              </a:rPr>
              <a:t>ASK: Post in the chat an example of situations where a manager has asked for help with their team</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a:solidFill>
                  <a:schemeClr val="dk1"/>
                </a:solidFill>
              </a:rPr>
              <a:t>Using some of the newer tools on our platform, you can guide teams to understand their team dynamics, share more about themselves with personalized profiles, leaving more time for you to go deeper using existing reports.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47b4ca9fa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a47b4ca9f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HOST</a:t>
            </a:r>
            <a:endParaRPr b="1"/>
          </a:p>
          <a:p>
            <a:pPr marL="0" lvl="0" indent="0" algn="l" rtl="0">
              <a:spcBef>
                <a:spcPts val="0"/>
              </a:spcBef>
              <a:spcAft>
                <a:spcPts val="0"/>
              </a:spcAft>
              <a:buNone/>
            </a:pPr>
            <a:r>
              <a:rPr lang="en"/>
              <a:t>Let’s get started! We’ll be together for 90 minutes today. Let’s review our goals and objectives for our time today and look at the agenda.</a:t>
            </a:r>
            <a:endParaRPr/>
          </a:p>
          <a:p>
            <a:pPr marL="0" lvl="0" indent="0" algn="l" rtl="0">
              <a:spcBef>
                <a:spcPts val="0"/>
              </a:spcBef>
              <a:spcAft>
                <a:spcPts val="0"/>
              </a:spcAft>
              <a:buNone/>
            </a:pPr>
            <a:r>
              <a:rPr lang="en"/>
              <a:t> [review goals and agenda]</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43acd2776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43acd277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rgbClr val="4E504F"/>
                </a:solidFill>
              </a:rPr>
              <a:t>Let's take a look ....</a:t>
            </a:r>
            <a:endParaRPr>
              <a:solidFill>
                <a:srgbClr val="4E504F"/>
              </a:solidFill>
            </a:endParaRPr>
          </a:p>
          <a:p>
            <a:pPr marL="457200" lvl="0" indent="-298450" algn="l" rtl="0">
              <a:lnSpc>
                <a:spcPct val="115000"/>
              </a:lnSpc>
              <a:spcBef>
                <a:spcPts val="1200"/>
              </a:spcBef>
              <a:spcAft>
                <a:spcPts val="0"/>
              </a:spcAft>
              <a:buClr>
                <a:srgbClr val="4E504F"/>
              </a:buClr>
              <a:buSzPts val="1100"/>
              <a:buAutoNum type="arabicPeriod"/>
            </a:pPr>
            <a:r>
              <a:rPr lang="en">
                <a:solidFill>
                  <a:srgbClr val="4E504F"/>
                </a:solidFill>
              </a:rPr>
              <a:t>Start logged in as Barack Obama on the Thinker portal home page</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Go to Teams → Marketing team</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Note the teams average profile .... it's pretty evenly distributed across the quadrants ... 2111, with D being the strongest preference quadrant ...</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 but notice the shift to the </a:t>
            </a:r>
            <a:r>
              <a:rPr lang="en" b="1">
                <a:solidFill>
                  <a:srgbClr val="4E504F"/>
                </a:solidFill>
              </a:rPr>
              <a:t>D quadrant</a:t>
            </a:r>
            <a:r>
              <a:rPr lang="en">
                <a:solidFill>
                  <a:srgbClr val="4E504F"/>
                </a:solidFill>
              </a:rPr>
              <a:t> and away from the </a:t>
            </a:r>
            <a:r>
              <a:rPr lang="en" b="1">
                <a:solidFill>
                  <a:srgbClr val="4E504F"/>
                </a:solidFill>
              </a:rPr>
              <a:t>B quadrant</a:t>
            </a:r>
            <a:r>
              <a:rPr lang="en">
                <a:solidFill>
                  <a:srgbClr val="4E504F"/>
                </a:solidFill>
              </a:rPr>
              <a:t> and </a:t>
            </a:r>
            <a:r>
              <a:rPr lang="en" b="1">
                <a:solidFill>
                  <a:srgbClr val="4E504F"/>
                </a:solidFill>
              </a:rPr>
              <a:t>C quadrant</a:t>
            </a:r>
            <a:r>
              <a:rPr lang="en">
                <a:solidFill>
                  <a:srgbClr val="4E504F"/>
                </a:solidFill>
              </a:rPr>
              <a:t> under pressure</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Go to Understand my team</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Looking at the composite and the preference map, the group can see that profiles look pretty similar, with the biggest differences showing up in the A and C quadrants.</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Moving down to How the team operates, we can observe what happens under pressure. The change to the average profile is subtle for the group, but watch how the individuals shift away from each other</a:t>
            </a:r>
            <a:endParaRPr>
              <a:solidFill>
                <a:srgbClr val="4E504F"/>
              </a:solidFill>
            </a:endParaRPr>
          </a:p>
          <a:p>
            <a:pPr marL="914400" lvl="1" indent="-298450" algn="l" rtl="0">
              <a:lnSpc>
                <a:spcPct val="115000"/>
              </a:lnSpc>
              <a:spcBef>
                <a:spcPts val="0"/>
              </a:spcBef>
              <a:spcAft>
                <a:spcPts val="0"/>
              </a:spcAft>
              <a:buClr>
                <a:srgbClr val="4E504F"/>
              </a:buClr>
              <a:buSzPts val="1100"/>
              <a:buChar char="○"/>
            </a:pPr>
            <a:r>
              <a:rPr lang="en">
                <a:solidFill>
                  <a:srgbClr val="4E504F"/>
                </a:solidFill>
              </a:rPr>
              <a:t>Do tribes form under pressure? The team can ask themselves how this showed up in a recent project.</a:t>
            </a:r>
            <a:endParaRPr>
              <a:solidFill>
                <a:srgbClr val="4E504F"/>
              </a:solidFill>
            </a:endParaRPr>
          </a:p>
          <a:p>
            <a:pPr marL="914400" lvl="1" indent="-298450" algn="l" rtl="0">
              <a:lnSpc>
                <a:spcPct val="115000"/>
              </a:lnSpc>
              <a:spcBef>
                <a:spcPts val="0"/>
              </a:spcBef>
              <a:spcAft>
                <a:spcPts val="0"/>
              </a:spcAft>
              <a:buClr>
                <a:srgbClr val="4E504F"/>
              </a:buClr>
              <a:buSzPts val="1100"/>
              <a:buChar char="○"/>
            </a:pPr>
            <a:r>
              <a:rPr lang="en">
                <a:solidFill>
                  <a:srgbClr val="4E504F"/>
                </a:solidFill>
              </a:rPr>
              <a:t>Notice how the project leader moves into the D quadrant under pressure (Barack Obama) ...</a:t>
            </a:r>
            <a:endParaRPr>
              <a:solidFill>
                <a:srgbClr val="4E504F"/>
              </a:solidFill>
            </a:endParaRPr>
          </a:p>
          <a:p>
            <a:pPr marL="914400" lvl="1" indent="-298450" algn="l" rtl="0">
              <a:lnSpc>
                <a:spcPct val="115000"/>
              </a:lnSpc>
              <a:spcBef>
                <a:spcPts val="0"/>
              </a:spcBef>
              <a:spcAft>
                <a:spcPts val="0"/>
              </a:spcAft>
              <a:buClr>
                <a:srgbClr val="4E504F"/>
              </a:buClr>
              <a:buSzPts val="1100"/>
              <a:buChar char="○"/>
            </a:pPr>
            <a:r>
              <a:rPr lang="en">
                <a:solidFill>
                  <a:srgbClr val="4E504F"/>
                </a:solidFill>
              </a:rPr>
              <a:t>But Lech moves further into the left mode</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Return to Overview tab</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Click on Mother Teresa's profile</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Note the blend of HBDI profile data and how she has personalized it</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Compare it to my profile. How are we similar? Different</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Personalizing the profile is easy</a:t>
            </a:r>
            <a:endParaRPr>
              <a:solidFill>
                <a:srgbClr val="4E504F"/>
              </a:solidFill>
            </a:endParaRPr>
          </a:p>
          <a:p>
            <a:pPr marL="914400" lvl="1" indent="-298450" algn="l" rtl="0">
              <a:lnSpc>
                <a:spcPct val="115000"/>
              </a:lnSpc>
              <a:spcBef>
                <a:spcPts val="0"/>
              </a:spcBef>
              <a:spcAft>
                <a:spcPts val="0"/>
              </a:spcAft>
              <a:buClr>
                <a:srgbClr val="4E504F"/>
              </a:buClr>
              <a:buSzPts val="1100"/>
              <a:buChar char="○"/>
            </a:pPr>
            <a:r>
              <a:rPr lang="en">
                <a:solidFill>
                  <a:srgbClr val="4E504F"/>
                </a:solidFill>
              </a:rPr>
              <a:t>Navigate to the home page, then view profile</a:t>
            </a:r>
            <a:endParaRPr>
              <a:solidFill>
                <a:srgbClr val="4E504F"/>
              </a:solidFill>
            </a:endParaRPr>
          </a:p>
          <a:p>
            <a:pPr marL="914400" lvl="1" indent="-298450" algn="l" rtl="0">
              <a:lnSpc>
                <a:spcPct val="115000"/>
              </a:lnSpc>
              <a:spcBef>
                <a:spcPts val="0"/>
              </a:spcBef>
              <a:spcAft>
                <a:spcPts val="0"/>
              </a:spcAft>
              <a:buClr>
                <a:srgbClr val="4E504F"/>
              </a:buClr>
              <a:buSzPts val="1100"/>
              <a:buChar char="○"/>
            </a:pPr>
            <a:r>
              <a:rPr lang="en">
                <a:solidFill>
                  <a:srgbClr val="4E504F"/>
                </a:solidFill>
              </a:rPr>
              <a:t>Edit About Me, Introversion-Extroversion, Building Trust</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During the conversation, the team realize that they're probably getting wrapped up in the ideation and creativity phases, not leaving enough time for planning and process.</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Using these tools, they figure out on the team who can help keep them on track.</a:t>
            </a:r>
            <a:endParaRPr>
              <a:solidFill>
                <a:srgbClr val="4E504F"/>
              </a:solidFill>
            </a:endParaRPr>
          </a:p>
          <a:p>
            <a:pPr marL="457200" lvl="0" indent="-298450" algn="l" rtl="0">
              <a:lnSpc>
                <a:spcPct val="115000"/>
              </a:lnSpc>
              <a:spcBef>
                <a:spcPts val="0"/>
              </a:spcBef>
              <a:spcAft>
                <a:spcPts val="0"/>
              </a:spcAft>
              <a:buClr>
                <a:srgbClr val="4E504F"/>
              </a:buClr>
              <a:buSzPts val="1100"/>
              <a:buAutoNum type="arabicPeriod"/>
            </a:pPr>
            <a:r>
              <a:rPr lang="en">
                <a:solidFill>
                  <a:srgbClr val="4E504F"/>
                </a:solidFill>
              </a:rPr>
              <a:t>They use the </a:t>
            </a:r>
            <a:r>
              <a:rPr lang="en" b="1">
                <a:solidFill>
                  <a:srgbClr val="4E504F"/>
                </a:solidFill>
              </a:rPr>
              <a:t>Profile Lookup</a:t>
            </a:r>
            <a:r>
              <a:rPr lang="en">
                <a:solidFill>
                  <a:srgbClr val="4E504F"/>
                </a:solidFill>
              </a:rPr>
              <a:t> and </a:t>
            </a:r>
            <a:r>
              <a:rPr lang="en" b="1">
                <a:solidFill>
                  <a:srgbClr val="4E504F"/>
                </a:solidFill>
              </a:rPr>
              <a:t>Sharing</a:t>
            </a:r>
            <a:r>
              <a:rPr lang="en">
                <a:solidFill>
                  <a:srgbClr val="4E504F"/>
                </a:solidFill>
              </a:rPr>
              <a:t> tools to better understand the needs of profiles from other teams.</a:t>
            </a:r>
            <a:endParaRPr>
              <a:solidFill>
                <a:schemeClr val="dk1"/>
              </a:solidFill>
            </a:endParaRPr>
          </a:p>
          <a:p>
            <a:pPr marL="0" lvl="0" indent="0" algn="l" rtl="0">
              <a:spcBef>
                <a:spcPts val="1200"/>
              </a:spcBef>
              <a:spcAft>
                <a:spcPts val="1000"/>
              </a:spcAft>
              <a:buClr>
                <a:schemeClr val="dk1"/>
              </a:buClr>
              <a:buSzPts val="1100"/>
              <a:buFont typeface="Arial"/>
              <a:buNone/>
            </a:pPr>
            <a:endParaRPr sz="1600" b="1">
              <a:latin typeface="Proxima Nova Rg"/>
              <a:ea typeface="Proxima Nova Rg"/>
              <a:cs typeface="Proxima Nova Rg"/>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43acd2776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d43acd277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600">
                <a:solidFill>
                  <a:srgbClr val="02BFF5"/>
                </a:solidFill>
                <a:latin typeface="Proxima Nova Rg"/>
                <a:ea typeface="Proxima Nova Rg"/>
                <a:cs typeface="Proxima Nova Rg"/>
                <a:sym typeface="Proxima Nova"/>
              </a:rPr>
              <a:t>Sharing</a:t>
            </a:r>
            <a:r>
              <a:rPr lang="en" sz="1600">
                <a:solidFill>
                  <a:srgbClr val="9D9D9D"/>
                </a:solidFill>
                <a:latin typeface="Proxima Nova Rg"/>
                <a:ea typeface="Proxima Nova Rg"/>
                <a:cs typeface="Proxima Nova Rg"/>
                <a:sym typeface="Proxima Nova"/>
              </a:rPr>
              <a:t> </a:t>
            </a:r>
            <a:r>
              <a:rPr lang="en" sz="1600">
                <a:solidFill>
                  <a:schemeClr val="dk1"/>
                </a:solidFill>
                <a:latin typeface="Proxima Nova Rg"/>
                <a:ea typeface="Proxima Nova Rg"/>
                <a:cs typeface="Proxima Nova Rg"/>
                <a:sym typeface="Proxima Nova"/>
              </a:rPr>
              <a:t>is the</a:t>
            </a:r>
            <a:r>
              <a:rPr lang="en" sz="1600">
                <a:solidFill>
                  <a:srgbClr val="9D9D9D"/>
                </a:solidFill>
                <a:latin typeface="Proxima Nova Rg"/>
                <a:ea typeface="Proxima Nova Rg"/>
                <a:cs typeface="Proxima Nova Rg"/>
                <a:sym typeface="Proxima Nova"/>
              </a:rPr>
              <a:t> </a:t>
            </a:r>
            <a:r>
              <a:rPr lang="en" sz="1600">
                <a:solidFill>
                  <a:srgbClr val="63C084"/>
                </a:solidFill>
                <a:latin typeface="Proxima Nova Rg"/>
                <a:ea typeface="Proxima Nova Rg"/>
                <a:cs typeface="Proxima Nova Rg"/>
                <a:sym typeface="Proxima Nova"/>
              </a:rPr>
              <a:t>first in a series</a:t>
            </a:r>
            <a:r>
              <a:rPr lang="en" sz="1600">
                <a:solidFill>
                  <a:srgbClr val="9D9D9D"/>
                </a:solidFill>
                <a:latin typeface="Proxima Nova Rg"/>
                <a:ea typeface="Proxima Nova Rg"/>
                <a:cs typeface="Proxima Nova Rg"/>
                <a:sym typeface="Proxima Nova"/>
              </a:rPr>
              <a:t> </a:t>
            </a:r>
            <a:r>
              <a:rPr lang="en" sz="1600">
                <a:solidFill>
                  <a:schemeClr val="dk1"/>
                </a:solidFill>
                <a:latin typeface="Proxima Nova Rg"/>
                <a:ea typeface="Proxima Nova Rg"/>
                <a:cs typeface="Proxima Nova Rg"/>
                <a:sym typeface="Proxima Nova"/>
              </a:rPr>
              <a:t>of</a:t>
            </a:r>
            <a:r>
              <a:rPr lang="en" sz="1600">
                <a:solidFill>
                  <a:srgbClr val="9D9D9D"/>
                </a:solidFill>
                <a:latin typeface="Proxima Nova Rg"/>
                <a:ea typeface="Proxima Nova Rg"/>
                <a:cs typeface="Proxima Nova Rg"/>
                <a:sym typeface="Proxima Nova"/>
              </a:rPr>
              <a:t> </a:t>
            </a:r>
            <a:r>
              <a:rPr lang="en" sz="1600">
                <a:solidFill>
                  <a:srgbClr val="214263"/>
                </a:solidFill>
                <a:latin typeface="Proxima Nova Rg"/>
                <a:ea typeface="Proxima Nova Rg"/>
                <a:cs typeface="Proxima Nova Rg"/>
                <a:sym typeface="Proxima Nova"/>
              </a:rPr>
              <a:t>application tools</a:t>
            </a:r>
            <a:r>
              <a:rPr lang="en" sz="1600">
                <a:solidFill>
                  <a:srgbClr val="9D9D9D"/>
                </a:solidFill>
                <a:latin typeface="Proxima Nova Rg"/>
                <a:ea typeface="Proxima Nova Rg"/>
                <a:cs typeface="Proxima Nova Rg"/>
                <a:sym typeface="Proxima Nova"/>
              </a:rPr>
              <a:t> </a:t>
            </a:r>
            <a:r>
              <a:rPr lang="en" sz="1600">
                <a:solidFill>
                  <a:schemeClr val="dk1"/>
                </a:solidFill>
                <a:latin typeface="Proxima Nova Rg"/>
                <a:ea typeface="Proxima Nova Rg"/>
                <a:cs typeface="Proxima Nova Rg"/>
                <a:sym typeface="Proxima Nova"/>
              </a:rPr>
              <a:t>coming to the </a:t>
            </a:r>
            <a:r>
              <a:rPr lang="en" sz="1600">
                <a:solidFill>
                  <a:srgbClr val="63C084"/>
                </a:solidFill>
                <a:latin typeface="Proxima Nova Rg"/>
                <a:ea typeface="Proxima Nova Rg"/>
                <a:cs typeface="Proxima Nova Rg"/>
                <a:sym typeface="Proxima Nova"/>
              </a:rPr>
              <a:t>Herrmann Platform </a:t>
            </a:r>
            <a:r>
              <a:rPr lang="en" sz="1600">
                <a:solidFill>
                  <a:schemeClr val="dk1"/>
                </a:solidFill>
                <a:latin typeface="Proxima Nova Rg"/>
                <a:ea typeface="Proxima Nova Rg"/>
                <a:cs typeface="Proxima Nova Rg"/>
                <a:sym typeface="Proxima Nova"/>
              </a:rPr>
              <a:t>to</a:t>
            </a:r>
            <a:r>
              <a:rPr lang="en" sz="1600">
                <a:solidFill>
                  <a:srgbClr val="9D9D9D"/>
                </a:solidFill>
                <a:latin typeface="Proxima Nova Rg"/>
                <a:ea typeface="Proxima Nova Rg"/>
                <a:cs typeface="Proxima Nova Rg"/>
                <a:sym typeface="Proxima Nova"/>
              </a:rPr>
              <a:t> </a:t>
            </a:r>
            <a:r>
              <a:rPr lang="en" sz="1600">
                <a:solidFill>
                  <a:srgbClr val="FFD701"/>
                </a:solidFill>
                <a:latin typeface="Proxima Nova Rg"/>
                <a:ea typeface="Proxima Nova Rg"/>
                <a:cs typeface="Proxima Nova Rg"/>
                <a:sym typeface="Proxima Nova"/>
              </a:rPr>
              <a:t>drive engagement and deliver continuous value</a:t>
            </a:r>
            <a:r>
              <a:rPr lang="en" sz="1600">
                <a:solidFill>
                  <a:srgbClr val="9D9D9D"/>
                </a:solidFill>
                <a:latin typeface="Proxima Nova Rg"/>
                <a:ea typeface="Proxima Nova Rg"/>
                <a:cs typeface="Proxima Nova Rg"/>
                <a:sym typeface="Proxima Nova"/>
              </a:rPr>
              <a:t> </a:t>
            </a:r>
            <a:r>
              <a:rPr lang="en" sz="1600">
                <a:solidFill>
                  <a:schemeClr val="dk1"/>
                </a:solidFill>
                <a:latin typeface="Proxima Nova Rg"/>
                <a:ea typeface="Proxima Nova Rg"/>
                <a:cs typeface="Proxima Nova Rg"/>
                <a:sym typeface="Proxima Nova"/>
              </a:rPr>
              <a:t>for</a:t>
            </a:r>
            <a:r>
              <a:rPr lang="en" sz="1600">
                <a:solidFill>
                  <a:srgbClr val="9D9D9D"/>
                </a:solidFill>
                <a:latin typeface="Proxima Nova Rg"/>
                <a:ea typeface="Proxima Nova Rg"/>
                <a:cs typeface="Proxima Nova Rg"/>
                <a:sym typeface="Proxima Nova"/>
              </a:rPr>
              <a:t> </a:t>
            </a:r>
            <a:r>
              <a:rPr lang="en" sz="1600">
                <a:solidFill>
                  <a:srgbClr val="F42F45"/>
                </a:solidFill>
                <a:latin typeface="Proxima Nova Rg"/>
                <a:ea typeface="Proxima Nova Rg"/>
                <a:cs typeface="Proxima Nova Rg"/>
                <a:sym typeface="Proxima Nova"/>
              </a:rPr>
              <a:t>Managers, Thinkers, and teams</a:t>
            </a:r>
            <a:r>
              <a:rPr lang="en" sz="1600">
                <a:solidFill>
                  <a:srgbClr val="9D9D9D"/>
                </a:solidFill>
                <a:latin typeface="Proxima Nova Rg"/>
                <a:ea typeface="Proxima Nova Rg"/>
                <a:cs typeface="Proxima Nova Rg"/>
                <a:sym typeface="Proxima Nova"/>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d43acd2776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d43acd277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d35a1ec546_0_1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d35a1ec546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Unlocking is safe and ALWAYS in the Thinker's hands</a:t>
            </a:r>
            <a:endParaRPr/>
          </a:p>
          <a:p>
            <a:pPr marL="457200" lvl="0" indent="-298450" algn="l" rtl="0">
              <a:spcBef>
                <a:spcPts val="0"/>
              </a:spcBef>
              <a:spcAft>
                <a:spcPts val="0"/>
              </a:spcAft>
              <a:buSzPts val="1100"/>
              <a:buChar char="●"/>
            </a:pPr>
            <a:r>
              <a:rPr lang="en"/>
              <a:t>Search for colleagues’ profiles</a:t>
            </a:r>
            <a:endParaRPr/>
          </a:p>
          <a:p>
            <a:pPr marL="457200" lvl="0" indent="-298450" algn="l" rtl="0">
              <a:spcBef>
                <a:spcPts val="0"/>
              </a:spcBef>
              <a:spcAft>
                <a:spcPts val="0"/>
              </a:spcAft>
              <a:buSzPts val="1100"/>
              <a:buChar char="●"/>
            </a:pPr>
            <a:r>
              <a:rPr lang="en"/>
              <a:t>Share your own profile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d35a1ec546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d35a1ec546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Overview</a:t>
            </a:r>
            <a:endParaRPr/>
          </a:p>
          <a:p>
            <a:pPr marL="457200" lvl="0" indent="-298450" algn="l" rtl="0">
              <a:spcBef>
                <a:spcPts val="0"/>
              </a:spcBef>
              <a:spcAft>
                <a:spcPts val="0"/>
              </a:spcAft>
              <a:buSzPts val="1100"/>
              <a:buChar char="●"/>
            </a:pPr>
            <a:r>
              <a:rPr lang="en"/>
              <a:t>Comparing to your own profile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43acd277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43acd277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Overview</a:t>
            </a:r>
            <a:endParaRPr/>
          </a:p>
          <a:p>
            <a:pPr marL="457200" lvl="0" indent="-298450" algn="l" rtl="0">
              <a:spcBef>
                <a:spcPts val="0"/>
              </a:spcBef>
              <a:spcAft>
                <a:spcPts val="0"/>
              </a:spcAft>
              <a:buSzPts val="1100"/>
              <a:buChar char="●"/>
            </a:pPr>
            <a:r>
              <a:rPr lang="en"/>
              <a:t>Comparing with your own profile</a:t>
            </a:r>
            <a:endParaRPr/>
          </a:p>
          <a:p>
            <a:pPr marL="457200" lvl="0" indent="-298450" algn="l" rtl="0">
              <a:spcBef>
                <a:spcPts val="0"/>
              </a:spcBef>
              <a:spcAft>
                <a:spcPts val="0"/>
              </a:spcAft>
              <a:buSzPts val="1100"/>
              <a:buChar char="●"/>
            </a:pPr>
            <a:r>
              <a:rPr lang="en"/>
              <a:t>Very easy for Thinkers to personalize their profile … update any time</a:t>
            </a:r>
            <a:endParaRPr/>
          </a:p>
          <a:p>
            <a:pPr marL="914400" lvl="1" indent="-298450" algn="l" rtl="0">
              <a:spcBef>
                <a:spcPts val="0"/>
              </a:spcBef>
              <a:spcAft>
                <a:spcPts val="0"/>
              </a:spcAft>
              <a:buSzPts val="1100"/>
              <a:buChar char="○"/>
            </a:pPr>
            <a:r>
              <a:rPr lang="en"/>
              <a:t>Uses combination of checklists and open-ended prompts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43acd277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d43acd277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d35a1ec54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d35a1ec54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d35a1ec546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d35a1ec546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CP - how &amp; when to create a team </a:t>
            </a:r>
            <a:endParaRPr/>
          </a:p>
          <a:p>
            <a:pPr marL="457200" lvl="0" indent="-298450" algn="l" rtl="0">
              <a:lnSpc>
                <a:spcPct val="115000"/>
              </a:lnSpc>
              <a:spcBef>
                <a:spcPts val="1200"/>
              </a:spcBef>
              <a:spcAft>
                <a:spcPts val="0"/>
              </a:spcAft>
              <a:buClr>
                <a:schemeClr val="dk1"/>
              </a:buClr>
              <a:buSzPts val="1100"/>
              <a:buChar char="●"/>
            </a:pPr>
            <a:r>
              <a:rPr lang="en"/>
              <a:t>From CP Tools → create / edit team</a:t>
            </a:r>
            <a:endParaRPr/>
          </a:p>
          <a:p>
            <a:pPr marL="457200" lvl="0" indent="-298450" algn="l" rtl="0">
              <a:lnSpc>
                <a:spcPct val="115000"/>
              </a:lnSpc>
              <a:spcBef>
                <a:spcPts val="0"/>
              </a:spcBef>
              <a:spcAft>
                <a:spcPts val="0"/>
              </a:spcAft>
              <a:buClr>
                <a:schemeClr val="dk1"/>
              </a:buClr>
              <a:buSzPts val="1100"/>
              <a:buChar char="●"/>
            </a:pPr>
            <a:r>
              <a:rPr lang="en"/>
              <a:t>From reports</a:t>
            </a:r>
            <a:endParaRPr/>
          </a:p>
          <a:p>
            <a:pPr marL="457200" lvl="0" indent="-298450" algn="l" rtl="0">
              <a:lnSpc>
                <a:spcPct val="115000"/>
              </a:lnSpc>
              <a:spcBef>
                <a:spcPts val="0"/>
              </a:spcBef>
              <a:spcAft>
                <a:spcPts val="0"/>
              </a:spcAft>
              <a:buClr>
                <a:schemeClr val="dk1"/>
              </a:buClr>
              <a:buSzPts val="1100"/>
              <a:buChar char="●"/>
            </a:pPr>
            <a:r>
              <a:rPr lang="en"/>
              <a:t>From assessment groups</a:t>
            </a:r>
            <a:endParaRPr/>
          </a:p>
          <a:p>
            <a:pPr marL="0" lvl="0" indent="0" algn="l" rtl="0">
              <a:spcBef>
                <a:spcPts val="12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d35a1ec546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d35a1ec546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Only Thinkers who share their profile will be visible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a88114eb1_0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a88114eb1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HOST</a:t>
            </a:r>
            <a:endParaRPr b="1"/>
          </a:p>
          <a:p>
            <a:pPr marL="0" lvl="0" indent="0" algn="l" rtl="0">
              <a:spcBef>
                <a:spcPts val="0"/>
              </a:spcBef>
              <a:spcAft>
                <a:spcPts val="0"/>
              </a:spcAft>
              <a:buNone/>
            </a:pPr>
            <a:r>
              <a:rPr lang="en"/>
              <a:t>Some housekeeping before we get started. </a:t>
            </a:r>
            <a:endParaRPr/>
          </a:p>
          <a:p>
            <a:pPr marL="0" lvl="0" indent="0" algn="l" rtl="0">
              <a:spcBef>
                <a:spcPts val="0"/>
              </a:spcBef>
              <a:spcAft>
                <a:spcPts val="0"/>
              </a:spcAft>
              <a:buNone/>
            </a:pPr>
            <a:r>
              <a:rPr lang="en"/>
              <a:t>[IF RECORDING: This workshop will be recorded and be available in the practitioner portal in a few days. Although your names appear now, they do not appear in the recording.</a:t>
            </a:r>
            <a:br>
              <a:rPr lang="en"/>
            </a:br>
            <a:endParaRPr/>
          </a:p>
          <a:p>
            <a:pPr marL="0" lvl="0" indent="0" algn="l" rtl="0">
              <a:spcBef>
                <a:spcPts val="0"/>
              </a:spcBef>
              <a:spcAft>
                <a:spcPts val="0"/>
              </a:spcAft>
              <a:buNone/>
            </a:pPr>
            <a:r>
              <a:rPr lang="en"/>
              <a:t>Please keep yourself muted unless needed. This is an interactive workshop, so there will be opportunities for you to respond verbally or in chat.</a:t>
            </a:r>
            <a:endParaRPr/>
          </a:p>
          <a:p>
            <a:pPr marL="0" lvl="0" indent="0" algn="l" rtl="0">
              <a:spcBef>
                <a:spcPts val="0"/>
              </a:spcBef>
              <a:spcAft>
                <a:spcPts val="0"/>
              </a:spcAft>
              <a:buNone/>
            </a:pPr>
            <a:r>
              <a:rPr lang="en"/>
              <a:t>A quick WB walkaround - we have 90 minutes today. So...</a:t>
            </a:r>
            <a:endParaRPr/>
          </a:p>
          <a:p>
            <a:pPr marL="0" lvl="0" indent="0" algn="l" rtl="0">
              <a:spcBef>
                <a:spcPts val="0"/>
              </a:spcBef>
              <a:spcAft>
                <a:spcPts val="0"/>
              </a:spcAft>
              <a:buNone/>
            </a:pPr>
            <a:r>
              <a:rPr lang="en" b="1"/>
              <a:t>A/blue</a:t>
            </a:r>
            <a:r>
              <a:rPr lang="en"/>
              <a:t> -  let’s stay focused and on topic</a:t>
            </a:r>
            <a:endParaRPr/>
          </a:p>
          <a:p>
            <a:pPr marL="0" lvl="0" indent="0" algn="l" rtl="0">
              <a:spcBef>
                <a:spcPts val="0"/>
              </a:spcBef>
              <a:spcAft>
                <a:spcPts val="0"/>
              </a:spcAft>
              <a:buNone/>
            </a:pPr>
            <a:r>
              <a:rPr lang="en" b="1"/>
              <a:t>B/green</a:t>
            </a:r>
            <a:r>
              <a:rPr lang="en"/>
              <a:t> - stay on task, which is learning about application tools (if you need technical help or have off topic questions, please drop them in the chat and Trish will respond or capture those for follow up</a:t>
            </a:r>
            <a:endParaRPr/>
          </a:p>
          <a:p>
            <a:pPr marL="0" lvl="0" indent="0" algn="l" rtl="0">
              <a:spcBef>
                <a:spcPts val="0"/>
              </a:spcBef>
              <a:spcAft>
                <a:spcPts val="0"/>
              </a:spcAft>
              <a:buNone/>
            </a:pPr>
            <a:r>
              <a:rPr lang="en" b="1"/>
              <a:t>C/red</a:t>
            </a:r>
            <a:r>
              <a:rPr lang="en"/>
              <a:t> - please ask questions and share. You can drop your question in the chat and we’ll address them as soon as we can.</a:t>
            </a:r>
            <a:endParaRPr/>
          </a:p>
          <a:p>
            <a:pPr marL="0" lvl="0" indent="0" algn="l" rtl="0">
              <a:spcBef>
                <a:spcPts val="0"/>
              </a:spcBef>
              <a:spcAft>
                <a:spcPts val="0"/>
              </a:spcAft>
              <a:buNone/>
            </a:pPr>
            <a:r>
              <a:rPr lang="en" b="1"/>
              <a:t>D/yellow</a:t>
            </a:r>
            <a:r>
              <a:rPr lang="en"/>
              <a:t> - we’re going to be learning together, sharing together, and exploring new ways to use these tools.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d35a1ec546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d35a1ec546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Includes:</a:t>
            </a:r>
            <a:endParaRPr/>
          </a:p>
          <a:p>
            <a:pPr marL="457200" lvl="0" indent="-298450" algn="l" rtl="0">
              <a:spcBef>
                <a:spcPts val="0"/>
              </a:spcBef>
              <a:spcAft>
                <a:spcPts val="0"/>
              </a:spcAft>
              <a:buSzPts val="1100"/>
              <a:buChar char="-"/>
            </a:pPr>
            <a:r>
              <a:rPr lang="en"/>
              <a:t>Understanding my team’s cognitive diversity</a:t>
            </a:r>
            <a:endParaRPr/>
          </a:p>
          <a:p>
            <a:pPr marL="457200" lvl="0" indent="-298450" algn="l" rtl="0">
              <a:spcBef>
                <a:spcPts val="0"/>
              </a:spcBef>
              <a:spcAft>
                <a:spcPts val="0"/>
              </a:spcAft>
              <a:buSzPts val="1100"/>
              <a:buChar char="-"/>
            </a:pPr>
            <a:r>
              <a:rPr lang="en"/>
              <a:t>How does my team operate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acd277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acd277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43acd277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43acd277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ASK: Can you think of ways you might coach your teams to use these features?</a:t>
            </a:r>
            <a:endParaRPr sz="200"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43acd277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43acd277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 the old adage about teaching people to fish? ….</a:t>
            </a:r>
            <a:endParaRPr/>
          </a:p>
          <a:p>
            <a:pPr marL="0" lvl="0" indent="0" algn="l" rtl="0">
              <a:spcBef>
                <a:spcPts val="0"/>
              </a:spcBef>
              <a:spcAft>
                <a:spcPts val="0"/>
              </a:spcAft>
              <a:buNone/>
            </a:pPr>
            <a:r>
              <a:rPr lang="en"/>
              <a:t>Are you doing everything you can to help teams help themselves?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43acd277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d43acd277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Role of the CP → MORE TIME to go deeper with the team profile</a:t>
            </a:r>
            <a:endParaRPr/>
          </a:p>
          <a:p>
            <a:pPr marL="457200" lvl="0" indent="-298450" algn="l" rtl="0">
              <a:lnSpc>
                <a:spcPct val="115000"/>
              </a:lnSpc>
              <a:spcBef>
                <a:spcPts val="1200"/>
              </a:spcBef>
              <a:spcAft>
                <a:spcPts val="0"/>
              </a:spcAft>
              <a:buClr>
                <a:schemeClr val="dk1"/>
              </a:buClr>
              <a:buSzPts val="1100"/>
              <a:buChar char="●"/>
            </a:pPr>
            <a:r>
              <a:rPr lang="en"/>
              <a:t>20 questions</a:t>
            </a:r>
            <a:endParaRPr/>
          </a:p>
          <a:p>
            <a:pPr marL="457200" lvl="0" indent="-298450" algn="l" rtl="0">
              <a:lnSpc>
                <a:spcPct val="115000"/>
              </a:lnSpc>
              <a:spcBef>
                <a:spcPts val="0"/>
              </a:spcBef>
              <a:spcAft>
                <a:spcPts val="0"/>
              </a:spcAft>
              <a:buClr>
                <a:schemeClr val="dk1"/>
              </a:buClr>
              <a:buSzPts val="1100"/>
              <a:buChar char="●"/>
            </a:pPr>
            <a:r>
              <a:rPr lang="en"/>
              <a:t>Key descriptors → suggest each one reviews their key descriptors to update their shared profile</a:t>
            </a:r>
            <a:endParaRPr/>
          </a:p>
          <a:p>
            <a:pPr marL="457200" lvl="0" indent="-298450" algn="l" rtl="0">
              <a:lnSpc>
                <a:spcPct val="115000"/>
              </a:lnSpc>
              <a:spcBef>
                <a:spcPts val="0"/>
              </a:spcBef>
              <a:spcAft>
                <a:spcPts val="0"/>
              </a:spcAft>
              <a:buClr>
                <a:schemeClr val="dk1"/>
              </a:buClr>
              <a:buSzPts val="1100"/>
              <a:buChar char="●"/>
            </a:pPr>
            <a:r>
              <a:rPr lang="en"/>
              <a:t>Team Effectiveness Dashboard</a:t>
            </a:r>
            <a:endParaRPr/>
          </a:p>
          <a:p>
            <a:pPr marL="0" lvl="0" indent="0" algn="l" rtl="0">
              <a:spcBef>
                <a:spcPts val="120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d35a1ec546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d35a1ec54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600">
              <a:solidFill>
                <a:schemeClr val="dk2"/>
              </a:solidFill>
              <a:latin typeface="Proxima Nova Rg"/>
              <a:ea typeface="Proxima Nova Rg"/>
              <a:cs typeface="Proxima Nova Rg"/>
              <a:sym typeface="Proxima Nov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d43acd2776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d43acd2776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600">
              <a:solidFill>
                <a:schemeClr val="dk2"/>
              </a:solidFill>
              <a:latin typeface="Proxima Nova Rg"/>
              <a:ea typeface="Proxima Nova Rg"/>
              <a:cs typeface="Proxima Nova Rg"/>
              <a:sym typeface="Proxima Nov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ebadd1f7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ebadd1f7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600">
              <a:solidFill>
                <a:schemeClr val="dk2"/>
              </a:solidFill>
              <a:latin typeface="Proxima Nova Rg"/>
              <a:ea typeface="Proxima Nova Rg"/>
              <a:cs typeface="Proxima Nova Rg"/>
              <a:sym typeface="Proxima Nov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d2f1354267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d2f1354267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d2f1354267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d2f135426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you’re not sure who your contact at Herrmann is, please drop a note to us in the chat and we’ll have someone get back to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43d1699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d43d1699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now have the Thinker Portal as part of our Herrmann platform. You may be familiar with Axon - where you invite people to take the HBDI or the practitioner portal where you can find resources to use as a practitioner. The Thinker Portal is a new webspace that allows viewing of HBDI results, learning about whole brain thinking, sharing profiles (we’ll discuss later) and team activities.</a:t>
            </a:r>
            <a:endParaRPr/>
          </a:p>
          <a:p>
            <a:pPr marL="0" lvl="0" indent="0" algn="l" rtl="0">
              <a:spcBef>
                <a:spcPts val="0"/>
              </a:spcBef>
              <a:spcAft>
                <a:spcPts val="0"/>
              </a:spcAft>
              <a:buNone/>
            </a:pPr>
            <a:endParaRPr/>
          </a:p>
          <a:p>
            <a:pPr marL="0" lvl="0" indent="0" algn="l" rtl="0">
              <a:spcBef>
                <a:spcPts val="0"/>
              </a:spcBef>
              <a:spcAft>
                <a:spcPts val="0"/>
              </a:spcAft>
              <a:buNone/>
            </a:pPr>
            <a:r>
              <a:rPr lang="en"/>
              <a:t>It is available to EVERYONE, not just you!</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a47b4ca9fa_0_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a47b4ca9fa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4661e63a6_0_1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4661e63a6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2f1354267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2f1354267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ASK: </a:t>
            </a:r>
            <a:r>
              <a:rPr lang="en" sz="1400">
                <a:solidFill>
                  <a:schemeClr val="dk1"/>
                </a:solidFill>
              </a:rPr>
              <a:t>In the past year, how have you approached doing remote debriefs?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Drop a quick description in chat or unmute and share.</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01296d0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d01296d0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43d1699b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d43d1699b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2f135426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2f13542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Story about client using it successfully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3461450" y="-57231"/>
            <a:ext cx="5747583" cy="4625729"/>
          </a:xfrm>
          <a:prstGeom prst="rect">
            <a:avLst/>
          </a:prstGeom>
          <a:noFill/>
          <a:ln>
            <a:noFill/>
          </a:ln>
        </p:spPr>
      </p:pic>
      <p:cxnSp>
        <p:nvCxnSpPr>
          <p:cNvPr id="12" name="Google Shape;12;p2"/>
          <p:cNvCxnSpPr/>
          <p:nvPr/>
        </p:nvCxnSpPr>
        <p:spPr>
          <a:xfrm rot="10800000">
            <a:off x="0" y="4568499"/>
            <a:ext cx="9144000" cy="0"/>
          </a:xfrm>
          <a:prstGeom prst="straightConnector1">
            <a:avLst/>
          </a:prstGeom>
          <a:noFill/>
          <a:ln w="9525" cap="flat" cmpd="sng">
            <a:solidFill>
              <a:srgbClr val="8A8B8A"/>
            </a:solidFill>
            <a:prstDash val="solid"/>
            <a:miter lim="800000"/>
            <a:headEnd type="none" w="sm" len="sm"/>
            <a:tailEnd type="none" w="sm" len="sm"/>
          </a:ln>
        </p:spPr>
      </p:cxnSp>
      <p:pic>
        <p:nvPicPr>
          <p:cNvPr id="13" name="Google Shape;13;p2"/>
          <p:cNvPicPr preferRelativeResize="0"/>
          <p:nvPr/>
        </p:nvPicPr>
        <p:blipFill rotWithShape="1">
          <a:blip r:embed="rId3">
            <a:alphaModFix/>
          </a:blip>
          <a:srcRect/>
          <a:stretch/>
        </p:blipFill>
        <p:spPr>
          <a:xfrm>
            <a:off x="121916" y="4807703"/>
            <a:ext cx="860476" cy="246888"/>
          </a:xfrm>
          <a:prstGeom prst="rect">
            <a:avLst/>
          </a:prstGeom>
          <a:noFill/>
          <a:ln>
            <a:noFill/>
          </a:ln>
        </p:spPr>
      </p:pic>
      <p:sp>
        <p:nvSpPr>
          <p:cNvPr id="14" name="Google Shape;14;p2"/>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
        <p:nvSpPr>
          <p:cNvPr id="15" name="Google Shape;15;p2"/>
          <p:cNvSpPr txBox="1">
            <a:spLocks noGrp="1"/>
          </p:cNvSpPr>
          <p:nvPr>
            <p:ph type="title"/>
          </p:nvPr>
        </p:nvSpPr>
        <p:spPr>
          <a:xfrm>
            <a:off x="121925" y="1433875"/>
            <a:ext cx="3249900" cy="1157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 name="Google Shape;16;p2"/>
          <p:cNvSpPr txBox="1">
            <a:spLocks noGrp="1"/>
          </p:cNvSpPr>
          <p:nvPr>
            <p:ph type="subTitle" idx="1"/>
          </p:nvPr>
        </p:nvSpPr>
        <p:spPr>
          <a:xfrm>
            <a:off x="121925" y="2503700"/>
            <a:ext cx="3384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C - Quads">
  <p:cSld name="CUSTOM_2">
    <p:bg>
      <p:bgPr>
        <a:solidFill>
          <a:schemeClr val="accent4"/>
        </a:solidFill>
        <a:effectLst/>
      </p:bgPr>
    </p:bg>
    <p:spTree>
      <p:nvGrpSpPr>
        <p:cNvPr id="1" name="Shape 80"/>
        <p:cNvGrpSpPr/>
        <p:nvPr/>
      </p:nvGrpSpPr>
      <p:grpSpPr>
        <a:xfrm>
          <a:off x="0" y="0"/>
          <a:ext cx="0" cy="0"/>
          <a:chOff x="0" y="0"/>
          <a:chExt cx="0" cy="0"/>
        </a:xfrm>
      </p:grpSpPr>
      <p:sp>
        <p:nvSpPr>
          <p:cNvPr id="81" name="Google Shape;81;p11"/>
          <p:cNvSpPr/>
          <p:nvPr/>
        </p:nvSpPr>
        <p:spPr>
          <a:xfrm rot="5400000">
            <a:off x="7556374" y="201763"/>
            <a:ext cx="2061600" cy="2061600"/>
          </a:xfrm>
          <a:prstGeom prst="pie">
            <a:avLst>
              <a:gd name="adj1" fmla="val 10763037"/>
              <a:gd name="adj2" fmla="val 16200000"/>
            </a:avLst>
          </a:prstGeom>
          <a:solidFill>
            <a:srgbClr val="C0A100">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2" name="Google Shape;82;p11"/>
          <p:cNvSpPr/>
          <p:nvPr/>
        </p:nvSpPr>
        <p:spPr>
          <a:xfrm>
            <a:off x="6070605" y="-582165"/>
            <a:ext cx="1973400" cy="1973400"/>
          </a:xfrm>
          <a:prstGeom prst="pie">
            <a:avLst>
              <a:gd name="adj1" fmla="val 10763037"/>
              <a:gd name="adj2" fmla="val 16200000"/>
            </a:avLst>
          </a:prstGeom>
          <a:solidFill>
            <a:srgbClr val="C0A100">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3" name="Google Shape;83;p11"/>
          <p:cNvSpPr/>
          <p:nvPr/>
        </p:nvSpPr>
        <p:spPr>
          <a:xfrm rot="-5400000">
            <a:off x="5285452" y="-74692"/>
            <a:ext cx="762300" cy="7623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4" name="Google Shape;84;p11"/>
          <p:cNvSpPr/>
          <p:nvPr/>
        </p:nvSpPr>
        <p:spPr>
          <a:xfrm rot="10800000">
            <a:off x="2399472" y="3644454"/>
            <a:ext cx="2267700" cy="22677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5" name="Google Shape;85;p11"/>
          <p:cNvSpPr/>
          <p:nvPr/>
        </p:nvSpPr>
        <p:spPr>
          <a:xfrm>
            <a:off x="2796130" y="4613290"/>
            <a:ext cx="762300" cy="7623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6" name="Google Shape;86;p11"/>
          <p:cNvSpPr/>
          <p:nvPr/>
        </p:nvSpPr>
        <p:spPr>
          <a:xfrm rot="-5400000">
            <a:off x="-117902" y="-357716"/>
            <a:ext cx="1524600" cy="1524600"/>
          </a:xfrm>
          <a:prstGeom prst="pie">
            <a:avLst>
              <a:gd name="adj1" fmla="val 10763037"/>
              <a:gd name="adj2" fmla="val 16200000"/>
            </a:avLst>
          </a:prstGeom>
          <a:solidFill>
            <a:srgbClr val="C0A100">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7" name="Google Shape;87;p11"/>
          <p:cNvSpPr/>
          <p:nvPr/>
        </p:nvSpPr>
        <p:spPr>
          <a:xfrm rot="10800000">
            <a:off x="-202251" y="-448065"/>
            <a:ext cx="762300" cy="7623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8" name="Google Shape;88;p11"/>
          <p:cNvSpPr/>
          <p:nvPr/>
        </p:nvSpPr>
        <p:spPr>
          <a:xfrm rot="10800000">
            <a:off x="7483976" y="2312065"/>
            <a:ext cx="1315800" cy="13158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89" name="Google Shape;89;p11"/>
          <p:cNvSpPr/>
          <p:nvPr/>
        </p:nvSpPr>
        <p:spPr>
          <a:xfrm>
            <a:off x="8653977" y="2448428"/>
            <a:ext cx="737400" cy="737400"/>
          </a:xfrm>
          <a:prstGeom prst="pie">
            <a:avLst>
              <a:gd name="adj1" fmla="val 10763037"/>
              <a:gd name="adj2" fmla="val 16200000"/>
            </a:avLst>
          </a:prstGeom>
          <a:solidFill>
            <a:srgbClr val="C0A1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90" name="Google Shape;90;p11"/>
          <p:cNvSpPr/>
          <p:nvPr/>
        </p:nvSpPr>
        <p:spPr>
          <a:xfrm rot="5400000">
            <a:off x="-1435131" y="3731622"/>
            <a:ext cx="2749200" cy="2949900"/>
          </a:xfrm>
          <a:prstGeom prst="pie">
            <a:avLst>
              <a:gd name="adj1" fmla="val 10818385"/>
              <a:gd name="adj2" fmla="val 16200000"/>
            </a:avLst>
          </a:prstGeom>
          <a:solidFill>
            <a:srgbClr val="FFFFFF">
              <a:alpha val="8667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Proxima Nova Rg"/>
              <a:ea typeface="Proxima Nova Rg"/>
              <a:cs typeface="Proxima Nova Rg"/>
              <a:sym typeface="Proxima Nova"/>
            </a:endParaRPr>
          </a:p>
        </p:txBody>
      </p:sp>
      <p:pic>
        <p:nvPicPr>
          <p:cNvPr id="91" name="Google Shape;91;p11"/>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92" name="Google Shape;92;p11"/>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3" name="Google Shape;93;p11"/>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160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94" name="Google Shape;94;p11"/>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 - Solid">
  <p:cSld name="CUSTOM_7">
    <p:bg>
      <p:bgPr>
        <a:solidFill>
          <a:schemeClr val="accent4"/>
        </a:solidFill>
        <a:effectLst/>
      </p:bgPr>
    </p:bg>
    <p:spTree>
      <p:nvGrpSpPr>
        <p:cNvPr id="1" name="Shape 95"/>
        <p:cNvGrpSpPr/>
        <p:nvPr/>
      </p:nvGrpSpPr>
      <p:grpSpPr>
        <a:xfrm>
          <a:off x="0" y="0"/>
          <a:ext cx="0" cy="0"/>
          <a:chOff x="0" y="0"/>
          <a:chExt cx="0" cy="0"/>
        </a:xfrm>
      </p:grpSpPr>
      <p:sp>
        <p:nvSpPr>
          <p:cNvPr id="96" name="Google Shape;96;p12"/>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7" name="Google Shape;97;p12"/>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 - Quads">
  <p:cSld name="CUSTOM_4">
    <p:bg>
      <p:bgPr>
        <a:solidFill>
          <a:schemeClr val="accent2"/>
        </a:solidFill>
        <a:effectLst/>
      </p:bgPr>
    </p:bg>
    <p:spTree>
      <p:nvGrpSpPr>
        <p:cNvPr id="1" name="Shape 98"/>
        <p:cNvGrpSpPr/>
        <p:nvPr/>
      </p:nvGrpSpPr>
      <p:grpSpPr>
        <a:xfrm>
          <a:off x="0" y="0"/>
          <a:ext cx="0" cy="0"/>
          <a:chOff x="0" y="0"/>
          <a:chExt cx="0" cy="0"/>
        </a:xfrm>
      </p:grpSpPr>
      <p:sp>
        <p:nvSpPr>
          <p:cNvPr id="99" name="Google Shape;99;p13"/>
          <p:cNvSpPr/>
          <p:nvPr/>
        </p:nvSpPr>
        <p:spPr>
          <a:xfrm rot="5400000">
            <a:off x="7556374" y="201763"/>
            <a:ext cx="2061600" cy="2061600"/>
          </a:xfrm>
          <a:prstGeom prst="pie">
            <a:avLst>
              <a:gd name="adj1" fmla="val 10763037"/>
              <a:gd name="adj2" fmla="val 16200000"/>
            </a:avLst>
          </a:prstGeom>
          <a:solidFill>
            <a:srgbClr val="106B3D">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0" name="Google Shape;100;p13"/>
          <p:cNvSpPr/>
          <p:nvPr/>
        </p:nvSpPr>
        <p:spPr>
          <a:xfrm>
            <a:off x="6070605" y="-582165"/>
            <a:ext cx="1973400" cy="1973400"/>
          </a:xfrm>
          <a:prstGeom prst="pie">
            <a:avLst>
              <a:gd name="adj1" fmla="val 10763037"/>
              <a:gd name="adj2" fmla="val 16200000"/>
            </a:avLst>
          </a:prstGeom>
          <a:solidFill>
            <a:srgbClr val="106B3D">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1" name="Google Shape;101;p13"/>
          <p:cNvSpPr/>
          <p:nvPr/>
        </p:nvSpPr>
        <p:spPr>
          <a:xfrm rot="-5400000">
            <a:off x="5285452" y="-74692"/>
            <a:ext cx="762300" cy="762300"/>
          </a:xfrm>
          <a:prstGeom prst="pie">
            <a:avLst>
              <a:gd name="adj1" fmla="val 10763037"/>
              <a:gd name="adj2" fmla="val 16200000"/>
            </a:avLst>
          </a:prstGeom>
          <a:solidFill>
            <a:srgbClr val="106B3D">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2" name="Google Shape;102;p13"/>
          <p:cNvSpPr/>
          <p:nvPr/>
        </p:nvSpPr>
        <p:spPr>
          <a:xfrm rot="10800000">
            <a:off x="2399472" y="3644454"/>
            <a:ext cx="2267700" cy="2267700"/>
          </a:xfrm>
          <a:prstGeom prst="pie">
            <a:avLst>
              <a:gd name="adj1" fmla="val 10763037"/>
              <a:gd name="adj2" fmla="val 16200000"/>
            </a:avLst>
          </a:prstGeom>
          <a:solidFill>
            <a:srgbClr val="106B3D">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3" name="Google Shape;103;p13"/>
          <p:cNvSpPr/>
          <p:nvPr/>
        </p:nvSpPr>
        <p:spPr>
          <a:xfrm rot="5400000">
            <a:off x="-1435131" y="3731622"/>
            <a:ext cx="2749200" cy="2949900"/>
          </a:xfrm>
          <a:prstGeom prst="pie">
            <a:avLst>
              <a:gd name="adj1" fmla="val 10818385"/>
              <a:gd name="adj2" fmla="val 16200000"/>
            </a:avLst>
          </a:prstGeom>
          <a:solidFill>
            <a:srgbClr val="FFFFFF">
              <a:alpha val="8667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4" name="Google Shape;104;p13"/>
          <p:cNvSpPr/>
          <p:nvPr/>
        </p:nvSpPr>
        <p:spPr>
          <a:xfrm>
            <a:off x="2796130" y="4613290"/>
            <a:ext cx="762300" cy="762300"/>
          </a:xfrm>
          <a:prstGeom prst="pie">
            <a:avLst>
              <a:gd name="adj1" fmla="val 10763037"/>
              <a:gd name="adj2" fmla="val 16200000"/>
            </a:avLst>
          </a:prstGeom>
          <a:solidFill>
            <a:srgbClr val="106B3D">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5" name="Google Shape;105;p13"/>
          <p:cNvSpPr/>
          <p:nvPr/>
        </p:nvSpPr>
        <p:spPr>
          <a:xfrm rot="-5400000">
            <a:off x="-117902" y="-357716"/>
            <a:ext cx="1524600" cy="1524600"/>
          </a:xfrm>
          <a:prstGeom prst="pie">
            <a:avLst>
              <a:gd name="adj1" fmla="val 10763037"/>
              <a:gd name="adj2" fmla="val 16200000"/>
            </a:avLst>
          </a:prstGeom>
          <a:solidFill>
            <a:srgbClr val="106B3D">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6" name="Google Shape;106;p13"/>
          <p:cNvSpPr/>
          <p:nvPr/>
        </p:nvSpPr>
        <p:spPr>
          <a:xfrm rot="10800000">
            <a:off x="-202251" y="-448065"/>
            <a:ext cx="762300" cy="762300"/>
          </a:xfrm>
          <a:prstGeom prst="pie">
            <a:avLst>
              <a:gd name="adj1" fmla="val 10763037"/>
              <a:gd name="adj2" fmla="val 16200000"/>
            </a:avLst>
          </a:prstGeom>
          <a:solidFill>
            <a:srgbClr val="106B3D">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7" name="Google Shape;107;p13"/>
          <p:cNvSpPr/>
          <p:nvPr/>
        </p:nvSpPr>
        <p:spPr>
          <a:xfrm rot="10800000">
            <a:off x="7483976" y="2312065"/>
            <a:ext cx="1315800" cy="1315800"/>
          </a:xfrm>
          <a:prstGeom prst="pie">
            <a:avLst>
              <a:gd name="adj1" fmla="val 10763037"/>
              <a:gd name="adj2" fmla="val 16200000"/>
            </a:avLst>
          </a:prstGeom>
          <a:solidFill>
            <a:srgbClr val="106B3D">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108" name="Google Shape;108;p13"/>
          <p:cNvSpPr/>
          <p:nvPr/>
        </p:nvSpPr>
        <p:spPr>
          <a:xfrm>
            <a:off x="8653977" y="2448428"/>
            <a:ext cx="737400" cy="737400"/>
          </a:xfrm>
          <a:prstGeom prst="pie">
            <a:avLst>
              <a:gd name="adj1" fmla="val 10763037"/>
              <a:gd name="adj2" fmla="val 16200000"/>
            </a:avLst>
          </a:prstGeom>
          <a:solidFill>
            <a:srgbClr val="106B3D">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pic>
        <p:nvPicPr>
          <p:cNvPr id="109" name="Google Shape;109;p13"/>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110" name="Google Shape;110;p13"/>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1" name="Google Shape;111;p13"/>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2" name="Google Shape;112;p13"/>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 - Solid">
  <p:cSld name="CUSTOM_8">
    <p:bg>
      <p:bgPr>
        <a:solidFill>
          <a:schemeClr val="accent2"/>
        </a:solidFill>
        <a:effectLst/>
      </p:bgPr>
    </p:bg>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5" name="Google Shape;115;p14"/>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SaaS - Solid">
  <p:cSld name="CUSTOM_9">
    <p:bg>
      <p:bgPr>
        <a:solidFill>
          <a:schemeClr val="accent5"/>
        </a:solidFill>
        <a:effectLst/>
      </p:bgPr>
    </p:bg>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8" name="Google Shape;118;p15"/>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A - Block">
  <p:cSld name="1_Blank">
    <p:spTree>
      <p:nvGrpSpPr>
        <p:cNvPr id="1" name="Shape 119"/>
        <p:cNvGrpSpPr/>
        <p:nvPr/>
      </p:nvGrpSpPr>
      <p:grpSpPr>
        <a:xfrm>
          <a:off x="0" y="0"/>
          <a:ext cx="0" cy="0"/>
          <a:chOff x="0" y="0"/>
          <a:chExt cx="0" cy="0"/>
        </a:xfrm>
      </p:grpSpPr>
      <p:sp>
        <p:nvSpPr>
          <p:cNvPr id="120" name="Google Shape;120;p16"/>
          <p:cNvSpPr/>
          <p:nvPr/>
        </p:nvSpPr>
        <p:spPr>
          <a:xfrm>
            <a:off x="1" y="0"/>
            <a:ext cx="6321900" cy="5143500"/>
          </a:xfrm>
          <a:prstGeom prst="rect">
            <a:avLst/>
          </a:prstGeom>
          <a:solidFill>
            <a:srgbClr val="00BFF5"/>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21" name="Google Shape;121;p16"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22" name="Google Shape;122;p16"/>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3" name="Google Shape;123;p16"/>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 - Block">
  <p:cSld name="2_Blank">
    <p:spTree>
      <p:nvGrpSpPr>
        <p:cNvPr id="1" name="Shape 124"/>
        <p:cNvGrpSpPr/>
        <p:nvPr/>
      </p:nvGrpSpPr>
      <p:grpSpPr>
        <a:xfrm>
          <a:off x="0" y="0"/>
          <a:ext cx="0" cy="0"/>
          <a:chOff x="0" y="0"/>
          <a:chExt cx="0" cy="0"/>
        </a:xfrm>
      </p:grpSpPr>
      <p:sp>
        <p:nvSpPr>
          <p:cNvPr id="125" name="Google Shape;125;p17"/>
          <p:cNvSpPr/>
          <p:nvPr/>
        </p:nvSpPr>
        <p:spPr>
          <a:xfrm>
            <a:off x="1" y="0"/>
            <a:ext cx="6321900" cy="5143500"/>
          </a:xfrm>
          <a:prstGeom prst="rect">
            <a:avLst/>
          </a:prstGeom>
          <a:solidFill>
            <a:schemeClr val="accent2"/>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26" name="Google Shape;126;p17"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27" name="Google Shape;127;p17"/>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8" name="Google Shape;128;p17"/>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D - Block">
  <p:cSld name="3_Blank">
    <p:spTree>
      <p:nvGrpSpPr>
        <p:cNvPr id="1" name="Shape 129"/>
        <p:cNvGrpSpPr/>
        <p:nvPr/>
      </p:nvGrpSpPr>
      <p:grpSpPr>
        <a:xfrm>
          <a:off x="0" y="0"/>
          <a:ext cx="0" cy="0"/>
          <a:chOff x="0" y="0"/>
          <a:chExt cx="0" cy="0"/>
        </a:xfrm>
      </p:grpSpPr>
      <p:sp>
        <p:nvSpPr>
          <p:cNvPr id="130" name="Google Shape;130;p18"/>
          <p:cNvSpPr/>
          <p:nvPr/>
        </p:nvSpPr>
        <p:spPr>
          <a:xfrm>
            <a:off x="1" y="0"/>
            <a:ext cx="6321900" cy="5143500"/>
          </a:xfrm>
          <a:prstGeom prst="rect">
            <a:avLst/>
          </a:prstGeom>
          <a:solidFill>
            <a:schemeClr val="accent4"/>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31" name="Google Shape;131;p18"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32" name="Google Shape;132;p18"/>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3" name="Google Shape;133;p18"/>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1600"/>
              </a:spcBef>
              <a:spcAft>
                <a:spcPts val="0"/>
              </a:spcAft>
              <a:buNone/>
              <a:defRPr>
                <a:solidFill>
                  <a:schemeClr val="dk1"/>
                </a:solidFill>
              </a:defRPr>
            </a:lvl2pPr>
            <a:lvl3pPr lvl="2" rtl="0">
              <a:spcBef>
                <a:spcPts val="1600"/>
              </a:spcBef>
              <a:spcAft>
                <a:spcPts val="0"/>
              </a:spcAft>
              <a:buNone/>
              <a:defRPr>
                <a:solidFill>
                  <a:schemeClr val="dk1"/>
                </a:solidFill>
              </a:defRPr>
            </a:lvl3pPr>
            <a:lvl4pPr lvl="3" rtl="0">
              <a:spcBef>
                <a:spcPts val="1600"/>
              </a:spcBef>
              <a:spcAft>
                <a:spcPts val="0"/>
              </a:spcAft>
              <a:buNone/>
              <a:defRPr>
                <a:solidFill>
                  <a:schemeClr val="dk1"/>
                </a:solidFill>
              </a:defRPr>
            </a:lvl4pPr>
            <a:lvl5pPr lvl="4" rtl="0">
              <a:spcBef>
                <a:spcPts val="1600"/>
              </a:spcBef>
              <a:spcAft>
                <a:spcPts val="0"/>
              </a:spcAft>
              <a:buNone/>
              <a:defRPr>
                <a:solidFill>
                  <a:schemeClr val="dk1"/>
                </a:solidFill>
              </a:defRPr>
            </a:lvl5pPr>
            <a:lvl6pPr lvl="5" rtl="0">
              <a:spcBef>
                <a:spcPts val="1600"/>
              </a:spcBef>
              <a:spcAft>
                <a:spcPts val="0"/>
              </a:spcAft>
              <a:buNone/>
              <a:defRPr>
                <a:solidFill>
                  <a:schemeClr val="dk1"/>
                </a:solidFill>
              </a:defRPr>
            </a:lvl6pPr>
            <a:lvl7pPr lvl="6" rtl="0">
              <a:spcBef>
                <a:spcPts val="1600"/>
              </a:spcBef>
              <a:spcAft>
                <a:spcPts val="0"/>
              </a:spcAft>
              <a:buNone/>
              <a:defRPr>
                <a:solidFill>
                  <a:schemeClr val="dk1"/>
                </a:solidFill>
              </a:defRPr>
            </a:lvl7pPr>
            <a:lvl8pPr lvl="7" rtl="0">
              <a:spcBef>
                <a:spcPts val="1600"/>
              </a:spcBef>
              <a:spcAft>
                <a:spcPts val="0"/>
              </a:spcAft>
              <a:buNone/>
              <a:defRPr>
                <a:solidFill>
                  <a:schemeClr val="dk1"/>
                </a:solidFill>
              </a:defRPr>
            </a:lvl8pPr>
            <a:lvl9pPr lvl="8" rtl="0">
              <a:spcBef>
                <a:spcPts val="1600"/>
              </a:spcBef>
              <a:spcAft>
                <a:spcPts val="1600"/>
              </a:spcAft>
              <a:buNone/>
              <a:defRPr>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C - Block">
  <p:cSld name="5_Blank">
    <p:spTree>
      <p:nvGrpSpPr>
        <p:cNvPr id="1" name="Shape 134"/>
        <p:cNvGrpSpPr/>
        <p:nvPr/>
      </p:nvGrpSpPr>
      <p:grpSpPr>
        <a:xfrm>
          <a:off x="0" y="0"/>
          <a:ext cx="0" cy="0"/>
          <a:chOff x="0" y="0"/>
          <a:chExt cx="0" cy="0"/>
        </a:xfrm>
      </p:grpSpPr>
      <p:sp>
        <p:nvSpPr>
          <p:cNvPr id="135" name="Google Shape;135;p19"/>
          <p:cNvSpPr/>
          <p:nvPr/>
        </p:nvSpPr>
        <p:spPr>
          <a:xfrm>
            <a:off x="1" y="0"/>
            <a:ext cx="6321900" cy="5143500"/>
          </a:xfrm>
          <a:prstGeom prst="rect">
            <a:avLst/>
          </a:prstGeom>
          <a:solidFill>
            <a:schemeClr val="accent3"/>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36" name="Google Shape;136;p19"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37" name="Google Shape;137;p19"/>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19"/>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C - Block 1">
  <p:cSld name="5_Blank_2">
    <p:spTree>
      <p:nvGrpSpPr>
        <p:cNvPr id="1" name="Shape 139"/>
        <p:cNvGrpSpPr/>
        <p:nvPr/>
      </p:nvGrpSpPr>
      <p:grpSpPr>
        <a:xfrm>
          <a:off x="0" y="0"/>
          <a:ext cx="0" cy="0"/>
          <a:chOff x="0" y="0"/>
          <a:chExt cx="0" cy="0"/>
        </a:xfrm>
      </p:grpSpPr>
      <p:sp>
        <p:nvSpPr>
          <p:cNvPr id="140" name="Google Shape;140;p20"/>
          <p:cNvSpPr/>
          <p:nvPr/>
        </p:nvSpPr>
        <p:spPr>
          <a:xfrm>
            <a:off x="1" y="0"/>
            <a:ext cx="6321900" cy="5143500"/>
          </a:xfrm>
          <a:prstGeom prst="rect">
            <a:avLst/>
          </a:prstGeom>
          <a:solidFill>
            <a:srgbClr val="F38595"/>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41" name="Google Shape;141;p20"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42" name="Google Shape;142;p20"/>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3" name="Google Shape;143;p20"/>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ernate Title - 1">
  <p:cSld name="CUSTOM_11">
    <p:spTree>
      <p:nvGrpSpPr>
        <p:cNvPr id="1" name="Shape 17"/>
        <p:cNvGrpSpPr/>
        <p:nvPr/>
      </p:nvGrpSpPr>
      <p:grpSpPr>
        <a:xfrm>
          <a:off x="0" y="0"/>
          <a:ext cx="0" cy="0"/>
          <a:chOff x="0" y="0"/>
          <a:chExt cx="0" cy="0"/>
        </a:xfrm>
      </p:grpSpPr>
      <p:sp>
        <p:nvSpPr>
          <p:cNvPr id="18" name="Google Shape;18;p3"/>
          <p:cNvSpPr txBox="1"/>
          <p:nvPr/>
        </p:nvSpPr>
        <p:spPr>
          <a:xfrm>
            <a:off x="276225" y="2632475"/>
            <a:ext cx="3273300" cy="124170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endParaRPr sz="1800">
              <a:solidFill>
                <a:srgbClr val="666666"/>
              </a:solidFill>
              <a:latin typeface="Proxima Nova Rg"/>
              <a:ea typeface="Proxima Nova Rg"/>
              <a:cs typeface="Proxima Nova Rg"/>
              <a:sym typeface="Proxima Nova"/>
            </a:endParaRPr>
          </a:p>
          <a:p>
            <a:pPr marL="0" lvl="0" indent="0" algn="l" rtl="0">
              <a:lnSpc>
                <a:spcPct val="70000"/>
              </a:lnSpc>
              <a:spcBef>
                <a:spcPts val="800"/>
              </a:spcBef>
              <a:spcAft>
                <a:spcPts val="0"/>
              </a:spcAft>
              <a:buNone/>
            </a:pPr>
            <a:endParaRPr sz="1800" b="1">
              <a:solidFill>
                <a:srgbClr val="666666"/>
              </a:solidFill>
              <a:latin typeface="Proxima Nova Rg"/>
              <a:ea typeface="Proxima Nova Rg"/>
              <a:cs typeface="Proxima Nova Rg"/>
              <a:sym typeface="Proxima Nova"/>
            </a:endParaRPr>
          </a:p>
          <a:p>
            <a:pPr marL="0" lvl="0" indent="0" algn="l" rtl="0">
              <a:lnSpc>
                <a:spcPct val="70000"/>
              </a:lnSpc>
              <a:spcBef>
                <a:spcPts val="800"/>
              </a:spcBef>
              <a:spcAft>
                <a:spcPts val="0"/>
              </a:spcAft>
              <a:buNone/>
            </a:pPr>
            <a:endParaRPr sz="1800">
              <a:solidFill>
                <a:srgbClr val="666666"/>
              </a:solidFill>
              <a:latin typeface="Proxima Nova Rg"/>
              <a:ea typeface="Proxima Nova Rg"/>
              <a:cs typeface="Proxima Nova Rg"/>
              <a:sym typeface="Proxima Nova"/>
            </a:endParaRPr>
          </a:p>
        </p:txBody>
      </p:sp>
      <p:pic>
        <p:nvPicPr>
          <p:cNvPr id="19" name="Google Shape;19;p3"/>
          <p:cNvPicPr preferRelativeResize="0"/>
          <p:nvPr/>
        </p:nvPicPr>
        <p:blipFill rotWithShape="1">
          <a:blip r:embed="rId2">
            <a:alphaModFix/>
          </a:blip>
          <a:srcRect l="6511" t="729" r="17777" b="729"/>
          <a:stretch/>
        </p:blipFill>
        <p:spPr>
          <a:xfrm>
            <a:off x="3762376" y="0"/>
            <a:ext cx="5383349" cy="5143500"/>
          </a:xfrm>
          <a:prstGeom prst="rect">
            <a:avLst/>
          </a:prstGeom>
          <a:noFill/>
          <a:ln>
            <a:noFill/>
          </a:ln>
        </p:spPr>
      </p:pic>
      <p:sp>
        <p:nvSpPr>
          <p:cNvPr id="20" name="Google Shape;20;p3"/>
          <p:cNvSpPr txBox="1"/>
          <p:nvPr/>
        </p:nvSpPr>
        <p:spPr>
          <a:xfrm>
            <a:off x="276225" y="841775"/>
            <a:ext cx="4565700" cy="17907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endParaRPr sz="4800" b="1">
              <a:solidFill>
                <a:srgbClr val="3A3838"/>
              </a:solidFill>
              <a:latin typeface="Proxima Nova Rg"/>
              <a:ea typeface="Proxima Nova Rg"/>
              <a:cs typeface="Proxima Nova Rg"/>
              <a:sym typeface="Proxima Nova"/>
            </a:endParaRPr>
          </a:p>
        </p:txBody>
      </p:sp>
      <p:pic>
        <p:nvPicPr>
          <p:cNvPr id="21" name="Google Shape;21;p3"/>
          <p:cNvPicPr preferRelativeResize="0"/>
          <p:nvPr/>
        </p:nvPicPr>
        <p:blipFill rotWithShape="1">
          <a:blip r:embed="rId3">
            <a:alphaModFix/>
          </a:blip>
          <a:srcRect/>
          <a:stretch/>
        </p:blipFill>
        <p:spPr>
          <a:xfrm>
            <a:off x="121916" y="4807703"/>
            <a:ext cx="860476" cy="246888"/>
          </a:xfrm>
          <a:prstGeom prst="rect">
            <a:avLst/>
          </a:prstGeom>
          <a:noFill/>
          <a:ln>
            <a:noFill/>
          </a:ln>
        </p:spPr>
      </p:pic>
      <p:sp>
        <p:nvSpPr>
          <p:cNvPr id="22" name="Google Shape;22;p3"/>
          <p:cNvSpPr txBox="1">
            <a:spLocks noGrp="1"/>
          </p:cNvSpPr>
          <p:nvPr>
            <p:ph type="title"/>
          </p:nvPr>
        </p:nvSpPr>
        <p:spPr>
          <a:xfrm>
            <a:off x="121925" y="1433875"/>
            <a:ext cx="3384300" cy="1157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 name="Google Shape;23;p3"/>
          <p:cNvSpPr txBox="1">
            <a:spLocks noGrp="1"/>
          </p:cNvSpPr>
          <p:nvPr>
            <p:ph type="subTitle" idx="1"/>
          </p:nvPr>
        </p:nvSpPr>
        <p:spPr>
          <a:xfrm>
            <a:off x="121925" y="2503700"/>
            <a:ext cx="3384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SaaS - Block">
  <p:cSld name="5_Blank_1">
    <p:spTree>
      <p:nvGrpSpPr>
        <p:cNvPr id="1" name="Shape 144"/>
        <p:cNvGrpSpPr/>
        <p:nvPr/>
      </p:nvGrpSpPr>
      <p:grpSpPr>
        <a:xfrm>
          <a:off x="0" y="0"/>
          <a:ext cx="0" cy="0"/>
          <a:chOff x="0" y="0"/>
          <a:chExt cx="0" cy="0"/>
        </a:xfrm>
      </p:grpSpPr>
      <p:sp>
        <p:nvSpPr>
          <p:cNvPr id="145" name="Google Shape;145;p21"/>
          <p:cNvSpPr/>
          <p:nvPr/>
        </p:nvSpPr>
        <p:spPr>
          <a:xfrm>
            <a:off x="1" y="0"/>
            <a:ext cx="6321900" cy="5143500"/>
          </a:xfrm>
          <a:prstGeom prst="rect">
            <a:avLst/>
          </a:prstGeom>
          <a:solidFill>
            <a:schemeClr val="accent5"/>
          </a:solidFill>
          <a:ln>
            <a:noFill/>
          </a:ln>
        </p:spPr>
        <p:txBody>
          <a:bodyPr spcFirstLastPara="1" wrap="square" lIns="60500" tIns="30250" rIns="60500" bIns="30250" anchor="ctr" anchorCtr="0">
            <a:noAutofit/>
          </a:bodyPr>
          <a:lstStyle/>
          <a:p>
            <a:pPr marL="0" marR="0" lvl="0" indent="0" algn="ctr" rtl="0">
              <a:spcBef>
                <a:spcPts val="0"/>
              </a:spcBef>
              <a:spcAft>
                <a:spcPts val="0"/>
              </a:spcAft>
              <a:buNone/>
            </a:pPr>
            <a:endParaRPr sz="2900" b="1">
              <a:solidFill>
                <a:schemeClr val="dk1"/>
              </a:solidFill>
              <a:latin typeface="Proxima Nova Semibold"/>
              <a:ea typeface="Proxima Nova Semibold"/>
              <a:cs typeface="Proxima Nova Semibold"/>
              <a:sym typeface="Proxima Nova Semibold"/>
            </a:endParaRPr>
          </a:p>
        </p:txBody>
      </p:sp>
      <p:pic>
        <p:nvPicPr>
          <p:cNvPr id="146" name="Google Shape;146;p21" descr="Herrmann_Official_Logo_Up-01.png"/>
          <p:cNvPicPr preferRelativeResize="0"/>
          <p:nvPr/>
        </p:nvPicPr>
        <p:blipFill rotWithShape="1">
          <a:blip r:embed="rId2">
            <a:alphaModFix/>
          </a:blip>
          <a:srcRect r="-1183"/>
          <a:stretch/>
        </p:blipFill>
        <p:spPr>
          <a:xfrm>
            <a:off x="7162413" y="128288"/>
            <a:ext cx="1191937" cy="401189"/>
          </a:xfrm>
          <a:prstGeom prst="rect">
            <a:avLst/>
          </a:prstGeom>
          <a:noFill/>
          <a:ln>
            <a:noFill/>
          </a:ln>
        </p:spPr>
      </p:pic>
      <p:sp>
        <p:nvSpPr>
          <p:cNvPr id="147" name="Google Shape;147;p21"/>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8" name="Google Shape;148;p21"/>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2">
  <p:cSld name="CUSTOM_10">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151" name="Google Shape;151;p22"/>
          <p:cNvCxnSpPr/>
          <p:nvPr/>
        </p:nvCxnSpPr>
        <p:spPr>
          <a:xfrm>
            <a:off x="8617527" y="48289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152" name="Google Shape;152;p2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3" name="Google Shape;153;p22"/>
          <p:cNvSpPr txBox="1"/>
          <p:nvPr/>
        </p:nvSpPr>
        <p:spPr>
          <a:xfrm>
            <a:off x="6842300" y="4739425"/>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
        <p:nvSpPr>
          <p:cNvPr id="154" name="Google Shape;154;p22"/>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lgn="r" rtl="0">
              <a:buNone/>
              <a:defRPr sz="900">
                <a:solidFill>
                  <a:schemeClr val="dk1"/>
                </a:solidFill>
                <a:latin typeface="Proxima Nova Rg"/>
                <a:ea typeface="Proxima Nova Rg"/>
                <a:cs typeface="Proxima Nova Rg"/>
                <a:sym typeface="Proxima Nova"/>
              </a:defRPr>
            </a:lvl1pPr>
            <a:lvl2pPr lvl="1" algn="r" rtl="0">
              <a:buNone/>
              <a:defRPr sz="900">
                <a:solidFill>
                  <a:schemeClr val="dk1"/>
                </a:solidFill>
                <a:latin typeface="Proxima Nova Rg"/>
                <a:ea typeface="Proxima Nova Rg"/>
                <a:cs typeface="Proxima Nova Rg"/>
                <a:sym typeface="Proxima Nova"/>
              </a:defRPr>
            </a:lvl2pPr>
            <a:lvl3pPr lvl="2" algn="r" rtl="0">
              <a:buNone/>
              <a:defRPr sz="900">
                <a:solidFill>
                  <a:schemeClr val="dk1"/>
                </a:solidFill>
                <a:latin typeface="Proxima Nova Rg"/>
                <a:ea typeface="Proxima Nova Rg"/>
                <a:cs typeface="Proxima Nova Rg"/>
                <a:sym typeface="Proxima Nova"/>
              </a:defRPr>
            </a:lvl3pPr>
            <a:lvl4pPr lvl="3" algn="r" rtl="0">
              <a:buNone/>
              <a:defRPr sz="900">
                <a:solidFill>
                  <a:schemeClr val="dk1"/>
                </a:solidFill>
                <a:latin typeface="Proxima Nova Rg"/>
                <a:ea typeface="Proxima Nova Rg"/>
                <a:cs typeface="Proxima Nova Rg"/>
                <a:sym typeface="Proxima Nova"/>
              </a:defRPr>
            </a:lvl4pPr>
            <a:lvl5pPr lvl="4" algn="r" rtl="0">
              <a:buNone/>
              <a:defRPr sz="900">
                <a:solidFill>
                  <a:schemeClr val="dk1"/>
                </a:solidFill>
                <a:latin typeface="Proxima Nova Rg"/>
                <a:ea typeface="Proxima Nova Rg"/>
                <a:cs typeface="Proxima Nova Rg"/>
                <a:sym typeface="Proxima Nova"/>
              </a:defRPr>
            </a:lvl5pPr>
            <a:lvl6pPr lvl="5" algn="r" rtl="0">
              <a:buNone/>
              <a:defRPr sz="900">
                <a:solidFill>
                  <a:schemeClr val="dk1"/>
                </a:solidFill>
                <a:latin typeface="Proxima Nova Rg"/>
                <a:ea typeface="Proxima Nova Rg"/>
                <a:cs typeface="Proxima Nova Rg"/>
                <a:sym typeface="Proxima Nova"/>
              </a:defRPr>
            </a:lvl6pPr>
            <a:lvl7pPr lvl="6" algn="r" rtl="0">
              <a:buNone/>
              <a:defRPr sz="900">
                <a:solidFill>
                  <a:schemeClr val="dk1"/>
                </a:solidFill>
                <a:latin typeface="Proxima Nova Rg"/>
                <a:ea typeface="Proxima Nova Rg"/>
                <a:cs typeface="Proxima Nova Rg"/>
                <a:sym typeface="Proxima Nova"/>
              </a:defRPr>
            </a:lvl7pPr>
            <a:lvl8pPr lvl="7" algn="r" rtl="0">
              <a:buNone/>
              <a:defRPr sz="900">
                <a:solidFill>
                  <a:schemeClr val="dk1"/>
                </a:solidFill>
                <a:latin typeface="Proxima Nova Rg"/>
                <a:ea typeface="Proxima Nova Rg"/>
                <a:cs typeface="Proxima Nova Rg"/>
                <a:sym typeface="Proxima Nova"/>
              </a:defRPr>
            </a:lvl8pPr>
            <a:lvl9pPr lvl="8" algn="r" rtl="0">
              <a:buNone/>
              <a:defRPr sz="900">
                <a:solidFill>
                  <a:schemeClr val="dk1"/>
                </a:solidFill>
                <a:latin typeface="Proxima Nova Rg"/>
                <a:ea typeface="Proxima Nova Rg"/>
                <a:cs typeface="Proxima Nova Rg"/>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2">
  <p:cSld name="CUSTOM_10_1">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9" name="Google Shape;159;p24"/>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160" name="Google Shape;160;p24"/>
          <p:cNvCxnSpPr/>
          <p:nvPr/>
        </p:nvCxnSpPr>
        <p:spPr>
          <a:xfrm>
            <a:off x="8617527" y="48289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161" name="Google Shape;161;p24"/>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2"/>
                </a:solidFill>
                <a:latin typeface="Proxima Nova Rg"/>
                <a:ea typeface="Proxima Nova Rg"/>
                <a:cs typeface="Proxima Nova Rg"/>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 name="Google Shape;162;p24"/>
          <p:cNvSpPr txBox="1"/>
          <p:nvPr/>
        </p:nvSpPr>
        <p:spPr>
          <a:xfrm>
            <a:off x="6842300" y="4739425"/>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
        <p:nvSpPr>
          <p:cNvPr id="163" name="Google Shape;163;p24"/>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lgn="r" rtl="0">
              <a:buNone/>
              <a:defRPr sz="900">
                <a:solidFill>
                  <a:schemeClr val="dk1"/>
                </a:solidFill>
                <a:latin typeface="Proxima Nova Rg"/>
                <a:ea typeface="Proxima Nova Rg"/>
                <a:cs typeface="Proxima Nova Rg"/>
                <a:sym typeface="Proxima Nova"/>
              </a:defRPr>
            </a:lvl1pPr>
            <a:lvl2pPr lvl="1" algn="r" rtl="0">
              <a:buNone/>
              <a:defRPr sz="900">
                <a:solidFill>
                  <a:schemeClr val="dk1"/>
                </a:solidFill>
                <a:latin typeface="Proxima Nova Rg"/>
                <a:ea typeface="Proxima Nova Rg"/>
                <a:cs typeface="Proxima Nova Rg"/>
                <a:sym typeface="Proxima Nova"/>
              </a:defRPr>
            </a:lvl2pPr>
            <a:lvl3pPr lvl="2" algn="r" rtl="0">
              <a:buNone/>
              <a:defRPr sz="900">
                <a:solidFill>
                  <a:schemeClr val="dk1"/>
                </a:solidFill>
                <a:latin typeface="Proxima Nova Rg"/>
                <a:ea typeface="Proxima Nova Rg"/>
                <a:cs typeface="Proxima Nova Rg"/>
                <a:sym typeface="Proxima Nova"/>
              </a:defRPr>
            </a:lvl3pPr>
            <a:lvl4pPr lvl="3" algn="r" rtl="0">
              <a:buNone/>
              <a:defRPr sz="900">
                <a:solidFill>
                  <a:schemeClr val="dk1"/>
                </a:solidFill>
                <a:latin typeface="Proxima Nova Rg"/>
                <a:ea typeface="Proxima Nova Rg"/>
                <a:cs typeface="Proxima Nova Rg"/>
                <a:sym typeface="Proxima Nova"/>
              </a:defRPr>
            </a:lvl4pPr>
            <a:lvl5pPr lvl="4" algn="r" rtl="0">
              <a:buNone/>
              <a:defRPr sz="900">
                <a:solidFill>
                  <a:schemeClr val="dk1"/>
                </a:solidFill>
                <a:latin typeface="Proxima Nova Rg"/>
                <a:ea typeface="Proxima Nova Rg"/>
                <a:cs typeface="Proxima Nova Rg"/>
                <a:sym typeface="Proxima Nova"/>
              </a:defRPr>
            </a:lvl5pPr>
            <a:lvl6pPr lvl="5" algn="r" rtl="0">
              <a:buNone/>
              <a:defRPr sz="900">
                <a:solidFill>
                  <a:schemeClr val="dk1"/>
                </a:solidFill>
                <a:latin typeface="Proxima Nova Rg"/>
                <a:ea typeface="Proxima Nova Rg"/>
                <a:cs typeface="Proxima Nova Rg"/>
                <a:sym typeface="Proxima Nova"/>
              </a:defRPr>
            </a:lvl6pPr>
            <a:lvl7pPr lvl="6" algn="r" rtl="0">
              <a:buNone/>
              <a:defRPr sz="900">
                <a:solidFill>
                  <a:schemeClr val="dk1"/>
                </a:solidFill>
                <a:latin typeface="Proxima Nova Rg"/>
                <a:ea typeface="Proxima Nova Rg"/>
                <a:cs typeface="Proxima Nova Rg"/>
                <a:sym typeface="Proxima Nova"/>
              </a:defRPr>
            </a:lvl7pPr>
            <a:lvl8pPr lvl="7" algn="r" rtl="0">
              <a:buNone/>
              <a:defRPr sz="900">
                <a:solidFill>
                  <a:schemeClr val="dk1"/>
                </a:solidFill>
                <a:latin typeface="Proxima Nova Rg"/>
                <a:ea typeface="Proxima Nova Rg"/>
                <a:cs typeface="Proxima Nova Rg"/>
                <a:sym typeface="Proxima Nova"/>
              </a:defRPr>
            </a:lvl8pPr>
            <a:lvl9pPr lvl="8" algn="r" rtl="0">
              <a:buNone/>
              <a:defRPr sz="900">
                <a:solidFill>
                  <a:schemeClr val="dk1"/>
                </a:solidFill>
                <a:latin typeface="Proxima Nova Rg"/>
                <a:ea typeface="Proxima Nova Rg"/>
                <a:cs typeface="Proxima Nova Rg"/>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1">
  <p:cSld name="CUSTOM_1_1">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6" name="Google Shape;166;p25"/>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2"/>
                </a:solidFill>
                <a:latin typeface="Proxima Nova Rg"/>
                <a:ea typeface="Proxima Nova Rg"/>
                <a:cs typeface="Proxima Nova Rg"/>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p26"/>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pic>
        <p:nvPicPr>
          <p:cNvPr id="170" name="Google Shape;170;p26"/>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171" name="Google Shape;171;p26"/>
          <p:cNvCxnSpPr/>
          <p:nvPr/>
        </p:nvCxnSpPr>
        <p:spPr>
          <a:xfrm>
            <a:off x="8617527" y="48289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172" name="Google Shape;172;p26"/>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2"/>
                </a:solidFill>
                <a:latin typeface="Proxima Nova Rg"/>
                <a:ea typeface="Proxima Nova Rg"/>
                <a:cs typeface="Proxima Nova Rg"/>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3" name="Google Shape;173;p26"/>
          <p:cNvSpPr txBox="1"/>
          <p:nvPr/>
        </p:nvSpPr>
        <p:spPr>
          <a:xfrm>
            <a:off x="6842300" y="4739425"/>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
        <p:nvSpPr>
          <p:cNvPr id="174" name="Google Shape;174;p26"/>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lgn="r" rtl="0">
              <a:buNone/>
              <a:defRPr sz="900">
                <a:solidFill>
                  <a:schemeClr val="dk1"/>
                </a:solidFill>
                <a:latin typeface="Proxima Nova Rg"/>
                <a:ea typeface="Proxima Nova Rg"/>
                <a:cs typeface="Proxima Nova Rg"/>
                <a:sym typeface="Proxima Nova"/>
              </a:defRPr>
            </a:lvl1pPr>
            <a:lvl2pPr lvl="1" algn="r" rtl="0">
              <a:buNone/>
              <a:defRPr sz="900">
                <a:solidFill>
                  <a:schemeClr val="dk1"/>
                </a:solidFill>
                <a:latin typeface="Proxima Nova Rg"/>
                <a:ea typeface="Proxima Nova Rg"/>
                <a:cs typeface="Proxima Nova Rg"/>
                <a:sym typeface="Proxima Nova"/>
              </a:defRPr>
            </a:lvl2pPr>
            <a:lvl3pPr lvl="2" algn="r" rtl="0">
              <a:buNone/>
              <a:defRPr sz="900">
                <a:solidFill>
                  <a:schemeClr val="dk1"/>
                </a:solidFill>
                <a:latin typeface="Proxima Nova Rg"/>
                <a:ea typeface="Proxima Nova Rg"/>
                <a:cs typeface="Proxima Nova Rg"/>
                <a:sym typeface="Proxima Nova"/>
              </a:defRPr>
            </a:lvl3pPr>
            <a:lvl4pPr lvl="3" algn="r" rtl="0">
              <a:buNone/>
              <a:defRPr sz="900">
                <a:solidFill>
                  <a:schemeClr val="dk1"/>
                </a:solidFill>
                <a:latin typeface="Proxima Nova Rg"/>
                <a:ea typeface="Proxima Nova Rg"/>
                <a:cs typeface="Proxima Nova Rg"/>
                <a:sym typeface="Proxima Nova"/>
              </a:defRPr>
            </a:lvl4pPr>
            <a:lvl5pPr lvl="4" algn="r" rtl="0">
              <a:buNone/>
              <a:defRPr sz="900">
                <a:solidFill>
                  <a:schemeClr val="dk1"/>
                </a:solidFill>
                <a:latin typeface="Proxima Nova Rg"/>
                <a:ea typeface="Proxima Nova Rg"/>
                <a:cs typeface="Proxima Nova Rg"/>
                <a:sym typeface="Proxima Nova"/>
              </a:defRPr>
            </a:lvl5pPr>
            <a:lvl6pPr lvl="5" algn="r" rtl="0">
              <a:buNone/>
              <a:defRPr sz="900">
                <a:solidFill>
                  <a:schemeClr val="dk1"/>
                </a:solidFill>
                <a:latin typeface="Proxima Nova Rg"/>
                <a:ea typeface="Proxima Nova Rg"/>
                <a:cs typeface="Proxima Nova Rg"/>
                <a:sym typeface="Proxima Nova"/>
              </a:defRPr>
            </a:lvl6pPr>
            <a:lvl7pPr lvl="6" algn="r" rtl="0">
              <a:buNone/>
              <a:defRPr sz="900">
                <a:solidFill>
                  <a:schemeClr val="dk1"/>
                </a:solidFill>
                <a:latin typeface="Proxima Nova Rg"/>
                <a:ea typeface="Proxima Nova Rg"/>
                <a:cs typeface="Proxima Nova Rg"/>
                <a:sym typeface="Proxima Nova"/>
              </a:defRPr>
            </a:lvl7pPr>
            <a:lvl8pPr lvl="7" algn="r" rtl="0">
              <a:buNone/>
              <a:defRPr sz="900">
                <a:solidFill>
                  <a:schemeClr val="dk1"/>
                </a:solidFill>
                <a:latin typeface="Proxima Nova Rg"/>
                <a:ea typeface="Proxima Nova Rg"/>
                <a:cs typeface="Proxima Nova Rg"/>
                <a:sym typeface="Proxima Nova"/>
              </a:defRPr>
            </a:lvl8pPr>
            <a:lvl9pPr lvl="8" algn="r" rtl="0">
              <a:buNone/>
              <a:defRPr sz="900">
                <a:solidFill>
                  <a:schemeClr val="dk1"/>
                </a:solidFill>
                <a:latin typeface="Proxima Nova Rg"/>
                <a:ea typeface="Proxima Nova Rg"/>
                <a:cs typeface="Proxima Nova Rg"/>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179" name="Google Shape;179;p27"/>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180" name="Google Shape;180;p27"/>
          <p:cNvCxnSpPr/>
          <p:nvPr/>
        </p:nvCxnSpPr>
        <p:spPr>
          <a:xfrm>
            <a:off x="8617527" y="48289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181" name="Google Shape;181;p27"/>
          <p:cNvSpPr txBox="1">
            <a:spLocks noGrp="1"/>
          </p:cNvSpPr>
          <p:nvPr>
            <p:ph type="title" idx="3"/>
          </p:nvPr>
        </p:nvSpPr>
        <p:spPr>
          <a:xfrm>
            <a:off x="311700" y="48101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2"/>
                </a:solidFill>
                <a:latin typeface="Proxima Nova Rg"/>
                <a:ea typeface="Proxima Nova Rg"/>
                <a:cs typeface="Proxima Nova Rg"/>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2" name="Google Shape;182;p27"/>
          <p:cNvSpPr txBox="1"/>
          <p:nvPr/>
        </p:nvSpPr>
        <p:spPr>
          <a:xfrm>
            <a:off x="6842300" y="4739425"/>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
        <p:nvSpPr>
          <p:cNvPr id="183" name="Google Shape;183;p27"/>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lgn="r" rtl="0">
              <a:buNone/>
              <a:defRPr sz="900">
                <a:solidFill>
                  <a:schemeClr val="dk1"/>
                </a:solidFill>
                <a:latin typeface="Proxima Nova Rg"/>
                <a:ea typeface="Proxima Nova Rg"/>
                <a:cs typeface="Proxima Nova Rg"/>
                <a:sym typeface="Proxima Nova"/>
              </a:defRPr>
            </a:lvl1pPr>
            <a:lvl2pPr lvl="1" algn="r" rtl="0">
              <a:buNone/>
              <a:defRPr sz="900">
                <a:solidFill>
                  <a:schemeClr val="dk1"/>
                </a:solidFill>
                <a:latin typeface="Proxima Nova Rg"/>
                <a:ea typeface="Proxima Nova Rg"/>
                <a:cs typeface="Proxima Nova Rg"/>
                <a:sym typeface="Proxima Nova"/>
              </a:defRPr>
            </a:lvl2pPr>
            <a:lvl3pPr lvl="2" algn="r" rtl="0">
              <a:buNone/>
              <a:defRPr sz="900">
                <a:solidFill>
                  <a:schemeClr val="dk1"/>
                </a:solidFill>
                <a:latin typeface="Proxima Nova Rg"/>
                <a:ea typeface="Proxima Nova Rg"/>
                <a:cs typeface="Proxima Nova Rg"/>
                <a:sym typeface="Proxima Nova"/>
              </a:defRPr>
            </a:lvl3pPr>
            <a:lvl4pPr lvl="3" algn="r" rtl="0">
              <a:buNone/>
              <a:defRPr sz="900">
                <a:solidFill>
                  <a:schemeClr val="dk1"/>
                </a:solidFill>
                <a:latin typeface="Proxima Nova Rg"/>
                <a:ea typeface="Proxima Nova Rg"/>
                <a:cs typeface="Proxima Nova Rg"/>
                <a:sym typeface="Proxima Nova"/>
              </a:defRPr>
            </a:lvl4pPr>
            <a:lvl5pPr lvl="4" algn="r" rtl="0">
              <a:buNone/>
              <a:defRPr sz="900">
                <a:solidFill>
                  <a:schemeClr val="dk1"/>
                </a:solidFill>
                <a:latin typeface="Proxima Nova Rg"/>
                <a:ea typeface="Proxima Nova Rg"/>
                <a:cs typeface="Proxima Nova Rg"/>
                <a:sym typeface="Proxima Nova"/>
              </a:defRPr>
            </a:lvl5pPr>
            <a:lvl6pPr lvl="5" algn="r" rtl="0">
              <a:buNone/>
              <a:defRPr sz="900">
                <a:solidFill>
                  <a:schemeClr val="dk1"/>
                </a:solidFill>
                <a:latin typeface="Proxima Nova Rg"/>
                <a:ea typeface="Proxima Nova Rg"/>
                <a:cs typeface="Proxima Nova Rg"/>
                <a:sym typeface="Proxima Nova"/>
              </a:defRPr>
            </a:lvl6pPr>
            <a:lvl7pPr lvl="6" algn="r" rtl="0">
              <a:buNone/>
              <a:defRPr sz="900">
                <a:solidFill>
                  <a:schemeClr val="dk1"/>
                </a:solidFill>
                <a:latin typeface="Proxima Nova Rg"/>
                <a:ea typeface="Proxima Nova Rg"/>
                <a:cs typeface="Proxima Nova Rg"/>
                <a:sym typeface="Proxima Nova"/>
              </a:defRPr>
            </a:lvl7pPr>
            <a:lvl8pPr lvl="7" algn="r" rtl="0">
              <a:buNone/>
              <a:defRPr sz="900">
                <a:solidFill>
                  <a:schemeClr val="dk1"/>
                </a:solidFill>
                <a:latin typeface="Proxima Nova Rg"/>
                <a:ea typeface="Proxima Nova Rg"/>
                <a:cs typeface="Proxima Nova Rg"/>
                <a:sym typeface="Proxima Nova"/>
              </a:defRPr>
            </a:lvl8pPr>
            <a:lvl9pPr lvl="8" algn="r" rtl="0">
              <a:buNone/>
              <a:defRPr sz="900">
                <a:solidFill>
                  <a:schemeClr val="dk1"/>
                </a:solidFill>
                <a:latin typeface="Proxima Nova Rg"/>
                <a:ea typeface="Proxima Nova Rg"/>
                <a:cs typeface="Proxima Nova Rg"/>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loser">
  <p:cSld name="BLANK_1">
    <p:spTree>
      <p:nvGrpSpPr>
        <p:cNvPr id="1" name="Shape 185"/>
        <p:cNvGrpSpPr/>
        <p:nvPr/>
      </p:nvGrpSpPr>
      <p:grpSpPr>
        <a:xfrm>
          <a:off x="0" y="0"/>
          <a:ext cx="0" cy="0"/>
          <a:chOff x="0" y="0"/>
          <a:chExt cx="0" cy="0"/>
        </a:xfrm>
      </p:grpSpPr>
      <p:grpSp>
        <p:nvGrpSpPr>
          <p:cNvPr id="186" name="Google Shape;186;p29"/>
          <p:cNvGrpSpPr/>
          <p:nvPr/>
        </p:nvGrpSpPr>
        <p:grpSpPr>
          <a:xfrm>
            <a:off x="-19081" y="1138765"/>
            <a:ext cx="9178071" cy="2868329"/>
            <a:chOff x="-25442" y="1518352"/>
            <a:chExt cx="12237428" cy="3824439"/>
          </a:xfrm>
        </p:grpSpPr>
        <p:sp>
          <p:nvSpPr>
            <p:cNvPr id="187" name="Google Shape;187;p29"/>
            <p:cNvSpPr txBox="1"/>
            <p:nvPr/>
          </p:nvSpPr>
          <p:spPr>
            <a:xfrm>
              <a:off x="7050326" y="3018055"/>
              <a:ext cx="4949700" cy="934500"/>
            </a:xfrm>
            <a:prstGeom prst="rect">
              <a:avLst/>
            </a:prstGeom>
            <a:noFill/>
            <a:ln>
              <a:noFill/>
            </a:ln>
          </p:spPr>
          <p:txBody>
            <a:bodyPr spcFirstLastPara="1" wrap="square" lIns="80675" tIns="40325" rIns="80675" bIns="40325" anchor="ctr" anchorCtr="0">
              <a:noAutofit/>
            </a:bodyPr>
            <a:lstStyle/>
            <a:p>
              <a:pPr marL="0" marR="0" lvl="0" indent="0" algn="ctr" rtl="0">
                <a:spcBef>
                  <a:spcPts val="0"/>
                </a:spcBef>
                <a:spcAft>
                  <a:spcPts val="0"/>
                </a:spcAft>
                <a:buClr>
                  <a:srgbClr val="7F7F7F"/>
                </a:buClr>
                <a:buSzPts val="1900"/>
                <a:buFont typeface="Proxima Nova"/>
                <a:buNone/>
              </a:pPr>
              <a:r>
                <a:rPr lang="en" sz="1900">
                  <a:solidFill>
                    <a:srgbClr val="7F7F7F"/>
                  </a:solidFill>
                  <a:latin typeface="Proxima Nova Rg"/>
                  <a:ea typeface="Proxima Nova Rg"/>
                  <a:cs typeface="Proxima Nova Rg"/>
                  <a:sym typeface="Proxima Nova"/>
                </a:rPr>
                <a:t>ThinkHerrmann</a:t>
              </a:r>
              <a:r>
                <a:rPr lang="en" sz="1900" b="0" i="0">
                  <a:solidFill>
                    <a:srgbClr val="7F7F7F"/>
                  </a:solidFill>
                  <a:latin typeface="Proxima Nova Rg"/>
                  <a:ea typeface="Proxima Nova Rg"/>
                  <a:cs typeface="Proxima Nova Rg"/>
                  <a:sym typeface="Proxima Nova"/>
                </a:rPr>
                <a:t>.com</a:t>
              </a:r>
              <a:endParaRPr sz="1900" b="0" i="0">
                <a:solidFill>
                  <a:srgbClr val="7F7F7F"/>
                </a:solidFill>
                <a:latin typeface="Proxima Nova Rg"/>
                <a:ea typeface="Proxima Nova Rg"/>
                <a:cs typeface="Proxima Nova Rg"/>
                <a:sym typeface="Proxima Nova"/>
              </a:endParaRPr>
            </a:p>
          </p:txBody>
        </p:sp>
        <p:cxnSp>
          <p:nvCxnSpPr>
            <p:cNvPr id="188" name="Google Shape;188;p29"/>
            <p:cNvCxnSpPr/>
            <p:nvPr/>
          </p:nvCxnSpPr>
          <p:spPr>
            <a:xfrm>
              <a:off x="8886" y="1518352"/>
              <a:ext cx="12203100" cy="0"/>
            </a:xfrm>
            <a:prstGeom prst="straightConnector1">
              <a:avLst/>
            </a:prstGeom>
            <a:noFill/>
            <a:ln w="9525" cap="flat" cmpd="sng">
              <a:solidFill>
                <a:srgbClr val="7F7F7F"/>
              </a:solidFill>
              <a:prstDash val="solid"/>
              <a:round/>
              <a:headEnd type="none" w="sm" len="sm"/>
              <a:tailEnd type="none" w="sm" len="sm"/>
            </a:ln>
          </p:spPr>
        </p:cxnSp>
        <p:cxnSp>
          <p:nvCxnSpPr>
            <p:cNvPr id="189" name="Google Shape;189;p29"/>
            <p:cNvCxnSpPr/>
            <p:nvPr/>
          </p:nvCxnSpPr>
          <p:spPr>
            <a:xfrm>
              <a:off x="-25442" y="5342791"/>
              <a:ext cx="12237300" cy="0"/>
            </a:xfrm>
            <a:prstGeom prst="straightConnector1">
              <a:avLst/>
            </a:prstGeom>
            <a:noFill/>
            <a:ln w="9525" cap="flat" cmpd="sng">
              <a:solidFill>
                <a:srgbClr val="7F7F7F"/>
              </a:solidFill>
              <a:prstDash val="solid"/>
              <a:round/>
              <a:headEnd type="none" w="sm" len="sm"/>
              <a:tailEnd type="none" w="sm" len="sm"/>
            </a:ln>
          </p:spPr>
        </p:cxnSp>
        <p:pic>
          <p:nvPicPr>
            <p:cNvPr id="190" name="Google Shape;190;p29" descr="Herrmann_Official_Logo_Up-01.png"/>
            <p:cNvPicPr preferRelativeResize="0"/>
            <p:nvPr/>
          </p:nvPicPr>
          <p:blipFill rotWithShape="1">
            <a:blip r:embed="rId2">
              <a:alphaModFix/>
            </a:blip>
            <a:srcRect r="-1183"/>
            <a:stretch/>
          </p:blipFill>
          <p:spPr>
            <a:xfrm>
              <a:off x="1030912" y="2491411"/>
              <a:ext cx="5369887" cy="1807427"/>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ody - Title and Content 1">
  <p:cSld name="Title and Content_1_1">
    <p:spTree>
      <p:nvGrpSpPr>
        <p:cNvPr id="1" name="Shape 191"/>
        <p:cNvGrpSpPr/>
        <p:nvPr/>
      </p:nvGrpSpPr>
      <p:grpSpPr>
        <a:xfrm>
          <a:off x="0" y="0"/>
          <a:ext cx="0" cy="0"/>
          <a:chOff x="0" y="0"/>
          <a:chExt cx="0" cy="0"/>
        </a:xfrm>
      </p:grpSpPr>
      <p:sp>
        <p:nvSpPr>
          <p:cNvPr id="192" name="Google Shape;192;p30"/>
          <p:cNvSpPr/>
          <p:nvPr/>
        </p:nvSpPr>
        <p:spPr>
          <a:xfrm>
            <a:off x="478488" y="1375000"/>
            <a:ext cx="7863300" cy="3036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193" name="Google Shape;193;p30"/>
          <p:cNvSpPr txBox="1">
            <a:spLocks noGrp="1"/>
          </p:cNvSpPr>
          <p:nvPr>
            <p:ph type="body" idx="1"/>
          </p:nvPr>
        </p:nvSpPr>
        <p:spPr>
          <a:xfrm>
            <a:off x="628650" y="1198346"/>
            <a:ext cx="7886700" cy="3056700"/>
          </a:xfrm>
          <a:prstGeom prst="rect">
            <a:avLst/>
          </a:prstGeom>
          <a:solidFill>
            <a:schemeClr val="lt1"/>
          </a:solidFill>
          <a:ln>
            <a:noFill/>
          </a:ln>
          <a:effectLst>
            <a:outerShdw blurRad="228600" dist="38100" dir="8100000" algn="tr" rotWithShape="0">
              <a:srgbClr val="000000">
                <a:alpha val="9800"/>
              </a:srgbClr>
            </a:outerShdw>
          </a:effectLst>
        </p:spPr>
        <p:txBody>
          <a:bodyPr spcFirstLastPara="1" wrap="square" lIns="205725" tIns="205725" rIns="205725" bIns="205725" anchor="t" anchorCtr="0">
            <a:noAutofit/>
          </a:bodyPr>
          <a:lstStyle>
            <a:lvl1pPr marL="457200" lvl="0" indent="-361950" algn="l" rtl="0">
              <a:lnSpc>
                <a:spcPct val="90000"/>
              </a:lnSpc>
              <a:spcBef>
                <a:spcPts val="800"/>
              </a:spcBef>
              <a:spcAft>
                <a:spcPts val="0"/>
              </a:spcAft>
              <a:buClr>
                <a:schemeClr val="dk2"/>
              </a:buClr>
              <a:buSzPts val="2100"/>
              <a:buChar char="●"/>
              <a:defRPr>
                <a:solidFill>
                  <a:schemeClr val="dk2"/>
                </a:solidFill>
              </a:defRPr>
            </a:lvl1pPr>
            <a:lvl2pPr marL="914400" lvl="1" indent="-342900" algn="l" rtl="0">
              <a:lnSpc>
                <a:spcPct val="90000"/>
              </a:lnSpc>
              <a:spcBef>
                <a:spcPts val="1600"/>
              </a:spcBef>
              <a:spcAft>
                <a:spcPts val="0"/>
              </a:spcAft>
              <a:buClr>
                <a:schemeClr val="dk2"/>
              </a:buClr>
              <a:buSzPts val="1800"/>
              <a:buChar char="○"/>
              <a:defRPr>
                <a:solidFill>
                  <a:schemeClr val="dk2"/>
                </a:solidFill>
              </a:defRPr>
            </a:lvl2pPr>
            <a:lvl3pPr marL="1371600" lvl="2" indent="-323850" algn="l" rtl="0">
              <a:lnSpc>
                <a:spcPct val="90000"/>
              </a:lnSpc>
              <a:spcBef>
                <a:spcPts val="1600"/>
              </a:spcBef>
              <a:spcAft>
                <a:spcPts val="0"/>
              </a:spcAft>
              <a:buClr>
                <a:schemeClr val="dk2"/>
              </a:buClr>
              <a:buSzPts val="1500"/>
              <a:buChar char="■"/>
              <a:defRPr>
                <a:solidFill>
                  <a:schemeClr val="dk2"/>
                </a:solidFill>
              </a:defRPr>
            </a:lvl3pPr>
            <a:lvl4pPr marL="1828800" lvl="3" indent="-317500" algn="l" rtl="0">
              <a:lnSpc>
                <a:spcPct val="90000"/>
              </a:lnSpc>
              <a:spcBef>
                <a:spcPts val="1600"/>
              </a:spcBef>
              <a:spcAft>
                <a:spcPts val="0"/>
              </a:spcAft>
              <a:buClr>
                <a:schemeClr val="dk2"/>
              </a:buClr>
              <a:buSzPts val="1400"/>
              <a:buChar char="●"/>
              <a:defRPr>
                <a:solidFill>
                  <a:schemeClr val="dk2"/>
                </a:solidFill>
              </a:defRPr>
            </a:lvl4pPr>
            <a:lvl5pPr marL="2286000" lvl="4" indent="-317500" algn="l" rtl="0">
              <a:lnSpc>
                <a:spcPct val="90000"/>
              </a:lnSpc>
              <a:spcBef>
                <a:spcPts val="1600"/>
              </a:spcBef>
              <a:spcAft>
                <a:spcPts val="0"/>
              </a:spcAft>
              <a:buClr>
                <a:schemeClr val="dk2"/>
              </a:buClr>
              <a:buSzPts val="1400"/>
              <a:buChar char="○"/>
              <a:defRPr>
                <a:solidFill>
                  <a:schemeClr val="dk2"/>
                </a:solidFill>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pic>
        <p:nvPicPr>
          <p:cNvPr id="194" name="Google Shape;194;p30"/>
          <p:cNvPicPr preferRelativeResize="0"/>
          <p:nvPr/>
        </p:nvPicPr>
        <p:blipFill rotWithShape="1">
          <a:blip r:embed="rId2">
            <a:alphaModFix/>
          </a:blip>
          <a:srcRect/>
          <a:stretch/>
        </p:blipFill>
        <p:spPr>
          <a:xfrm>
            <a:off x="198116" y="4731503"/>
            <a:ext cx="860476" cy="246888"/>
          </a:xfrm>
          <a:prstGeom prst="rect">
            <a:avLst/>
          </a:prstGeom>
          <a:noFill/>
          <a:ln>
            <a:noFill/>
          </a:ln>
        </p:spPr>
      </p:pic>
      <p:cxnSp>
        <p:nvCxnSpPr>
          <p:cNvPr id="195" name="Google Shape;195;p30"/>
          <p:cNvCxnSpPr/>
          <p:nvPr/>
        </p:nvCxnSpPr>
        <p:spPr>
          <a:xfrm>
            <a:off x="8541327" y="47527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196" name="Google Shape;196;p30"/>
          <p:cNvSpPr txBox="1">
            <a:spLocks noGrp="1"/>
          </p:cNvSpPr>
          <p:nvPr>
            <p:ph type="title"/>
          </p:nvPr>
        </p:nvSpPr>
        <p:spPr>
          <a:xfrm>
            <a:off x="628650" y="273844"/>
            <a:ext cx="7886700" cy="787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2700"/>
              <a:buNone/>
              <a:defRPr sz="2700" i="0"/>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197" name="Google Shape;197;p30"/>
          <p:cNvSpPr txBox="1"/>
          <p:nvPr/>
        </p:nvSpPr>
        <p:spPr>
          <a:xfrm>
            <a:off x="6477500" y="4752800"/>
            <a:ext cx="1899300" cy="231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900">
                <a:solidFill>
                  <a:srgbClr val="2F302F"/>
                </a:solidFill>
                <a:latin typeface="Proxima Nova Rg"/>
                <a:ea typeface="Proxima Nova Rg"/>
                <a:cs typeface="Proxima Nova Rg"/>
                <a:sym typeface="Proxima Nova"/>
              </a:rPr>
              <a:t>CONFIDENTIAL </a:t>
            </a:r>
            <a:r>
              <a:rPr lang="en" sz="900" b="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a:t>
            </a:r>
            <a:r>
              <a:rPr lang="en" sz="900" b="0" i="0" u="none" strike="noStrike" cap="none">
                <a:solidFill>
                  <a:srgbClr val="2F302F"/>
                </a:solidFill>
                <a:latin typeface="Proxima Nova Rg"/>
                <a:ea typeface="Proxima Nova Rg"/>
                <a:cs typeface="Proxima Nova Rg"/>
                <a:sym typeface="Proxima Nova"/>
              </a:rPr>
              <a:t> Herrmann</a:t>
            </a:r>
            <a:endParaRPr sz="900" b="0" i="0" u="none" strike="noStrike" cap="none">
              <a:solidFill>
                <a:srgbClr val="2F302F"/>
              </a:solidFill>
              <a:latin typeface="Proxima Nova Rg"/>
              <a:ea typeface="Proxima Nova Rg"/>
              <a:cs typeface="Proxima Nova Rg"/>
              <a:sym typeface="Proxima Nova"/>
            </a:endParaRPr>
          </a:p>
        </p:txBody>
      </p:sp>
      <p:sp>
        <p:nvSpPr>
          <p:cNvPr id="198" name="Google Shape;198;p30"/>
          <p:cNvSpPr txBox="1">
            <a:spLocks noGrp="1"/>
          </p:cNvSpPr>
          <p:nvPr>
            <p:ph type="sldNum" idx="12"/>
          </p:nvPr>
        </p:nvSpPr>
        <p:spPr>
          <a:xfrm>
            <a:off x="8556784" y="4673651"/>
            <a:ext cx="548700" cy="393600"/>
          </a:xfrm>
          <a:prstGeom prst="rect">
            <a:avLst/>
          </a:prstGeom>
        </p:spPr>
        <p:txBody>
          <a:bodyPr spcFirstLastPara="1" wrap="square" lIns="91425" tIns="91425" rIns="91425" bIns="91425" anchor="ctr" anchorCtr="0">
            <a:noAutofit/>
          </a:bodyPr>
          <a:lstStyle>
            <a:lvl1pPr lvl="0" algn="ctr" rtl="0">
              <a:buNone/>
              <a:defRPr sz="900" b="1"/>
            </a:lvl1pPr>
            <a:lvl2pPr lvl="1" algn="ctr" rtl="0">
              <a:buNone/>
              <a:defRPr sz="900" b="1"/>
            </a:lvl2pPr>
            <a:lvl3pPr lvl="2" algn="ctr" rtl="0">
              <a:buNone/>
              <a:defRPr sz="900" b="1"/>
            </a:lvl3pPr>
            <a:lvl4pPr lvl="3" algn="ctr" rtl="0">
              <a:buNone/>
              <a:defRPr sz="900" b="1"/>
            </a:lvl4pPr>
            <a:lvl5pPr lvl="4" algn="ctr" rtl="0">
              <a:buNone/>
              <a:defRPr sz="900" b="1"/>
            </a:lvl5pPr>
            <a:lvl6pPr lvl="5" algn="ctr" rtl="0">
              <a:buNone/>
              <a:defRPr sz="900" b="1"/>
            </a:lvl6pPr>
            <a:lvl7pPr lvl="6" algn="ctr" rtl="0">
              <a:buNone/>
              <a:defRPr sz="900" b="1"/>
            </a:lvl7pPr>
            <a:lvl8pPr lvl="7" algn="ctr" rtl="0">
              <a:buNone/>
              <a:defRPr sz="900" b="1"/>
            </a:lvl8pPr>
            <a:lvl9pPr lvl="8" algn="ctr" rtl="0">
              <a:buNone/>
              <a:defRPr sz="900" b="1"/>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ernate Title - 2">
  <p:cSld name="CUSTOM_12">
    <p:spTree>
      <p:nvGrpSpPr>
        <p:cNvPr id="1" name="Shape 24"/>
        <p:cNvGrpSpPr/>
        <p:nvPr/>
      </p:nvGrpSpPr>
      <p:grpSpPr>
        <a:xfrm>
          <a:off x="0" y="0"/>
          <a:ext cx="0" cy="0"/>
          <a:chOff x="0" y="0"/>
          <a:chExt cx="0" cy="0"/>
        </a:xfrm>
      </p:grpSpPr>
      <p:sp>
        <p:nvSpPr>
          <p:cNvPr id="25" name="Google Shape;25;p4"/>
          <p:cNvSpPr/>
          <p:nvPr/>
        </p:nvSpPr>
        <p:spPr>
          <a:xfrm>
            <a:off x="151" y="75"/>
            <a:ext cx="1329900" cy="4637100"/>
          </a:xfrm>
          <a:prstGeom prst="rect">
            <a:avLst/>
          </a:prstGeom>
          <a:solidFill>
            <a:srgbClr val="F7F7F7"/>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sp>
        <p:nvSpPr>
          <p:cNvPr id="26" name="Google Shape;26;p4"/>
          <p:cNvSpPr/>
          <p:nvPr/>
        </p:nvSpPr>
        <p:spPr>
          <a:xfrm>
            <a:off x="7961709" y="75"/>
            <a:ext cx="1182300" cy="4637100"/>
          </a:xfrm>
          <a:prstGeom prst="rect">
            <a:avLst/>
          </a:prstGeom>
          <a:solidFill>
            <a:srgbClr val="F7F7F7"/>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pic>
        <p:nvPicPr>
          <p:cNvPr id="27" name="Google Shape;27;p4"/>
          <p:cNvPicPr preferRelativeResize="0"/>
          <p:nvPr/>
        </p:nvPicPr>
        <p:blipFill rotWithShape="1">
          <a:blip r:embed="rId2">
            <a:alphaModFix/>
          </a:blip>
          <a:srcRect b="1458"/>
          <a:stretch/>
        </p:blipFill>
        <p:spPr>
          <a:xfrm>
            <a:off x="1330073" y="9"/>
            <a:ext cx="6629433" cy="4637185"/>
          </a:xfrm>
          <a:prstGeom prst="rect">
            <a:avLst/>
          </a:prstGeom>
          <a:noFill/>
          <a:ln>
            <a:noFill/>
          </a:ln>
        </p:spPr>
      </p:pic>
      <p:sp>
        <p:nvSpPr>
          <p:cNvPr id="28" name="Google Shape;28;p4"/>
          <p:cNvSpPr txBox="1"/>
          <p:nvPr/>
        </p:nvSpPr>
        <p:spPr>
          <a:xfrm>
            <a:off x="0" y="3493475"/>
            <a:ext cx="9164100" cy="1143600"/>
          </a:xfrm>
          <a:prstGeom prst="rect">
            <a:avLst/>
          </a:prstGeom>
          <a:solidFill>
            <a:srgbClr val="FFFFFF">
              <a:alpha val="78080"/>
            </a:srgbClr>
          </a:solidFill>
          <a:ln>
            <a:noFill/>
          </a:ln>
        </p:spPr>
        <p:txBody>
          <a:bodyPr spcFirstLastPara="1" wrap="square" lIns="68575" tIns="34275" rIns="188200" bIns="34275" anchor="ctr" anchorCtr="0">
            <a:noAutofit/>
          </a:bodyPr>
          <a:lstStyle/>
          <a:p>
            <a:pPr marL="0" lvl="0" indent="0" algn="r" rtl="0">
              <a:lnSpc>
                <a:spcPct val="90000"/>
              </a:lnSpc>
              <a:spcBef>
                <a:spcPts val="0"/>
              </a:spcBef>
              <a:spcAft>
                <a:spcPts val="0"/>
              </a:spcAft>
              <a:buNone/>
            </a:pPr>
            <a:endParaRPr sz="2300" b="1">
              <a:solidFill>
                <a:srgbClr val="000000"/>
              </a:solidFill>
              <a:latin typeface="Proxima Nova Rg"/>
              <a:ea typeface="Proxima Nova Rg"/>
              <a:cs typeface="Proxima Nova Rg"/>
              <a:sym typeface="Proxima Nova"/>
            </a:endParaRPr>
          </a:p>
        </p:txBody>
      </p:sp>
      <p:pic>
        <p:nvPicPr>
          <p:cNvPr id="29" name="Google Shape;29;p4"/>
          <p:cNvPicPr preferRelativeResize="0"/>
          <p:nvPr/>
        </p:nvPicPr>
        <p:blipFill rotWithShape="1">
          <a:blip r:embed="rId3">
            <a:alphaModFix/>
          </a:blip>
          <a:srcRect/>
          <a:stretch/>
        </p:blipFill>
        <p:spPr>
          <a:xfrm>
            <a:off x="121916" y="4807703"/>
            <a:ext cx="860476" cy="246888"/>
          </a:xfrm>
          <a:prstGeom prst="rect">
            <a:avLst/>
          </a:prstGeom>
          <a:noFill/>
          <a:ln>
            <a:noFill/>
          </a:ln>
        </p:spPr>
      </p:pic>
      <p:sp>
        <p:nvSpPr>
          <p:cNvPr id="30" name="Google Shape;30;p4"/>
          <p:cNvSpPr txBox="1">
            <a:spLocks noGrp="1"/>
          </p:cNvSpPr>
          <p:nvPr>
            <p:ph type="title"/>
          </p:nvPr>
        </p:nvSpPr>
        <p:spPr>
          <a:xfrm>
            <a:off x="5160925" y="3493475"/>
            <a:ext cx="3767400" cy="1157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31" name="Google Shape;31;p4"/>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_13">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628650" y="273844"/>
            <a:ext cx="7886700" cy="78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1" name="Google Shape;201;p31"/>
          <p:cNvSpPr txBox="1"/>
          <p:nvPr/>
        </p:nvSpPr>
        <p:spPr>
          <a:xfrm>
            <a:off x="6477500" y="4752800"/>
            <a:ext cx="1899300" cy="231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900">
                <a:solidFill>
                  <a:srgbClr val="2F302F"/>
                </a:solidFill>
                <a:latin typeface="Proxima Nova Rg"/>
                <a:ea typeface="Proxima Nova Rg"/>
                <a:cs typeface="Proxima Nova Rg"/>
                <a:sym typeface="Proxima Nova"/>
              </a:rPr>
              <a:t>CONFIDENTIAL </a:t>
            </a:r>
            <a:r>
              <a:rPr lang="en" sz="900" b="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a:t>
            </a:r>
            <a:r>
              <a:rPr lang="en" sz="900" b="0" i="0" u="none" strike="noStrike" cap="none">
                <a:solidFill>
                  <a:srgbClr val="2F302F"/>
                </a:solidFill>
                <a:latin typeface="Proxima Nova Rg"/>
                <a:ea typeface="Proxima Nova Rg"/>
                <a:cs typeface="Proxima Nova Rg"/>
                <a:sym typeface="Proxima Nova"/>
              </a:rPr>
              <a:t> Herrmann</a:t>
            </a:r>
            <a:endParaRPr sz="900" b="0" i="0" u="none" strike="noStrike" cap="none">
              <a:solidFill>
                <a:srgbClr val="2F302F"/>
              </a:solidFill>
              <a:latin typeface="Proxima Nova Rg"/>
              <a:ea typeface="Proxima Nova Rg"/>
              <a:cs typeface="Proxima Nova Rg"/>
              <a:sym typeface="Proxima Nova"/>
            </a:endParaRPr>
          </a:p>
        </p:txBody>
      </p:sp>
      <p:cxnSp>
        <p:nvCxnSpPr>
          <p:cNvPr id="202" name="Google Shape;202;p31"/>
          <p:cNvCxnSpPr/>
          <p:nvPr/>
        </p:nvCxnSpPr>
        <p:spPr>
          <a:xfrm>
            <a:off x="8541327" y="47527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03" name="Google Shape;203;p31"/>
          <p:cNvSpPr txBox="1">
            <a:spLocks noGrp="1"/>
          </p:cNvSpPr>
          <p:nvPr>
            <p:ph type="sldNum" idx="12"/>
          </p:nvPr>
        </p:nvSpPr>
        <p:spPr>
          <a:xfrm>
            <a:off x="8556784" y="4673651"/>
            <a:ext cx="548700" cy="393600"/>
          </a:xfrm>
          <a:prstGeom prst="rect">
            <a:avLst/>
          </a:prstGeom>
        </p:spPr>
        <p:txBody>
          <a:bodyPr spcFirstLastPara="1" wrap="square" lIns="91425" tIns="91425" rIns="91425" bIns="91425" anchor="ctr" anchorCtr="0">
            <a:noAutofit/>
          </a:bodyPr>
          <a:lstStyle>
            <a:lvl1pPr lvl="0" algn="ctr" rtl="0">
              <a:buNone/>
              <a:defRPr sz="900" b="1"/>
            </a:lvl1pPr>
            <a:lvl2pPr lvl="1" algn="ctr" rtl="0">
              <a:buNone/>
              <a:defRPr sz="900" b="1"/>
            </a:lvl2pPr>
            <a:lvl3pPr lvl="2" algn="ctr" rtl="0">
              <a:buNone/>
              <a:defRPr sz="900" b="1"/>
            </a:lvl3pPr>
            <a:lvl4pPr lvl="3" algn="ctr" rtl="0">
              <a:buNone/>
              <a:defRPr sz="900" b="1"/>
            </a:lvl4pPr>
            <a:lvl5pPr lvl="4" algn="ctr" rtl="0">
              <a:buNone/>
              <a:defRPr sz="900" b="1"/>
            </a:lvl5pPr>
            <a:lvl6pPr lvl="5" algn="ctr" rtl="0">
              <a:buNone/>
              <a:defRPr sz="900" b="1"/>
            </a:lvl6pPr>
            <a:lvl7pPr lvl="6" algn="ctr" rtl="0">
              <a:buNone/>
              <a:defRPr sz="900" b="1"/>
            </a:lvl7pPr>
            <a:lvl8pPr lvl="7" algn="ctr" rtl="0">
              <a:buNone/>
              <a:defRPr sz="900" b="1"/>
            </a:lvl8pPr>
            <a:lvl9pPr lvl="8" algn="ctr" rtl="0">
              <a:buNone/>
              <a:defRPr sz="900" b="1"/>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 1">
  <p:cSld name="CUSTOM_14">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628650" y="273844"/>
            <a:ext cx="7886700" cy="78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6" name="Google Shape;206;p32"/>
          <p:cNvSpPr txBox="1"/>
          <p:nvPr/>
        </p:nvSpPr>
        <p:spPr>
          <a:xfrm>
            <a:off x="6477500" y="4752800"/>
            <a:ext cx="1899300" cy="231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900">
                <a:solidFill>
                  <a:srgbClr val="2F302F"/>
                </a:solidFill>
                <a:latin typeface="Proxima Nova Rg"/>
                <a:ea typeface="Proxima Nova Rg"/>
                <a:cs typeface="Proxima Nova Rg"/>
                <a:sym typeface="Proxima Nova"/>
              </a:rPr>
              <a:t>CONFIDENTIAL </a:t>
            </a:r>
            <a:r>
              <a:rPr lang="en" sz="900" b="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21</a:t>
            </a:r>
            <a:r>
              <a:rPr lang="en" sz="900" b="0" i="0" u="none" strike="noStrike" cap="none">
                <a:solidFill>
                  <a:srgbClr val="2F302F"/>
                </a:solidFill>
                <a:latin typeface="Proxima Nova Rg"/>
                <a:ea typeface="Proxima Nova Rg"/>
                <a:cs typeface="Proxima Nova Rg"/>
                <a:sym typeface="Proxima Nova"/>
              </a:rPr>
              <a:t> Herrmann</a:t>
            </a:r>
            <a:endParaRPr sz="900" b="0" i="0" u="none" strike="noStrike" cap="none">
              <a:solidFill>
                <a:srgbClr val="2F302F"/>
              </a:solidFill>
              <a:latin typeface="Proxima Nova Rg"/>
              <a:ea typeface="Proxima Nova Rg"/>
              <a:cs typeface="Proxima Nova Rg"/>
              <a:sym typeface="Proxima Nova"/>
            </a:endParaRPr>
          </a:p>
        </p:txBody>
      </p:sp>
      <p:cxnSp>
        <p:nvCxnSpPr>
          <p:cNvPr id="207" name="Google Shape;207;p32"/>
          <p:cNvCxnSpPr/>
          <p:nvPr/>
        </p:nvCxnSpPr>
        <p:spPr>
          <a:xfrm>
            <a:off x="8541327" y="4752789"/>
            <a:ext cx="0" cy="225600"/>
          </a:xfrm>
          <a:prstGeom prst="straightConnector1">
            <a:avLst/>
          </a:prstGeom>
          <a:noFill/>
          <a:ln w="12700" cap="flat" cmpd="sng">
            <a:solidFill>
              <a:srgbClr val="D8D8D8"/>
            </a:solidFill>
            <a:prstDash val="solid"/>
            <a:miter lim="800000"/>
            <a:headEnd type="none" w="sm" len="sm"/>
            <a:tailEnd type="none" w="sm" len="sm"/>
          </a:ln>
        </p:spPr>
      </p:cxnSp>
      <p:sp>
        <p:nvSpPr>
          <p:cNvPr id="208" name="Google Shape;208;p32"/>
          <p:cNvSpPr txBox="1">
            <a:spLocks noGrp="1"/>
          </p:cNvSpPr>
          <p:nvPr>
            <p:ph type="sldNum" idx="12"/>
          </p:nvPr>
        </p:nvSpPr>
        <p:spPr>
          <a:xfrm>
            <a:off x="8556784" y="4673651"/>
            <a:ext cx="548700" cy="393600"/>
          </a:xfrm>
          <a:prstGeom prst="rect">
            <a:avLst/>
          </a:prstGeom>
        </p:spPr>
        <p:txBody>
          <a:bodyPr spcFirstLastPara="1" wrap="square" lIns="91425" tIns="91425" rIns="91425" bIns="91425" anchor="ctr" anchorCtr="0">
            <a:noAutofit/>
          </a:bodyPr>
          <a:lstStyle>
            <a:lvl1pPr lvl="0" algn="ctr" rtl="0">
              <a:buNone/>
              <a:defRPr sz="900" b="1"/>
            </a:lvl1pPr>
            <a:lvl2pPr lvl="1" algn="ctr" rtl="0">
              <a:buNone/>
              <a:defRPr sz="900" b="1"/>
            </a:lvl2pPr>
            <a:lvl3pPr lvl="2" algn="ctr" rtl="0">
              <a:buNone/>
              <a:defRPr sz="900" b="1"/>
            </a:lvl3pPr>
            <a:lvl4pPr lvl="3" algn="ctr" rtl="0">
              <a:buNone/>
              <a:defRPr sz="900" b="1"/>
            </a:lvl4pPr>
            <a:lvl5pPr lvl="4" algn="ctr" rtl="0">
              <a:buNone/>
              <a:defRPr sz="900" b="1"/>
            </a:lvl5pPr>
            <a:lvl6pPr lvl="5" algn="ctr" rtl="0">
              <a:buNone/>
              <a:defRPr sz="900" b="1"/>
            </a:lvl6pPr>
            <a:lvl7pPr lvl="6" algn="ctr" rtl="0">
              <a:buNone/>
              <a:defRPr sz="900" b="1"/>
            </a:lvl7pPr>
            <a:lvl8pPr lvl="7" algn="ctr" rtl="0">
              <a:buNone/>
              <a:defRPr sz="900" b="1"/>
            </a:lvl8pPr>
            <a:lvl9pPr lvl="8" algn="ctr" rtl="0">
              <a:buNone/>
              <a:defRPr sz="900" b="1"/>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lternate Title - 3">
  <p:cSld name="Photo Cover Page">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a:stretch/>
        </p:blipFill>
        <p:spPr>
          <a:xfrm>
            <a:off x="0" y="0"/>
            <a:ext cx="9144000" cy="2571750"/>
          </a:xfrm>
          <a:prstGeom prst="rect">
            <a:avLst/>
          </a:prstGeom>
          <a:noFill/>
          <a:ln>
            <a:noFill/>
          </a:ln>
        </p:spPr>
      </p:pic>
      <p:pic>
        <p:nvPicPr>
          <p:cNvPr id="34" name="Google Shape;34;p5"/>
          <p:cNvPicPr preferRelativeResize="0"/>
          <p:nvPr/>
        </p:nvPicPr>
        <p:blipFill rotWithShape="1">
          <a:blip r:embed="rId3">
            <a:alphaModFix/>
          </a:blip>
          <a:srcRect/>
          <a:stretch/>
        </p:blipFill>
        <p:spPr>
          <a:xfrm>
            <a:off x="121916" y="4807703"/>
            <a:ext cx="860476" cy="246888"/>
          </a:xfrm>
          <a:prstGeom prst="rect">
            <a:avLst/>
          </a:prstGeom>
          <a:noFill/>
          <a:ln>
            <a:noFill/>
          </a:ln>
        </p:spPr>
      </p:pic>
      <p:sp>
        <p:nvSpPr>
          <p:cNvPr id="35" name="Google Shape;35;p5"/>
          <p:cNvSpPr txBox="1">
            <a:spLocks noGrp="1"/>
          </p:cNvSpPr>
          <p:nvPr>
            <p:ph type="title"/>
          </p:nvPr>
        </p:nvSpPr>
        <p:spPr>
          <a:xfrm>
            <a:off x="982400" y="2801563"/>
            <a:ext cx="3249900" cy="1157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6" name="Google Shape;36;p5"/>
          <p:cNvSpPr txBox="1">
            <a:spLocks noGrp="1"/>
          </p:cNvSpPr>
          <p:nvPr>
            <p:ph type="subTitle" idx="1"/>
          </p:nvPr>
        </p:nvSpPr>
        <p:spPr>
          <a:xfrm>
            <a:off x="982400" y="3871388"/>
            <a:ext cx="3384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7" name="Google Shape;37;p5"/>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ternate Title - 5">
  <p:cSld name="Pattern Cover Page">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l="-613"/>
          <a:stretch/>
        </p:blipFill>
        <p:spPr>
          <a:xfrm>
            <a:off x="-56266" y="0"/>
            <a:ext cx="9200265" cy="2268372"/>
          </a:xfrm>
          <a:prstGeom prst="rect">
            <a:avLst/>
          </a:prstGeom>
          <a:noFill/>
          <a:ln>
            <a:noFill/>
          </a:ln>
        </p:spPr>
      </p:pic>
      <p:pic>
        <p:nvPicPr>
          <p:cNvPr id="40" name="Google Shape;40;p6"/>
          <p:cNvPicPr preferRelativeResize="0"/>
          <p:nvPr/>
        </p:nvPicPr>
        <p:blipFill rotWithShape="1">
          <a:blip r:embed="rId3">
            <a:alphaModFix/>
          </a:blip>
          <a:srcRect/>
          <a:stretch/>
        </p:blipFill>
        <p:spPr>
          <a:xfrm>
            <a:off x="121916" y="4807703"/>
            <a:ext cx="860476" cy="246888"/>
          </a:xfrm>
          <a:prstGeom prst="rect">
            <a:avLst/>
          </a:prstGeom>
          <a:noFill/>
          <a:ln>
            <a:noFill/>
          </a:ln>
        </p:spPr>
      </p:pic>
      <p:sp>
        <p:nvSpPr>
          <p:cNvPr id="41" name="Google Shape;41;p6"/>
          <p:cNvSpPr txBox="1">
            <a:spLocks noGrp="1"/>
          </p:cNvSpPr>
          <p:nvPr>
            <p:ph type="title"/>
          </p:nvPr>
        </p:nvSpPr>
        <p:spPr>
          <a:xfrm>
            <a:off x="982400" y="2705550"/>
            <a:ext cx="3249900" cy="1157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2" name="Google Shape;42;p6"/>
          <p:cNvSpPr txBox="1">
            <a:spLocks noGrp="1"/>
          </p:cNvSpPr>
          <p:nvPr>
            <p:ph type="subTitle" idx="1"/>
          </p:nvPr>
        </p:nvSpPr>
        <p:spPr>
          <a:xfrm>
            <a:off x="982400" y="3775375"/>
            <a:ext cx="3384300" cy="70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3" name="Google Shape;43;p6"/>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C - Quads" type="secHead">
  <p:cSld name="SECTION_HEADER">
    <p:bg>
      <p:bgPr>
        <a:solidFill>
          <a:schemeClr val="accent3"/>
        </a:solidFill>
        <a:effectLst/>
      </p:bgPr>
    </p:bg>
    <p:spTree>
      <p:nvGrpSpPr>
        <p:cNvPr id="1" name="Shape 44"/>
        <p:cNvGrpSpPr/>
        <p:nvPr/>
      </p:nvGrpSpPr>
      <p:grpSpPr>
        <a:xfrm>
          <a:off x="0" y="0"/>
          <a:ext cx="0" cy="0"/>
          <a:chOff x="0" y="0"/>
          <a:chExt cx="0" cy="0"/>
        </a:xfrm>
      </p:grpSpPr>
      <p:sp>
        <p:nvSpPr>
          <p:cNvPr id="45" name="Google Shape;45;p7"/>
          <p:cNvSpPr/>
          <p:nvPr/>
        </p:nvSpPr>
        <p:spPr>
          <a:xfrm rot="5400000">
            <a:off x="7556374" y="201763"/>
            <a:ext cx="2061600" cy="2061600"/>
          </a:xfrm>
          <a:prstGeom prst="pie">
            <a:avLst>
              <a:gd name="adj1" fmla="val 10763037"/>
              <a:gd name="adj2" fmla="val 16200000"/>
            </a:avLst>
          </a:prstGeom>
          <a:solidFill>
            <a:srgbClr val="8A0715">
              <a:alpha val="1098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46" name="Google Shape;46;p7"/>
          <p:cNvSpPr/>
          <p:nvPr/>
        </p:nvSpPr>
        <p:spPr>
          <a:xfrm>
            <a:off x="6070605" y="-582165"/>
            <a:ext cx="1973400" cy="1973400"/>
          </a:xfrm>
          <a:prstGeom prst="pie">
            <a:avLst>
              <a:gd name="adj1" fmla="val 10763037"/>
              <a:gd name="adj2" fmla="val 16200000"/>
            </a:avLst>
          </a:prstGeom>
          <a:solidFill>
            <a:srgbClr val="8A0715">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47" name="Google Shape;47;p7"/>
          <p:cNvSpPr/>
          <p:nvPr/>
        </p:nvSpPr>
        <p:spPr>
          <a:xfrm rot="-5400000">
            <a:off x="5285452" y="-74692"/>
            <a:ext cx="762300" cy="762300"/>
          </a:xfrm>
          <a:prstGeom prst="pie">
            <a:avLst>
              <a:gd name="adj1" fmla="val 10763037"/>
              <a:gd name="adj2" fmla="val 16200000"/>
            </a:avLst>
          </a:prstGeom>
          <a:solidFill>
            <a:srgbClr val="8A0715">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48" name="Google Shape;48;p7"/>
          <p:cNvSpPr/>
          <p:nvPr/>
        </p:nvSpPr>
        <p:spPr>
          <a:xfrm rot="10800000">
            <a:off x="2399472" y="3644454"/>
            <a:ext cx="2267700" cy="2267700"/>
          </a:xfrm>
          <a:prstGeom prst="pie">
            <a:avLst>
              <a:gd name="adj1" fmla="val 10763037"/>
              <a:gd name="adj2" fmla="val 16200000"/>
            </a:avLst>
          </a:prstGeom>
          <a:solidFill>
            <a:srgbClr val="8A0715">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49" name="Google Shape;49;p7"/>
          <p:cNvSpPr/>
          <p:nvPr/>
        </p:nvSpPr>
        <p:spPr>
          <a:xfrm>
            <a:off x="2796130" y="4613290"/>
            <a:ext cx="762300" cy="762300"/>
          </a:xfrm>
          <a:prstGeom prst="pie">
            <a:avLst>
              <a:gd name="adj1" fmla="val 10763037"/>
              <a:gd name="adj2" fmla="val 16200000"/>
            </a:avLst>
          </a:prstGeom>
          <a:solidFill>
            <a:srgbClr val="8A0715">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50" name="Google Shape;50;p7"/>
          <p:cNvSpPr/>
          <p:nvPr/>
        </p:nvSpPr>
        <p:spPr>
          <a:xfrm rot="-5400000">
            <a:off x="-117902" y="-357716"/>
            <a:ext cx="1524600" cy="1524600"/>
          </a:xfrm>
          <a:prstGeom prst="pie">
            <a:avLst>
              <a:gd name="adj1" fmla="val 10763037"/>
              <a:gd name="adj2" fmla="val 16200000"/>
            </a:avLst>
          </a:prstGeom>
          <a:solidFill>
            <a:srgbClr val="8A0715">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51" name="Google Shape;51;p7"/>
          <p:cNvSpPr/>
          <p:nvPr/>
        </p:nvSpPr>
        <p:spPr>
          <a:xfrm rot="10800000">
            <a:off x="-202251" y="-448065"/>
            <a:ext cx="762300" cy="762300"/>
          </a:xfrm>
          <a:prstGeom prst="pie">
            <a:avLst>
              <a:gd name="adj1" fmla="val 10763037"/>
              <a:gd name="adj2" fmla="val 16200000"/>
            </a:avLst>
          </a:prstGeom>
          <a:solidFill>
            <a:srgbClr val="8A0715">
              <a:alpha val="1098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52" name="Google Shape;52;p7"/>
          <p:cNvSpPr/>
          <p:nvPr/>
        </p:nvSpPr>
        <p:spPr>
          <a:xfrm rot="10800000">
            <a:off x="7483976" y="2312065"/>
            <a:ext cx="1315800" cy="1315800"/>
          </a:xfrm>
          <a:prstGeom prst="pie">
            <a:avLst>
              <a:gd name="adj1" fmla="val 10763037"/>
              <a:gd name="adj2" fmla="val 16200000"/>
            </a:avLst>
          </a:prstGeom>
          <a:solidFill>
            <a:srgbClr val="8A0715">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53" name="Google Shape;53;p7"/>
          <p:cNvSpPr/>
          <p:nvPr/>
        </p:nvSpPr>
        <p:spPr>
          <a:xfrm>
            <a:off x="8653977" y="2448428"/>
            <a:ext cx="737400" cy="737400"/>
          </a:xfrm>
          <a:prstGeom prst="pie">
            <a:avLst>
              <a:gd name="adj1" fmla="val 10763037"/>
              <a:gd name="adj2" fmla="val 16200000"/>
            </a:avLst>
          </a:prstGeom>
          <a:solidFill>
            <a:srgbClr val="8A0715">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sp>
        <p:nvSpPr>
          <p:cNvPr id="54" name="Google Shape;54;p7"/>
          <p:cNvSpPr/>
          <p:nvPr/>
        </p:nvSpPr>
        <p:spPr>
          <a:xfrm rot="5400000">
            <a:off x="-1442856" y="3720497"/>
            <a:ext cx="2749200" cy="2949900"/>
          </a:xfrm>
          <a:prstGeom prst="pie">
            <a:avLst>
              <a:gd name="adj1" fmla="val 10818385"/>
              <a:gd name="adj2" fmla="val 16200000"/>
            </a:avLst>
          </a:prstGeom>
          <a:solidFill>
            <a:srgbClr val="FFFFFF">
              <a:alpha val="8667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2F302F"/>
              </a:solidFill>
              <a:latin typeface="Century Gothic"/>
              <a:ea typeface="Century Gothic"/>
              <a:cs typeface="Century Gothic"/>
              <a:sym typeface="Century Gothic"/>
            </a:endParaRPr>
          </a:p>
        </p:txBody>
      </p:sp>
      <p:pic>
        <p:nvPicPr>
          <p:cNvPr id="55" name="Google Shape;55;p7"/>
          <p:cNvPicPr preferRelativeResize="0"/>
          <p:nvPr/>
        </p:nvPicPr>
        <p:blipFill rotWithShape="1">
          <a:blip r:embed="rId2">
            <a:alphaModFix/>
          </a:blip>
          <a:srcRect/>
          <a:stretch/>
        </p:blipFill>
        <p:spPr>
          <a:xfrm>
            <a:off x="121916" y="4807703"/>
            <a:ext cx="860476" cy="246888"/>
          </a:xfrm>
          <a:prstGeom prst="rect">
            <a:avLst/>
          </a:prstGeom>
          <a:noFill/>
          <a:ln>
            <a:noFill/>
          </a:ln>
        </p:spPr>
      </p:pic>
      <p:sp>
        <p:nvSpPr>
          <p:cNvPr id="56" name="Google Shape;56;p7"/>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57" name="Google Shape;57;p7"/>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58" name="Google Shape;58;p7"/>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C - Solid">
  <p:cSld name="CUSTOM_5">
    <p:bg>
      <p:bgPr>
        <a:solidFill>
          <a:schemeClr val="accent3"/>
        </a:solidFill>
        <a:effectLst/>
      </p:bgPr>
    </p:bg>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61" name="Google Shape;61;p8"/>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A - Quads">
  <p:cSld name="CUSTOM">
    <p:bg>
      <p:bgPr>
        <a:solidFill>
          <a:schemeClr val="accent1"/>
        </a:solidFill>
        <a:effectLst/>
      </p:bgPr>
    </p:bg>
    <p:spTree>
      <p:nvGrpSpPr>
        <p:cNvPr id="1" name="Shape 62"/>
        <p:cNvGrpSpPr/>
        <p:nvPr/>
      </p:nvGrpSpPr>
      <p:grpSpPr>
        <a:xfrm>
          <a:off x="0" y="0"/>
          <a:ext cx="0" cy="0"/>
          <a:chOff x="0" y="0"/>
          <a:chExt cx="0" cy="0"/>
        </a:xfrm>
      </p:grpSpPr>
      <p:sp>
        <p:nvSpPr>
          <p:cNvPr id="63" name="Google Shape;63;p9"/>
          <p:cNvSpPr/>
          <p:nvPr/>
        </p:nvSpPr>
        <p:spPr>
          <a:xfrm rot="5400000">
            <a:off x="7556374" y="201763"/>
            <a:ext cx="2061600" cy="20616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4" name="Google Shape;64;p9"/>
          <p:cNvSpPr/>
          <p:nvPr/>
        </p:nvSpPr>
        <p:spPr>
          <a:xfrm>
            <a:off x="6070605" y="-582165"/>
            <a:ext cx="1973400" cy="1973400"/>
          </a:xfrm>
          <a:prstGeom prst="pie">
            <a:avLst>
              <a:gd name="adj1" fmla="val 10763037"/>
              <a:gd name="adj2" fmla="val 16200000"/>
            </a:avLst>
          </a:prstGeom>
          <a:solidFill>
            <a:srgbClr val="005F7A">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5" name="Google Shape;65;p9"/>
          <p:cNvSpPr/>
          <p:nvPr/>
        </p:nvSpPr>
        <p:spPr>
          <a:xfrm rot="-5400000">
            <a:off x="5285452" y="-74692"/>
            <a:ext cx="762300" cy="7623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6" name="Google Shape;66;p9"/>
          <p:cNvSpPr/>
          <p:nvPr/>
        </p:nvSpPr>
        <p:spPr>
          <a:xfrm rot="10800000">
            <a:off x="2399472" y="3644454"/>
            <a:ext cx="2267700" cy="22677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7" name="Google Shape;67;p9"/>
          <p:cNvSpPr/>
          <p:nvPr/>
        </p:nvSpPr>
        <p:spPr>
          <a:xfrm>
            <a:off x="2796130" y="4613290"/>
            <a:ext cx="762300" cy="7623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8" name="Google Shape;68;p9"/>
          <p:cNvSpPr/>
          <p:nvPr/>
        </p:nvSpPr>
        <p:spPr>
          <a:xfrm rot="-5400000">
            <a:off x="-117902" y="-357716"/>
            <a:ext cx="1524600" cy="1524600"/>
          </a:xfrm>
          <a:prstGeom prst="pie">
            <a:avLst>
              <a:gd name="adj1" fmla="val 10763037"/>
              <a:gd name="adj2" fmla="val 16200000"/>
            </a:avLst>
          </a:prstGeom>
          <a:solidFill>
            <a:srgbClr val="005F7A">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69" name="Google Shape;69;p9"/>
          <p:cNvSpPr/>
          <p:nvPr/>
        </p:nvSpPr>
        <p:spPr>
          <a:xfrm rot="10800000">
            <a:off x="-202251" y="-448065"/>
            <a:ext cx="762300" cy="7623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70" name="Google Shape;70;p9"/>
          <p:cNvSpPr/>
          <p:nvPr/>
        </p:nvSpPr>
        <p:spPr>
          <a:xfrm rot="10800000">
            <a:off x="7483976" y="2312065"/>
            <a:ext cx="1315800" cy="1315800"/>
          </a:xfrm>
          <a:prstGeom prst="pie">
            <a:avLst>
              <a:gd name="adj1" fmla="val 10763037"/>
              <a:gd name="adj2" fmla="val 16200000"/>
            </a:avLst>
          </a:prstGeom>
          <a:solidFill>
            <a:srgbClr val="005F7A">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71" name="Google Shape;71;p9"/>
          <p:cNvSpPr/>
          <p:nvPr/>
        </p:nvSpPr>
        <p:spPr>
          <a:xfrm>
            <a:off x="8653977" y="2448428"/>
            <a:ext cx="737400" cy="737400"/>
          </a:xfrm>
          <a:prstGeom prst="pie">
            <a:avLst>
              <a:gd name="adj1" fmla="val 10763037"/>
              <a:gd name="adj2" fmla="val 16200000"/>
            </a:avLst>
          </a:prstGeom>
          <a:solidFill>
            <a:srgbClr val="005F7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sp>
        <p:nvSpPr>
          <p:cNvPr id="72" name="Google Shape;72;p9"/>
          <p:cNvSpPr/>
          <p:nvPr/>
        </p:nvSpPr>
        <p:spPr>
          <a:xfrm rot="5400000">
            <a:off x="-1435131" y="3731622"/>
            <a:ext cx="2749200" cy="2949900"/>
          </a:xfrm>
          <a:prstGeom prst="pie">
            <a:avLst>
              <a:gd name="adj1" fmla="val 10818385"/>
              <a:gd name="adj2" fmla="val 16200000"/>
            </a:avLst>
          </a:prstGeom>
          <a:solidFill>
            <a:srgbClr val="FFFFFF">
              <a:alpha val="8667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2F302F"/>
              </a:solidFill>
              <a:latin typeface="Century Gothic"/>
              <a:ea typeface="Century Gothic"/>
              <a:cs typeface="Century Gothic"/>
              <a:sym typeface="Century Gothic"/>
            </a:endParaRPr>
          </a:p>
        </p:txBody>
      </p:sp>
      <p:pic>
        <p:nvPicPr>
          <p:cNvPr id="73" name="Google Shape;73;p9"/>
          <p:cNvPicPr preferRelativeResize="0"/>
          <p:nvPr/>
        </p:nvPicPr>
        <p:blipFill rotWithShape="1">
          <a:blip r:embed="rId2">
            <a:alphaModFix/>
          </a:blip>
          <a:srcRect/>
          <a:stretch/>
        </p:blipFill>
        <p:spPr>
          <a:xfrm>
            <a:off x="198116" y="4731503"/>
            <a:ext cx="860476" cy="246888"/>
          </a:xfrm>
          <a:prstGeom prst="rect">
            <a:avLst/>
          </a:prstGeom>
          <a:noFill/>
          <a:ln>
            <a:noFill/>
          </a:ln>
        </p:spPr>
      </p:pic>
      <p:sp>
        <p:nvSpPr>
          <p:cNvPr id="74" name="Google Shape;74;p9"/>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75" name="Google Shape;75;p9"/>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76" name="Google Shape;76;p9"/>
          <p:cNvSpPr txBox="1"/>
          <p:nvPr/>
        </p:nvSpPr>
        <p:spPr>
          <a:xfrm>
            <a:off x="7433700" y="4734350"/>
            <a:ext cx="17103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i="0" u="none" strike="noStrike" cap="none">
                <a:solidFill>
                  <a:srgbClr val="2F302F"/>
                </a:solidFill>
                <a:latin typeface="Proxima Nova Rg"/>
                <a:ea typeface="Proxima Nova Rg"/>
                <a:cs typeface="Proxima Nova Rg"/>
                <a:sym typeface="Proxima Nova"/>
              </a:rPr>
              <a:t>© 20</a:t>
            </a:r>
            <a:r>
              <a:rPr lang="en" sz="900">
                <a:solidFill>
                  <a:srgbClr val="2F302F"/>
                </a:solidFill>
                <a:latin typeface="Proxima Nova Rg"/>
                <a:ea typeface="Proxima Nova Rg"/>
                <a:cs typeface="Proxima Nova Rg"/>
                <a:sym typeface="Proxima Nova"/>
              </a:rPr>
              <a:t>20 </a:t>
            </a:r>
            <a:r>
              <a:rPr lang="en" sz="900" i="0" u="none" strike="noStrike" cap="none">
                <a:solidFill>
                  <a:srgbClr val="2F302F"/>
                </a:solidFill>
                <a:latin typeface="Proxima Nova Rg"/>
                <a:ea typeface="Proxima Nova Rg"/>
                <a:cs typeface="Proxima Nova Rg"/>
                <a:sym typeface="Proxima Nova"/>
              </a:rPr>
              <a:t>Herrmann </a:t>
            </a:r>
            <a:r>
              <a:rPr lang="en" sz="900">
                <a:solidFill>
                  <a:srgbClr val="2F302F"/>
                </a:solidFill>
                <a:latin typeface="Proxima Nova Rg"/>
                <a:ea typeface="Proxima Nova Rg"/>
                <a:cs typeface="Proxima Nova Rg"/>
                <a:sym typeface="Proxima Nova"/>
              </a:rPr>
              <a:t>Global, LLC</a:t>
            </a:r>
            <a:endParaRPr sz="900" i="0" u="none" strike="noStrike" cap="none">
              <a:solidFill>
                <a:srgbClr val="2F302F"/>
              </a:solidFill>
              <a:latin typeface="Proxima Nova Rg"/>
              <a:ea typeface="Proxima Nova Rg"/>
              <a:cs typeface="Proxima Nova Rg"/>
              <a:sym typeface="Proxima Nov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A - Solid">
  <p:cSld name="CUSTOM_6">
    <p:bg>
      <p:bgPr>
        <a:solidFill>
          <a:schemeClr val="accent1"/>
        </a:solidFill>
        <a:effectLst/>
      </p:bgPr>
    </p:bg>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1013250" y="1683588"/>
            <a:ext cx="7117500" cy="1157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79" name="Google Shape;79;p10"/>
          <p:cNvSpPr txBox="1">
            <a:spLocks noGrp="1"/>
          </p:cNvSpPr>
          <p:nvPr>
            <p:ph type="subTitle" idx="1"/>
          </p:nvPr>
        </p:nvSpPr>
        <p:spPr>
          <a:xfrm>
            <a:off x="1013250" y="2753413"/>
            <a:ext cx="7117500" cy="706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lt1"/>
                </a:solidFill>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0762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Proxima Nova"/>
              <a:buChar char="●"/>
              <a:defRPr sz="1800">
                <a:solidFill>
                  <a:schemeClr val="dk1"/>
                </a:solidFill>
                <a:latin typeface="Proxima Nova Rg"/>
                <a:ea typeface="Proxima Nova Rg"/>
                <a:cs typeface="Proxima Nova Rg"/>
                <a:sym typeface="Proxima Nova"/>
              </a:defRPr>
            </a:lvl1pPr>
            <a:lvl2pPr marL="914400" lvl="1" indent="-330200" rtl="0">
              <a:lnSpc>
                <a:spcPct val="115000"/>
              </a:lnSpc>
              <a:spcBef>
                <a:spcPts val="1600"/>
              </a:spcBef>
              <a:spcAft>
                <a:spcPts val="0"/>
              </a:spcAft>
              <a:buClr>
                <a:schemeClr val="dk1"/>
              </a:buClr>
              <a:buSzPts val="1600"/>
              <a:buFont typeface="Proxima Nova"/>
              <a:buChar char="○"/>
              <a:defRPr sz="1600">
                <a:solidFill>
                  <a:schemeClr val="dk1"/>
                </a:solidFill>
                <a:latin typeface="Proxima Nova Rg"/>
                <a:ea typeface="Proxima Nova Rg"/>
                <a:cs typeface="Proxima Nova Rg"/>
                <a:sym typeface="Proxima Nova"/>
              </a:defRPr>
            </a:lvl2pPr>
            <a:lvl3pPr marL="1371600" lvl="2" indent="-317500" rtl="0">
              <a:lnSpc>
                <a:spcPct val="115000"/>
              </a:lnSpc>
              <a:spcBef>
                <a:spcPts val="1600"/>
              </a:spcBef>
              <a:spcAft>
                <a:spcPts val="0"/>
              </a:spcAft>
              <a:buClr>
                <a:schemeClr val="dk1"/>
              </a:buClr>
              <a:buSzPts val="1400"/>
              <a:buFont typeface="Proxima Nova"/>
              <a:buChar char="■"/>
              <a:defRPr>
                <a:solidFill>
                  <a:schemeClr val="dk1"/>
                </a:solidFill>
                <a:latin typeface="Proxima Nova Rg"/>
                <a:ea typeface="Proxima Nova Rg"/>
                <a:cs typeface="Proxima Nova Rg"/>
                <a:sym typeface="Proxima Nova"/>
              </a:defRPr>
            </a:lvl3pPr>
            <a:lvl4pPr marL="1828800" lvl="3" indent="-304800" rtl="0">
              <a:lnSpc>
                <a:spcPct val="115000"/>
              </a:lnSpc>
              <a:spcBef>
                <a:spcPts val="1600"/>
              </a:spcBef>
              <a:spcAft>
                <a:spcPts val="0"/>
              </a:spcAft>
              <a:buClr>
                <a:schemeClr val="dk1"/>
              </a:buClr>
              <a:buSzPts val="1200"/>
              <a:buFont typeface="Proxima Nova"/>
              <a:buChar char="●"/>
              <a:defRPr sz="1200">
                <a:solidFill>
                  <a:schemeClr val="dk1"/>
                </a:solidFill>
                <a:latin typeface="Proxima Nova Rg"/>
                <a:ea typeface="Proxima Nova Rg"/>
                <a:cs typeface="Proxima Nova Rg"/>
                <a:sym typeface="Proxima Nova"/>
              </a:defRPr>
            </a:lvl4pPr>
            <a:lvl5pPr marL="2286000" lvl="4" indent="-292100" rtl="0">
              <a:lnSpc>
                <a:spcPct val="115000"/>
              </a:lnSpc>
              <a:spcBef>
                <a:spcPts val="1600"/>
              </a:spcBef>
              <a:spcAft>
                <a:spcPts val="0"/>
              </a:spcAft>
              <a:buClr>
                <a:schemeClr val="dk1"/>
              </a:buClr>
              <a:buSzPts val="1000"/>
              <a:buFont typeface="Proxima Nova"/>
              <a:buChar char="○"/>
              <a:defRPr sz="1000">
                <a:solidFill>
                  <a:schemeClr val="dk1"/>
                </a:solidFill>
                <a:latin typeface="Proxima Nova Rg"/>
                <a:ea typeface="Proxima Nova Rg"/>
                <a:cs typeface="Proxima Nova Rg"/>
                <a:sym typeface="Proxima Nova"/>
              </a:defRPr>
            </a:lvl5pPr>
            <a:lvl6pPr marL="2743200" lvl="5" indent="-292100" rtl="0">
              <a:lnSpc>
                <a:spcPct val="115000"/>
              </a:lnSpc>
              <a:spcBef>
                <a:spcPts val="1600"/>
              </a:spcBef>
              <a:spcAft>
                <a:spcPts val="0"/>
              </a:spcAft>
              <a:buClr>
                <a:schemeClr val="dk1"/>
              </a:buClr>
              <a:buSzPts val="1000"/>
              <a:buFont typeface="Proxima Nova"/>
              <a:buChar char="■"/>
              <a:defRPr sz="1000">
                <a:solidFill>
                  <a:schemeClr val="dk1"/>
                </a:solidFill>
                <a:latin typeface="Proxima Nova Rg"/>
                <a:ea typeface="Proxima Nova Rg"/>
                <a:cs typeface="Proxima Nova Rg"/>
                <a:sym typeface="Proxima Nova"/>
              </a:defRPr>
            </a:lvl6pPr>
            <a:lvl7pPr marL="3200400" lvl="6" indent="-292100" rtl="0">
              <a:lnSpc>
                <a:spcPct val="115000"/>
              </a:lnSpc>
              <a:spcBef>
                <a:spcPts val="1600"/>
              </a:spcBef>
              <a:spcAft>
                <a:spcPts val="0"/>
              </a:spcAft>
              <a:buClr>
                <a:schemeClr val="dk1"/>
              </a:buClr>
              <a:buSzPts val="1000"/>
              <a:buFont typeface="Proxima Nova"/>
              <a:buChar char="●"/>
              <a:defRPr sz="1000">
                <a:solidFill>
                  <a:schemeClr val="dk1"/>
                </a:solidFill>
                <a:latin typeface="Proxima Nova Rg"/>
                <a:ea typeface="Proxima Nova Rg"/>
                <a:cs typeface="Proxima Nova Rg"/>
                <a:sym typeface="Proxima Nova"/>
              </a:defRPr>
            </a:lvl7pPr>
            <a:lvl8pPr marL="3657600" lvl="7" indent="-292100" rtl="0">
              <a:lnSpc>
                <a:spcPct val="115000"/>
              </a:lnSpc>
              <a:spcBef>
                <a:spcPts val="1600"/>
              </a:spcBef>
              <a:spcAft>
                <a:spcPts val="0"/>
              </a:spcAft>
              <a:buClr>
                <a:schemeClr val="dk1"/>
              </a:buClr>
              <a:buSzPts val="1000"/>
              <a:buFont typeface="Proxima Nova"/>
              <a:buChar char="○"/>
              <a:defRPr sz="1000">
                <a:solidFill>
                  <a:schemeClr val="dk1"/>
                </a:solidFill>
                <a:latin typeface="Proxima Nova Rg"/>
                <a:ea typeface="Proxima Nova Rg"/>
                <a:cs typeface="Proxima Nova Rg"/>
                <a:sym typeface="Proxima Nova"/>
              </a:defRPr>
            </a:lvl8pPr>
            <a:lvl9pPr marL="4114800" lvl="8" indent="-292100" rtl="0">
              <a:lnSpc>
                <a:spcPct val="115000"/>
              </a:lnSpc>
              <a:spcBef>
                <a:spcPts val="1600"/>
              </a:spcBef>
              <a:spcAft>
                <a:spcPts val="1600"/>
              </a:spcAft>
              <a:buClr>
                <a:schemeClr val="dk1"/>
              </a:buClr>
              <a:buSzPts val="1000"/>
              <a:buFont typeface="Proxima Nova"/>
              <a:buChar char="■"/>
              <a:defRPr sz="1000">
                <a:solidFill>
                  <a:schemeClr val="dk1"/>
                </a:solidFill>
                <a:latin typeface="Proxima Nova Rg"/>
                <a:ea typeface="Proxima Nova Rg"/>
                <a:cs typeface="Proxima Nova Rg"/>
                <a:sym typeface="Proxima Nova"/>
              </a:defRPr>
            </a:lvl9pPr>
          </a:lstStyle>
          <a:p>
            <a:endParaRPr/>
          </a:p>
        </p:txBody>
      </p:sp>
      <p:sp>
        <p:nvSpPr>
          <p:cNvPr id="8" name="Google Shape;8;p1"/>
          <p:cNvSpPr txBox="1">
            <a:spLocks noGrp="1"/>
          </p:cNvSpPr>
          <p:nvPr>
            <p:ph type="title" idx="2"/>
          </p:nvPr>
        </p:nvSpPr>
        <p:spPr>
          <a:xfrm>
            <a:off x="311700" y="481010"/>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2"/>
                </a:solidFill>
                <a:latin typeface="Proxima Nova Rg"/>
                <a:ea typeface="Proxima Nova Rg"/>
                <a:cs typeface="Proxima Nova Rg"/>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 name="Google Shape;9;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Proxima Nova Rg"/>
                <a:ea typeface="Proxima Nova Rg"/>
                <a:cs typeface="Proxima Nova Rg"/>
                <a:sym typeface="Proxima Nova"/>
              </a:defRPr>
            </a:lvl1pPr>
            <a:lvl2pPr lvl="1" algn="r">
              <a:buNone/>
              <a:defRPr sz="1300">
                <a:solidFill>
                  <a:schemeClr val="dk1"/>
                </a:solidFill>
                <a:latin typeface="Proxima Nova Rg"/>
                <a:ea typeface="Proxima Nova Rg"/>
                <a:cs typeface="Proxima Nova Rg"/>
                <a:sym typeface="Proxima Nova"/>
              </a:defRPr>
            </a:lvl2pPr>
            <a:lvl3pPr lvl="2" algn="r">
              <a:buNone/>
              <a:defRPr sz="1300">
                <a:solidFill>
                  <a:schemeClr val="dk1"/>
                </a:solidFill>
                <a:latin typeface="Proxima Nova Rg"/>
                <a:ea typeface="Proxima Nova Rg"/>
                <a:cs typeface="Proxima Nova Rg"/>
                <a:sym typeface="Proxima Nova"/>
              </a:defRPr>
            </a:lvl3pPr>
            <a:lvl4pPr lvl="3" algn="r">
              <a:buNone/>
              <a:defRPr sz="1300">
                <a:solidFill>
                  <a:schemeClr val="dk1"/>
                </a:solidFill>
                <a:latin typeface="Proxima Nova Rg"/>
                <a:ea typeface="Proxima Nova Rg"/>
                <a:cs typeface="Proxima Nova Rg"/>
                <a:sym typeface="Proxima Nova"/>
              </a:defRPr>
            </a:lvl4pPr>
            <a:lvl5pPr lvl="4" algn="r">
              <a:buNone/>
              <a:defRPr sz="1300">
                <a:solidFill>
                  <a:schemeClr val="dk1"/>
                </a:solidFill>
                <a:latin typeface="Proxima Nova Rg"/>
                <a:ea typeface="Proxima Nova Rg"/>
                <a:cs typeface="Proxima Nova Rg"/>
                <a:sym typeface="Proxima Nova"/>
              </a:defRPr>
            </a:lvl5pPr>
            <a:lvl6pPr lvl="5" algn="r">
              <a:buNone/>
              <a:defRPr sz="1300">
                <a:solidFill>
                  <a:schemeClr val="dk1"/>
                </a:solidFill>
                <a:latin typeface="Proxima Nova Rg"/>
                <a:ea typeface="Proxima Nova Rg"/>
                <a:cs typeface="Proxima Nova Rg"/>
                <a:sym typeface="Proxima Nova"/>
              </a:defRPr>
            </a:lvl6pPr>
            <a:lvl7pPr lvl="6" algn="r">
              <a:buNone/>
              <a:defRPr sz="1300">
                <a:solidFill>
                  <a:schemeClr val="dk1"/>
                </a:solidFill>
                <a:latin typeface="Proxima Nova Rg"/>
                <a:ea typeface="Proxima Nova Rg"/>
                <a:cs typeface="Proxima Nova Rg"/>
                <a:sym typeface="Proxima Nova"/>
              </a:defRPr>
            </a:lvl7pPr>
            <a:lvl8pPr lvl="7" algn="r">
              <a:buNone/>
              <a:defRPr sz="1300">
                <a:solidFill>
                  <a:schemeClr val="dk1"/>
                </a:solidFill>
                <a:latin typeface="Proxima Nova Rg"/>
                <a:ea typeface="Proxima Nova Rg"/>
                <a:cs typeface="Proxima Nova Rg"/>
                <a:sym typeface="Proxima Nova"/>
              </a:defRPr>
            </a:lvl8pPr>
            <a:lvl9pPr lvl="8" algn="r">
              <a:buNone/>
              <a:defRPr sz="1300">
                <a:solidFill>
                  <a:schemeClr val="dk1"/>
                </a:solidFill>
                <a:latin typeface="Proxima Nova Rg"/>
                <a:ea typeface="Proxima Nova Rg"/>
                <a:cs typeface="Proxima Nova Rg"/>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journey.herrmannsolutions.net/thinker"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http://journey.herrmannsolutions.net/thinker"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hyperlink" Target="http://app.hbdi.com/"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hyperlink" Target="https://herrmann.zendesk.com/hc/en-us/articles/360053185314-Introducing-the-Herrmann-Platform-Thinker-Portal-HBDI-Share-and-Compare-Featu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hyperlink" Target="https://herrmann.zendesk.com/hc/en-us/articles/360051615773-Teams-Feature-Overview"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https://www.thinkherrmann.com/resources" TargetMode="Externa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blog.thinkherrman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189125" y="718225"/>
            <a:ext cx="3249900" cy="11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CP Booster Workshop</a:t>
            </a:r>
            <a:endParaRPr sz="3000"/>
          </a:p>
        </p:txBody>
      </p:sp>
      <p:sp>
        <p:nvSpPr>
          <p:cNvPr id="214" name="Google Shape;214;p33"/>
          <p:cNvSpPr txBox="1">
            <a:spLocks noGrp="1"/>
          </p:cNvSpPr>
          <p:nvPr>
            <p:ph type="subTitle" idx="1"/>
          </p:nvPr>
        </p:nvSpPr>
        <p:spPr>
          <a:xfrm>
            <a:off x="231075" y="1875325"/>
            <a:ext cx="3384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New tools and resources you may have missed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27" b="1">
                <a:latin typeface="Proxima Nova Rg"/>
                <a:ea typeface="Proxima Nova Rg"/>
                <a:cs typeface="Proxima Nova Rg"/>
                <a:sym typeface="Proxima Nova"/>
              </a:rPr>
              <a:t>Go to “Thinker Portal”  </a:t>
            </a:r>
            <a:r>
              <a:rPr lang="en" sz="2227" b="1" u="sng">
                <a:latin typeface="Proxima Nova Rg"/>
                <a:ea typeface="Proxima Nova Rg"/>
                <a:cs typeface="Proxima Nova Rg"/>
                <a:sym typeface="Proxima Nova"/>
                <a:hlinkClick r:id="rId3"/>
              </a:rPr>
              <a:t>journey.herrmannsolutions.net/thinker </a:t>
            </a:r>
            <a:endParaRPr sz="2227" b="1">
              <a:latin typeface="Proxima Nova Rg"/>
              <a:ea typeface="Proxima Nova Rg"/>
              <a:cs typeface="Proxima Nova Rg"/>
              <a:sym typeface="Proxima Nova"/>
            </a:endParaRPr>
          </a:p>
          <a:p>
            <a:pPr marL="0" lvl="0" indent="0" algn="l" rtl="0">
              <a:lnSpc>
                <a:spcPct val="90000"/>
              </a:lnSpc>
              <a:spcBef>
                <a:spcPts val="0"/>
              </a:spcBef>
              <a:spcAft>
                <a:spcPts val="0"/>
              </a:spcAft>
              <a:buNone/>
            </a:pPr>
            <a:endParaRPr sz="1700">
              <a:solidFill>
                <a:srgbClr val="000000"/>
              </a:solidFill>
            </a:endParaRPr>
          </a:p>
          <a:p>
            <a:pPr marL="0" lvl="0" indent="0" algn="l" rtl="0">
              <a:spcBef>
                <a:spcPts val="0"/>
              </a:spcBef>
              <a:spcAft>
                <a:spcPts val="0"/>
              </a:spcAft>
              <a:buNone/>
            </a:pPr>
            <a:endParaRPr/>
          </a:p>
        </p:txBody>
      </p:sp>
      <p:sp>
        <p:nvSpPr>
          <p:cNvPr id="298" name="Google Shape;298;p42"/>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99" name="Google Shape;299;p42"/>
          <p:cNvPicPr preferRelativeResize="0"/>
          <p:nvPr/>
        </p:nvPicPr>
        <p:blipFill>
          <a:blip r:embed="rId4">
            <a:alphaModFix/>
          </a:blip>
          <a:stretch>
            <a:fillRect/>
          </a:stretch>
        </p:blipFill>
        <p:spPr>
          <a:xfrm>
            <a:off x="1332075" y="625350"/>
            <a:ext cx="7689073" cy="442272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t>What’s Included?</a:t>
            </a:r>
            <a:endParaRPr sz="3000"/>
          </a:p>
          <a:p>
            <a:pPr marL="0" lvl="0" indent="0" algn="l" rtl="0">
              <a:spcBef>
                <a:spcPts val="0"/>
              </a:spcBef>
              <a:spcAft>
                <a:spcPts val="0"/>
              </a:spcAft>
              <a:buNone/>
            </a:pPr>
            <a:endParaRPr/>
          </a:p>
        </p:txBody>
      </p:sp>
      <p:sp>
        <p:nvSpPr>
          <p:cNvPr id="305" name="Google Shape;305;p43"/>
          <p:cNvSpPr txBox="1">
            <a:spLocks noGrp="1"/>
          </p:cNvSpPr>
          <p:nvPr>
            <p:ph type="body" idx="1"/>
          </p:nvPr>
        </p:nvSpPr>
        <p:spPr>
          <a:xfrm>
            <a:off x="311700" y="813750"/>
            <a:ext cx="7741200" cy="3563700"/>
          </a:xfrm>
          <a:prstGeom prst="rect">
            <a:avLst/>
          </a:prstGeom>
        </p:spPr>
        <p:txBody>
          <a:bodyPr spcFirstLastPara="1" wrap="square" lIns="91425" tIns="91425" rIns="91425" bIns="91425" anchor="t" anchorCtr="0">
            <a:noAutofit/>
          </a:bodyPr>
          <a:lstStyle/>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Overview of the Whole Brain® Model </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HBDI® Profile</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Most / least preferred quadrants</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Under Pressure profile</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Modes</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Clusters by quadrant</a:t>
            </a:r>
            <a:endParaRPr sz="1200">
              <a:solidFill>
                <a:srgbClr val="434343"/>
              </a:solidFill>
            </a:endParaRPr>
          </a:p>
          <a:p>
            <a:pPr marL="457200" lvl="0" indent="-266700" algn="l" rtl="0">
              <a:lnSpc>
                <a:spcPct val="100000"/>
              </a:lnSpc>
              <a:spcBef>
                <a:spcPts val="0"/>
              </a:spcBef>
              <a:spcAft>
                <a:spcPts val="0"/>
              </a:spcAft>
              <a:buClr>
                <a:srgbClr val="434343"/>
              </a:buClr>
              <a:buSzPts val="1200"/>
              <a:buFont typeface="Arial"/>
              <a:buChar char="●"/>
            </a:pPr>
            <a:r>
              <a:rPr lang="en" sz="1200">
                <a:solidFill>
                  <a:srgbClr val="434343"/>
                </a:solidFill>
              </a:rPr>
              <a:t>Dashboard with insights into:  </a:t>
            </a:r>
            <a:br>
              <a:rPr lang="en" sz="1200">
                <a:solidFill>
                  <a:srgbClr val="434343"/>
                </a:solidFill>
              </a:rPr>
            </a:br>
            <a:r>
              <a:rPr lang="en" sz="1200">
                <a:solidFill>
                  <a:srgbClr val="434343"/>
                </a:solidFill>
              </a:rPr>
              <a:t>How I See Myself, At Work, </a:t>
            </a:r>
            <a:br>
              <a:rPr lang="en" sz="1200">
                <a:solidFill>
                  <a:srgbClr val="434343"/>
                </a:solidFill>
              </a:rPr>
            </a:br>
            <a:r>
              <a:rPr lang="en" sz="1200">
                <a:solidFill>
                  <a:srgbClr val="434343"/>
                </a:solidFill>
              </a:rPr>
              <a:t>Energy Level, Intro/Extraversion</a:t>
            </a:r>
            <a:endParaRPr sz="1200">
              <a:solidFill>
                <a:srgbClr val="434343"/>
              </a:solidFill>
            </a:endParaRPr>
          </a:p>
          <a:p>
            <a:pPr marL="457200" lvl="0" indent="-266700" algn="l" rtl="0">
              <a:lnSpc>
                <a:spcPct val="100000"/>
              </a:lnSpc>
              <a:spcBef>
                <a:spcPts val="400"/>
              </a:spcBef>
              <a:spcAft>
                <a:spcPts val="0"/>
              </a:spcAft>
              <a:buClr>
                <a:srgbClr val="434343"/>
              </a:buClr>
              <a:buSzPts val="1200"/>
              <a:buFont typeface="Proxima Nova"/>
              <a:buChar char="●"/>
            </a:pPr>
            <a:r>
              <a:rPr lang="en" sz="1200">
                <a:solidFill>
                  <a:srgbClr val="434343"/>
                </a:solidFill>
              </a:rPr>
              <a:t>How to apply: application insights </a:t>
            </a:r>
            <a:br>
              <a:rPr lang="en" sz="1200">
                <a:solidFill>
                  <a:srgbClr val="434343"/>
                </a:solidFill>
              </a:rPr>
            </a:br>
            <a:r>
              <a:rPr lang="en" sz="1200">
                <a:solidFill>
                  <a:srgbClr val="434343"/>
                </a:solidFill>
              </a:rPr>
              <a:t>for communication, problem solving </a:t>
            </a:r>
            <a:br>
              <a:rPr lang="en" sz="1200">
                <a:solidFill>
                  <a:srgbClr val="434343"/>
                </a:solidFill>
              </a:rPr>
            </a:br>
            <a:r>
              <a:rPr lang="en" sz="1200">
                <a:solidFill>
                  <a:srgbClr val="434343"/>
                </a:solidFill>
              </a:rPr>
              <a:t>and decision making</a:t>
            </a:r>
            <a:endParaRPr sz="1200">
              <a:solidFill>
                <a:srgbClr val="434343"/>
              </a:solidFill>
            </a:endParaRPr>
          </a:p>
          <a:p>
            <a:pPr marL="457200" lvl="0" indent="-266700" algn="l" rtl="0">
              <a:lnSpc>
                <a:spcPct val="100000"/>
              </a:lnSpc>
              <a:spcBef>
                <a:spcPts val="400"/>
              </a:spcBef>
              <a:spcAft>
                <a:spcPts val="0"/>
              </a:spcAft>
              <a:buClr>
                <a:srgbClr val="434343"/>
              </a:buClr>
              <a:buSzPts val="1200"/>
              <a:buFont typeface="Proxima Nova"/>
              <a:buChar char="●"/>
            </a:pPr>
            <a:r>
              <a:rPr lang="en" sz="1200">
                <a:solidFill>
                  <a:srgbClr val="434343"/>
                </a:solidFill>
              </a:rPr>
              <a:t>Download Profile Summary as PDF</a:t>
            </a:r>
            <a:endParaRPr sz="1200">
              <a:solidFill>
                <a:srgbClr val="434343"/>
              </a:solidFill>
            </a:endParaRPr>
          </a:p>
          <a:p>
            <a:pPr marL="457200" lvl="0" indent="-266700" algn="l" rtl="0">
              <a:lnSpc>
                <a:spcPct val="100000"/>
              </a:lnSpc>
              <a:spcBef>
                <a:spcPts val="400"/>
              </a:spcBef>
              <a:spcAft>
                <a:spcPts val="0"/>
              </a:spcAft>
              <a:buClr>
                <a:srgbClr val="434343"/>
              </a:buClr>
              <a:buSzPts val="1200"/>
              <a:buFont typeface="Proxima Nova"/>
              <a:buChar char="●"/>
            </a:pPr>
            <a:r>
              <a:rPr lang="en" sz="1200">
                <a:solidFill>
                  <a:srgbClr val="434343"/>
                </a:solidFill>
              </a:rPr>
              <a:t>FAQs</a:t>
            </a:r>
            <a:endParaRPr sz="1200">
              <a:solidFill>
                <a:srgbClr val="434343"/>
              </a:solidFill>
            </a:endParaRPr>
          </a:p>
          <a:p>
            <a:pPr marL="457200" lvl="0" indent="-266700" algn="l" rtl="0">
              <a:lnSpc>
                <a:spcPct val="100000"/>
              </a:lnSpc>
              <a:spcBef>
                <a:spcPts val="400"/>
              </a:spcBef>
              <a:spcAft>
                <a:spcPts val="0"/>
              </a:spcAft>
              <a:buClr>
                <a:srgbClr val="434343"/>
              </a:buClr>
              <a:buSzPts val="1200"/>
              <a:buFont typeface="Proxima Nova"/>
              <a:buChar char="●"/>
            </a:pPr>
            <a:r>
              <a:rPr lang="en" sz="1200">
                <a:solidFill>
                  <a:srgbClr val="434343"/>
                </a:solidFill>
              </a:rPr>
              <a:t>Interactive: Clickable learning </a:t>
            </a:r>
            <a:br>
              <a:rPr lang="en" sz="1200">
                <a:solidFill>
                  <a:srgbClr val="434343"/>
                </a:solidFill>
              </a:rPr>
            </a:br>
            <a:r>
              <a:rPr lang="en" sz="1200">
                <a:solidFill>
                  <a:srgbClr val="434343"/>
                </a:solidFill>
              </a:rPr>
              <a:t>points throughout the experience</a:t>
            </a:r>
            <a:endParaRPr sz="2700">
              <a:solidFill>
                <a:srgbClr val="434343"/>
              </a:solidFill>
              <a:latin typeface="Arial"/>
              <a:ea typeface="Arial"/>
              <a:cs typeface="Arial"/>
              <a:sym typeface="Arial"/>
            </a:endParaRPr>
          </a:p>
          <a:p>
            <a:pPr marL="457200" lvl="0" indent="0" algn="l" rtl="0">
              <a:lnSpc>
                <a:spcPct val="100000"/>
              </a:lnSpc>
              <a:spcBef>
                <a:spcPts val="1000"/>
              </a:spcBef>
              <a:spcAft>
                <a:spcPts val="0"/>
              </a:spcAft>
              <a:buNone/>
            </a:pPr>
            <a:endParaRPr sz="1200" b="1">
              <a:solidFill>
                <a:srgbClr val="3C4043"/>
              </a:solidFill>
              <a:highlight>
                <a:schemeClr val="lt1"/>
              </a:highlight>
            </a:endParaRPr>
          </a:p>
          <a:p>
            <a:pPr marL="0" lvl="0" indent="0" algn="l" rtl="0">
              <a:spcBef>
                <a:spcPts val="1000"/>
              </a:spcBef>
              <a:spcAft>
                <a:spcPts val="1600"/>
              </a:spcAft>
              <a:buNone/>
            </a:pPr>
            <a:endParaRPr/>
          </a:p>
        </p:txBody>
      </p:sp>
      <p:sp>
        <p:nvSpPr>
          <p:cNvPr id="306" name="Google Shape;306;p43"/>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307" name="Google Shape;307;p43"/>
          <p:cNvPicPr preferRelativeResize="0"/>
          <p:nvPr/>
        </p:nvPicPr>
        <p:blipFill>
          <a:blip r:embed="rId3">
            <a:alphaModFix/>
          </a:blip>
          <a:stretch>
            <a:fillRect/>
          </a:stretch>
        </p:blipFill>
        <p:spPr>
          <a:xfrm>
            <a:off x="3712525" y="1033523"/>
            <a:ext cx="5431475" cy="31241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t>Get Started with HBDI® Digital</a:t>
            </a:r>
            <a:endParaRPr sz="3000"/>
          </a:p>
          <a:p>
            <a:pPr marL="0" lvl="0" indent="0" algn="l" rtl="0">
              <a:spcBef>
                <a:spcPts val="0"/>
              </a:spcBef>
              <a:spcAft>
                <a:spcPts val="0"/>
              </a:spcAft>
              <a:buNone/>
            </a:pPr>
            <a:endParaRPr/>
          </a:p>
        </p:txBody>
      </p:sp>
      <p:sp>
        <p:nvSpPr>
          <p:cNvPr id="313" name="Google Shape;313;p44"/>
          <p:cNvSpPr txBox="1">
            <a:spLocks noGrp="1"/>
          </p:cNvSpPr>
          <p:nvPr>
            <p:ph type="body" idx="1"/>
          </p:nvPr>
        </p:nvSpPr>
        <p:spPr>
          <a:xfrm>
            <a:off x="311700" y="813750"/>
            <a:ext cx="7741200" cy="3563700"/>
          </a:xfrm>
          <a:prstGeom prst="rect">
            <a:avLst/>
          </a:prstGeom>
        </p:spPr>
        <p:txBody>
          <a:bodyPr spcFirstLastPara="1" wrap="square" lIns="91425" tIns="91425" rIns="91425" bIns="91425" anchor="t" anchorCtr="0">
            <a:noAutofit/>
          </a:bodyPr>
          <a:lstStyle/>
          <a:p>
            <a:pPr marL="457200" lvl="0" indent="-266700" algn="l" rtl="0">
              <a:lnSpc>
                <a:spcPct val="100000"/>
              </a:lnSpc>
              <a:spcBef>
                <a:spcPts val="400"/>
              </a:spcBef>
              <a:spcAft>
                <a:spcPts val="0"/>
              </a:spcAft>
              <a:buClr>
                <a:srgbClr val="434343"/>
              </a:buClr>
              <a:buSzPts val="1200"/>
              <a:buFont typeface="Proxima Nova"/>
              <a:buChar char="●"/>
            </a:pPr>
            <a:r>
              <a:rPr lang="en" sz="1200">
                <a:solidFill>
                  <a:srgbClr val="434343"/>
                </a:solidFill>
              </a:rPr>
              <a:t>Log in and look through your own profile </a:t>
            </a:r>
            <a:r>
              <a:rPr lang="en" sz="1200" u="sng">
                <a:hlinkClick r:id="rId3"/>
              </a:rPr>
              <a:t>journey.herrmannsolutions.net/thinker</a:t>
            </a:r>
            <a:endParaRPr sz="1200">
              <a:solidFill>
                <a:srgbClr val="434343"/>
              </a:solidFill>
            </a:endParaRPr>
          </a:p>
          <a:p>
            <a:pPr marL="457200" lvl="0" indent="-266700" algn="l" rtl="0">
              <a:lnSpc>
                <a:spcPct val="100000"/>
              </a:lnSpc>
              <a:spcBef>
                <a:spcPts val="400"/>
              </a:spcBef>
              <a:spcAft>
                <a:spcPts val="0"/>
              </a:spcAft>
              <a:buClr>
                <a:srgbClr val="434343"/>
              </a:buClr>
              <a:buSzPts val="1200"/>
              <a:buFont typeface="Arial"/>
              <a:buChar char="●"/>
            </a:pPr>
            <a:r>
              <a:rPr lang="en" sz="1200">
                <a:solidFill>
                  <a:srgbClr val="434343"/>
                </a:solidFill>
              </a:rPr>
              <a:t>Look through our Digital Debrief materials on the practitioner portal on</a:t>
            </a:r>
            <a:br>
              <a:rPr lang="en" sz="1200">
                <a:solidFill>
                  <a:srgbClr val="434343"/>
                </a:solidFill>
              </a:rPr>
            </a:br>
            <a:r>
              <a:rPr lang="en" sz="1200">
                <a:solidFill>
                  <a:srgbClr val="434343"/>
                </a:solidFill>
              </a:rPr>
              <a:t>http://practitioners.thinkherrmann.com/</a:t>
            </a:r>
            <a:endParaRPr sz="1200">
              <a:solidFill>
                <a:srgbClr val="434343"/>
              </a:solidFill>
            </a:endParaRPr>
          </a:p>
          <a:p>
            <a:pPr marL="457200" lvl="0" indent="0" algn="l" rtl="0">
              <a:lnSpc>
                <a:spcPct val="100000"/>
              </a:lnSpc>
              <a:spcBef>
                <a:spcPts val="1000"/>
              </a:spcBef>
              <a:spcAft>
                <a:spcPts val="0"/>
              </a:spcAft>
              <a:buNone/>
            </a:pPr>
            <a:endParaRPr sz="1200" b="1">
              <a:solidFill>
                <a:srgbClr val="3C4043"/>
              </a:solidFill>
              <a:highlight>
                <a:schemeClr val="lt1"/>
              </a:highlight>
            </a:endParaRPr>
          </a:p>
          <a:p>
            <a:pPr marL="0" lvl="0" indent="0" algn="l" rtl="0">
              <a:spcBef>
                <a:spcPts val="1000"/>
              </a:spcBef>
              <a:spcAft>
                <a:spcPts val="1600"/>
              </a:spcAft>
              <a:buNone/>
            </a:pPr>
            <a:endParaRPr/>
          </a:p>
        </p:txBody>
      </p:sp>
      <p:sp>
        <p:nvSpPr>
          <p:cNvPr id="314" name="Google Shape;314;p44"/>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315" name="Google Shape;315;p44"/>
          <p:cNvPicPr preferRelativeResize="0"/>
          <p:nvPr/>
        </p:nvPicPr>
        <p:blipFill rotWithShape="1">
          <a:blip r:embed="rId4">
            <a:alphaModFix/>
          </a:blip>
          <a:srcRect l="1861" t="13445" r="7788" b="8968"/>
          <a:stretch/>
        </p:blipFill>
        <p:spPr>
          <a:xfrm>
            <a:off x="539200" y="2200325"/>
            <a:ext cx="7933250" cy="20545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to Debrief the 30 Associates...</a:t>
            </a:r>
            <a:endParaRPr/>
          </a:p>
        </p:txBody>
      </p:sp>
      <p:sp>
        <p:nvSpPr>
          <p:cNvPr id="321" name="Google Shape;321;p45"/>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22" name="Google Shape;322;p45"/>
          <p:cNvSpPr txBox="1">
            <a:spLocks noGrp="1"/>
          </p:cNvSpPr>
          <p:nvPr>
            <p:ph type="body" idx="1"/>
          </p:nvPr>
        </p:nvSpPr>
        <p:spPr>
          <a:xfrm>
            <a:off x="3468250" y="2274350"/>
            <a:ext cx="3699900" cy="1043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latin typeface="Proxima Nova Semibold"/>
                <a:ea typeface="Proxima Nova Semibold"/>
                <a:cs typeface="Proxima Nova Semibold"/>
                <a:sym typeface="Proxima Nova Semibold"/>
              </a:rPr>
              <a:t>HBDI® Mobile App, group debrief </a:t>
            </a: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spcBef>
                <a:spcPts val="0"/>
              </a:spcBef>
              <a:spcAft>
                <a:spcPts val="1600"/>
              </a:spcAft>
              <a:buNone/>
            </a:pPr>
            <a:endParaRPr/>
          </a:p>
        </p:txBody>
      </p:sp>
      <p:pic>
        <p:nvPicPr>
          <p:cNvPr id="323" name="Google Shape;323;p45"/>
          <p:cNvPicPr preferRelativeResize="0"/>
          <p:nvPr/>
        </p:nvPicPr>
        <p:blipFill>
          <a:blip r:embed="rId3">
            <a:alphaModFix/>
          </a:blip>
          <a:stretch>
            <a:fillRect/>
          </a:stretch>
        </p:blipFill>
        <p:spPr>
          <a:xfrm>
            <a:off x="1060675" y="1415411"/>
            <a:ext cx="1782325" cy="2641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29" name="Google Shape;329;p46"/>
          <p:cNvPicPr preferRelativeResize="0"/>
          <p:nvPr/>
        </p:nvPicPr>
        <p:blipFill>
          <a:blip r:embed="rId3">
            <a:alphaModFix/>
          </a:blip>
          <a:stretch>
            <a:fillRect/>
          </a:stretch>
        </p:blipFill>
        <p:spPr>
          <a:xfrm>
            <a:off x="5301125" y="818618"/>
            <a:ext cx="2344950" cy="3583007"/>
          </a:xfrm>
          <a:prstGeom prst="rect">
            <a:avLst/>
          </a:prstGeom>
          <a:noFill/>
          <a:ln>
            <a:noFill/>
          </a:ln>
        </p:spPr>
      </p:pic>
      <p:sp>
        <p:nvSpPr>
          <p:cNvPr id="330" name="Google Shape;330;p46"/>
          <p:cNvSpPr txBox="1">
            <a:spLocks noGrp="1"/>
          </p:cNvSpPr>
          <p:nvPr>
            <p:ph type="body" idx="1"/>
          </p:nvPr>
        </p:nvSpPr>
        <p:spPr>
          <a:xfrm>
            <a:off x="1412275" y="1102450"/>
            <a:ext cx="3531300" cy="3416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800">
                <a:solidFill>
                  <a:srgbClr val="434343"/>
                </a:solidFill>
              </a:rPr>
              <a:t>Did you know </a:t>
            </a:r>
            <a:br>
              <a:rPr lang="en" sz="2800">
                <a:solidFill>
                  <a:srgbClr val="434343"/>
                </a:solidFill>
              </a:rPr>
            </a:br>
            <a:r>
              <a:rPr lang="en" sz="2800">
                <a:solidFill>
                  <a:srgbClr val="434343"/>
                </a:solidFill>
              </a:rPr>
              <a:t>before today </a:t>
            </a:r>
            <a:br>
              <a:rPr lang="en" sz="2800">
                <a:solidFill>
                  <a:srgbClr val="434343"/>
                </a:solidFill>
              </a:rPr>
            </a:br>
            <a:r>
              <a:rPr lang="en" sz="2800">
                <a:solidFill>
                  <a:srgbClr val="434343"/>
                </a:solidFill>
              </a:rPr>
              <a:t>that there is an </a:t>
            </a:r>
            <a:br>
              <a:rPr lang="en" sz="2800">
                <a:solidFill>
                  <a:srgbClr val="434343"/>
                </a:solidFill>
              </a:rPr>
            </a:br>
            <a:r>
              <a:rPr lang="en" sz="2800">
                <a:solidFill>
                  <a:srgbClr val="434343"/>
                </a:solidFill>
              </a:rPr>
              <a:t>HBDI® mobile app? </a:t>
            </a:r>
            <a:br>
              <a:rPr lang="en" sz="2000">
                <a:solidFill>
                  <a:srgbClr val="434343"/>
                </a:solidFill>
              </a:rPr>
            </a:br>
            <a:endParaRPr sz="2000">
              <a:solidFill>
                <a:srgbClr val="434343"/>
              </a:solidFill>
            </a:endParaRPr>
          </a:p>
          <a:p>
            <a:pPr marL="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sz="3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t>Debrief with the mobile HBDI</a:t>
            </a:r>
            <a:r>
              <a:rPr lang="en" sz="3000">
                <a:latin typeface="Proxima Nova Rg"/>
                <a:ea typeface="Proxima Nova Rg"/>
                <a:cs typeface="Proxima Nova Rg"/>
                <a:sym typeface="Proxima Nova"/>
              </a:rPr>
              <a:t>®</a:t>
            </a:r>
            <a:r>
              <a:rPr lang="en" sz="3000"/>
              <a:t> App</a:t>
            </a:r>
            <a:endParaRPr sz="3000"/>
          </a:p>
          <a:p>
            <a:pPr marL="0" lvl="0" indent="0" algn="l" rtl="0">
              <a:spcBef>
                <a:spcPts val="0"/>
              </a:spcBef>
              <a:spcAft>
                <a:spcPts val="0"/>
              </a:spcAft>
              <a:buNone/>
            </a:pPr>
            <a:endParaRPr/>
          </a:p>
        </p:txBody>
      </p:sp>
      <p:sp>
        <p:nvSpPr>
          <p:cNvPr id="336" name="Google Shape;336;p47"/>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337" name="Google Shape;337;p47"/>
          <p:cNvSpPr txBox="1"/>
          <p:nvPr/>
        </p:nvSpPr>
        <p:spPr>
          <a:xfrm>
            <a:off x="311700" y="883750"/>
            <a:ext cx="3855300" cy="3855600"/>
          </a:xfrm>
          <a:prstGeom prst="rect">
            <a:avLst/>
          </a:prstGeom>
          <a:solidFill>
            <a:srgbClr val="FFFFFF"/>
          </a:solidFill>
          <a:ln>
            <a:noFill/>
          </a:ln>
        </p:spPr>
        <p:txBody>
          <a:bodyPr spcFirstLastPara="1" wrap="square" lIns="91425" tIns="91425" rIns="91425" bIns="91425" anchor="t" anchorCtr="0">
            <a:noAutofit/>
          </a:bodyPr>
          <a:lstStyle/>
          <a:p>
            <a:pPr marL="457200" marR="0" lvl="0" indent="-311150" algn="l" rtl="0">
              <a:lnSpc>
                <a:spcPct val="100000"/>
              </a:lnSpc>
              <a:spcBef>
                <a:spcPts val="0"/>
              </a:spcBef>
              <a:spcAft>
                <a:spcPts val="0"/>
              </a:spcAft>
              <a:buClr>
                <a:srgbClr val="434343"/>
              </a:buClr>
              <a:buSzPts val="1300"/>
              <a:buFont typeface="Proxima Nova"/>
              <a:buChar char="●"/>
            </a:pPr>
            <a:r>
              <a:rPr lang="en" sz="1300" i="0" u="none" strike="noStrike" cap="none">
                <a:solidFill>
                  <a:srgbClr val="434343"/>
                </a:solidFill>
                <a:latin typeface="Proxima Nova Rg"/>
                <a:ea typeface="Proxima Nova Rg"/>
                <a:cs typeface="Proxima Nova Rg"/>
                <a:sym typeface="Proxima Nova"/>
              </a:rPr>
              <a:t>Available on iOS &amp; Android </a:t>
            </a:r>
            <a:br>
              <a:rPr lang="en" sz="1300">
                <a:solidFill>
                  <a:srgbClr val="434343"/>
                </a:solidFill>
                <a:latin typeface="Proxima Nova Rg"/>
                <a:ea typeface="Proxima Nova Rg"/>
                <a:cs typeface="Proxima Nova Rg"/>
                <a:sym typeface="Proxima Nova"/>
              </a:rPr>
            </a:br>
            <a:endParaRPr sz="1300" i="0" u="none" strike="noStrike" cap="none">
              <a:solidFill>
                <a:srgbClr val="434343"/>
              </a:solidFill>
              <a:latin typeface="Proxima Nova Rg"/>
              <a:ea typeface="Proxima Nova Rg"/>
              <a:cs typeface="Proxima Nova Rg"/>
              <a:sym typeface="Proxima Nova"/>
            </a:endParaRPr>
          </a:p>
          <a:p>
            <a:pPr marL="457200" marR="0" lvl="0" indent="-311150" algn="l" rtl="0">
              <a:lnSpc>
                <a:spcPct val="100000"/>
              </a:lnSpc>
              <a:spcBef>
                <a:spcPts val="0"/>
              </a:spcBef>
              <a:spcAft>
                <a:spcPts val="0"/>
              </a:spcAft>
              <a:buClr>
                <a:srgbClr val="434343"/>
              </a:buClr>
              <a:buSzPts val="1300"/>
              <a:buFont typeface="Proxima Nova"/>
              <a:buChar char="●"/>
            </a:pPr>
            <a:r>
              <a:rPr lang="en" sz="1300" i="0" u="none" strike="noStrike" cap="none">
                <a:solidFill>
                  <a:srgbClr val="434343"/>
                </a:solidFill>
                <a:latin typeface="Proxima Nova Rg"/>
                <a:ea typeface="Proxima Nova Rg"/>
                <a:cs typeface="Proxima Nova Rg"/>
                <a:sym typeface="Proxima Nova"/>
              </a:rPr>
              <a:t>Available in all core languages: </a:t>
            </a:r>
            <a:endParaRPr sz="1300" i="0" u="none" strike="noStrike" cap="none">
              <a:solidFill>
                <a:srgbClr val="434343"/>
              </a:solidFill>
              <a:latin typeface="Proxima Nova Rg"/>
              <a:ea typeface="Proxima Nova Rg"/>
              <a:cs typeface="Proxima Nova Rg"/>
              <a:sym typeface="Proxima Nova"/>
            </a:endParaRPr>
          </a:p>
          <a:p>
            <a:pPr marL="914400" marR="0" lvl="1" indent="-311150" algn="l" rtl="0">
              <a:lnSpc>
                <a:spcPct val="100000"/>
              </a:lnSpc>
              <a:spcBef>
                <a:spcPts val="0"/>
              </a:spcBef>
              <a:spcAft>
                <a:spcPts val="0"/>
              </a:spcAft>
              <a:buClr>
                <a:srgbClr val="434343"/>
              </a:buClr>
              <a:buSzPts val="1300"/>
              <a:buFont typeface="Proxima Nova"/>
              <a:buChar char="○"/>
            </a:pPr>
            <a:r>
              <a:rPr lang="en" sz="1300" i="0" u="none" strike="noStrike" cap="none">
                <a:solidFill>
                  <a:srgbClr val="434343"/>
                </a:solidFill>
                <a:latin typeface="Proxima Nova Rg"/>
                <a:ea typeface="Proxima Nova Rg"/>
                <a:cs typeface="Proxima Nova Rg"/>
                <a:sym typeface="Proxima Nova"/>
              </a:rPr>
              <a:t>English US, English International, German, French, Chinese Simplified</a:t>
            </a:r>
            <a:br>
              <a:rPr lang="en" sz="1300">
                <a:solidFill>
                  <a:srgbClr val="434343"/>
                </a:solidFill>
                <a:latin typeface="Proxima Nova Rg"/>
                <a:ea typeface="Proxima Nova Rg"/>
                <a:cs typeface="Proxima Nova Rg"/>
                <a:sym typeface="Proxima Nova"/>
              </a:rPr>
            </a:br>
            <a:endParaRPr sz="1300" i="0" u="none" strike="noStrike" cap="none">
              <a:solidFill>
                <a:srgbClr val="434343"/>
              </a:solidFill>
              <a:latin typeface="Proxima Nova Rg"/>
              <a:ea typeface="Proxima Nova Rg"/>
              <a:cs typeface="Proxima Nova Rg"/>
              <a:sym typeface="Proxima Nova"/>
            </a:endParaRPr>
          </a:p>
          <a:p>
            <a:pPr marL="457200" marR="0" lvl="0" indent="-311150" algn="l" rtl="0">
              <a:lnSpc>
                <a:spcPct val="100000"/>
              </a:lnSpc>
              <a:spcBef>
                <a:spcPts val="0"/>
              </a:spcBef>
              <a:spcAft>
                <a:spcPts val="0"/>
              </a:spcAft>
              <a:buClr>
                <a:srgbClr val="434343"/>
              </a:buClr>
              <a:buSzPts val="1300"/>
              <a:buFont typeface="Proxima Nova"/>
              <a:buChar char="●"/>
            </a:pPr>
            <a:r>
              <a:rPr lang="en" sz="1300" i="0" u="none" strike="noStrike" cap="none">
                <a:solidFill>
                  <a:srgbClr val="434343"/>
                </a:solidFill>
                <a:latin typeface="Proxima Nova Rg"/>
                <a:ea typeface="Proxima Nova Rg"/>
                <a:cs typeface="Proxima Nova Rg"/>
                <a:sym typeface="Proxima Nova"/>
              </a:rPr>
              <a:t>Thinker </a:t>
            </a:r>
            <a:r>
              <a:rPr lang="en" sz="1300">
                <a:solidFill>
                  <a:srgbClr val="434343"/>
                </a:solidFill>
                <a:latin typeface="Proxima Nova Rg"/>
                <a:ea typeface="Proxima Nova Rg"/>
                <a:cs typeface="Proxima Nova Rg"/>
                <a:sym typeface="Proxima Nova"/>
              </a:rPr>
              <a:t>can</a:t>
            </a:r>
            <a:r>
              <a:rPr lang="en" sz="1300" i="0" u="none" strike="noStrike" cap="none">
                <a:solidFill>
                  <a:srgbClr val="434343"/>
                </a:solidFill>
                <a:latin typeface="Proxima Nova Rg"/>
                <a:ea typeface="Proxima Nova Rg"/>
                <a:cs typeface="Proxima Nova Rg"/>
                <a:sym typeface="Proxima Nova"/>
              </a:rPr>
              <a:t> unlock their profile on the mobile app</a:t>
            </a:r>
            <a:br>
              <a:rPr lang="en" sz="1300" i="0" u="none" strike="noStrike" cap="none">
                <a:solidFill>
                  <a:srgbClr val="434343"/>
                </a:solidFill>
                <a:latin typeface="Proxima Nova Rg"/>
                <a:ea typeface="Proxima Nova Rg"/>
                <a:cs typeface="Proxima Nova Rg"/>
                <a:sym typeface="Proxima Nova"/>
              </a:rPr>
            </a:br>
            <a:endParaRPr sz="1300" i="0" u="none" strike="noStrike" cap="none">
              <a:solidFill>
                <a:srgbClr val="434343"/>
              </a:solidFill>
              <a:latin typeface="Proxima Nova Rg"/>
              <a:ea typeface="Proxima Nova Rg"/>
              <a:cs typeface="Proxima Nova Rg"/>
              <a:sym typeface="Proxima Nova"/>
            </a:endParaRPr>
          </a:p>
          <a:p>
            <a:pPr marL="457200" lvl="0" indent="-311150" algn="l" rtl="0">
              <a:spcBef>
                <a:spcPts val="0"/>
              </a:spcBef>
              <a:spcAft>
                <a:spcPts val="0"/>
              </a:spcAft>
              <a:buClr>
                <a:srgbClr val="434343"/>
              </a:buClr>
              <a:buSzPts val="1300"/>
              <a:buChar char="●"/>
            </a:pPr>
            <a:r>
              <a:rPr lang="en" sz="1300">
                <a:solidFill>
                  <a:srgbClr val="434343"/>
                </a:solidFill>
                <a:latin typeface="Proxima Nova Rg"/>
                <a:ea typeface="Proxima Nova Rg"/>
                <a:cs typeface="Proxima Nova Rg"/>
                <a:sym typeface="Proxima Nova"/>
              </a:rPr>
              <a:t>Perfect for:</a:t>
            </a:r>
            <a:endParaRPr sz="1300">
              <a:solidFill>
                <a:srgbClr val="434343"/>
              </a:solidFill>
              <a:latin typeface="Proxima Nova Rg"/>
              <a:ea typeface="Proxima Nova Rg"/>
              <a:cs typeface="Proxima Nova Rg"/>
              <a:sym typeface="Proxima Nova"/>
            </a:endParaRPr>
          </a:p>
          <a:p>
            <a:pPr marL="914400" lvl="1" indent="-311150" algn="l" rtl="0">
              <a:spcBef>
                <a:spcPts val="0"/>
              </a:spcBef>
              <a:spcAft>
                <a:spcPts val="0"/>
              </a:spcAft>
              <a:buClr>
                <a:srgbClr val="434343"/>
              </a:buClr>
              <a:buSzPts val="1300"/>
              <a:buChar char="○"/>
            </a:pPr>
            <a:r>
              <a:rPr lang="en" sz="1300">
                <a:solidFill>
                  <a:srgbClr val="434343"/>
                </a:solidFill>
                <a:latin typeface="Proxima Nova Rg"/>
                <a:ea typeface="Proxima Nova Rg"/>
                <a:cs typeface="Proxima Nova Rg"/>
                <a:sym typeface="Proxima Nova"/>
              </a:rPr>
              <a:t>Virtual</a:t>
            </a:r>
            <a:endParaRPr sz="1300">
              <a:solidFill>
                <a:srgbClr val="434343"/>
              </a:solidFill>
              <a:latin typeface="Proxima Nova Rg"/>
              <a:ea typeface="Proxima Nova Rg"/>
              <a:cs typeface="Proxima Nova Rg"/>
              <a:sym typeface="Proxima Nova"/>
            </a:endParaRPr>
          </a:p>
          <a:p>
            <a:pPr marL="914400" lvl="1" indent="-311150" algn="l" rtl="0">
              <a:spcBef>
                <a:spcPts val="0"/>
              </a:spcBef>
              <a:spcAft>
                <a:spcPts val="0"/>
              </a:spcAft>
              <a:buClr>
                <a:srgbClr val="434343"/>
              </a:buClr>
              <a:buSzPts val="1300"/>
              <a:buChar char="○"/>
            </a:pPr>
            <a:r>
              <a:rPr lang="en" sz="1300">
                <a:solidFill>
                  <a:srgbClr val="434343"/>
                </a:solidFill>
                <a:latin typeface="Proxima Nova Rg"/>
                <a:ea typeface="Proxima Nova Rg"/>
                <a:cs typeface="Proxima Nova Rg"/>
                <a:sym typeface="Proxima Nova"/>
              </a:rPr>
              <a:t>Group debriefs</a:t>
            </a:r>
            <a:endParaRPr sz="1300">
              <a:solidFill>
                <a:srgbClr val="434343"/>
              </a:solidFill>
              <a:latin typeface="Proxima Nova Rg"/>
              <a:ea typeface="Proxima Nova Rg"/>
              <a:cs typeface="Proxima Nova Rg"/>
              <a:sym typeface="Proxima Nova"/>
            </a:endParaRPr>
          </a:p>
          <a:p>
            <a:pPr marL="914400" lvl="1" indent="-311150" algn="l" rtl="0">
              <a:spcBef>
                <a:spcPts val="0"/>
              </a:spcBef>
              <a:spcAft>
                <a:spcPts val="0"/>
              </a:spcAft>
              <a:buClr>
                <a:srgbClr val="434343"/>
              </a:buClr>
              <a:buSzPts val="1300"/>
              <a:buChar char="○"/>
            </a:pPr>
            <a:r>
              <a:rPr lang="en" sz="1300">
                <a:solidFill>
                  <a:srgbClr val="434343"/>
                </a:solidFill>
                <a:latin typeface="Proxima Nova Rg"/>
                <a:ea typeface="Proxima Nova Rg"/>
                <a:cs typeface="Proxima Nova Rg"/>
                <a:sym typeface="Proxima Nova"/>
              </a:rPr>
              <a:t>With those who don’t have a computer/desk</a:t>
            </a:r>
            <a:endParaRPr sz="1300">
              <a:solidFill>
                <a:srgbClr val="434343"/>
              </a:solidFill>
              <a:latin typeface="Proxima Nova Rg"/>
              <a:ea typeface="Proxima Nova Rg"/>
              <a:cs typeface="Proxima Nova Rg"/>
              <a:sym typeface="Proxima Nova"/>
            </a:endParaRPr>
          </a:p>
          <a:p>
            <a:pPr marL="0" marR="0" lvl="0" indent="0" algn="l" rtl="0">
              <a:lnSpc>
                <a:spcPct val="100000"/>
              </a:lnSpc>
              <a:spcBef>
                <a:spcPts val="1000"/>
              </a:spcBef>
              <a:spcAft>
                <a:spcPts val="1000"/>
              </a:spcAft>
              <a:buNone/>
            </a:pPr>
            <a:endParaRPr sz="1200">
              <a:solidFill>
                <a:srgbClr val="434343"/>
              </a:solidFill>
              <a:latin typeface="Proxima Nova Rg"/>
              <a:ea typeface="Proxima Nova Rg"/>
              <a:cs typeface="Proxima Nova Rg"/>
              <a:sym typeface="Proxima Nova"/>
            </a:endParaRPr>
          </a:p>
        </p:txBody>
      </p:sp>
      <p:grpSp>
        <p:nvGrpSpPr>
          <p:cNvPr id="338" name="Google Shape;338;p47"/>
          <p:cNvGrpSpPr/>
          <p:nvPr/>
        </p:nvGrpSpPr>
        <p:grpSpPr>
          <a:xfrm>
            <a:off x="4629497" y="883755"/>
            <a:ext cx="1205295" cy="2564339"/>
            <a:chOff x="6909000" y="706950"/>
            <a:chExt cx="1503799" cy="3199424"/>
          </a:xfrm>
        </p:grpSpPr>
        <p:pic>
          <p:nvPicPr>
            <p:cNvPr id="339" name="Google Shape;339;p47"/>
            <p:cNvPicPr preferRelativeResize="0"/>
            <p:nvPr/>
          </p:nvPicPr>
          <p:blipFill rotWithShape="1">
            <a:blip r:embed="rId3">
              <a:alphaModFix/>
            </a:blip>
            <a:srcRect l="27636" t="5606" r="27974" b="5819"/>
            <a:stretch/>
          </p:blipFill>
          <p:spPr>
            <a:xfrm>
              <a:off x="6909000" y="706950"/>
              <a:ext cx="1503799" cy="3199424"/>
            </a:xfrm>
            <a:prstGeom prst="rect">
              <a:avLst/>
            </a:prstGeom>
            <a:noFill/>
            <a:ln>
              <a:noFill/>
            </a:ln>
          </p:spPr>
        </p:pic>
        <p:pic>
          <p:nvPicPr>
            <p:cNvPr id="340" name="Google Shape;340;p47"/>
            <p:cNvPicPr preferRelativeResize="0"/>
            <p:nvPr/>
          </p:nvPicPr>
          <p:blipFill rotWithShape="1">
            <a:blip r:embed="rId4">
              <a:alphaModFix/>
            </a:blip>
            <a:srcRect/>
            <a:stretch/>
          </p:blipFill>
          <p:spPr>
            <a:xfrm>
              <a:off x="6964775" y="1017375"/>
              <a:ext cx="1401051" cy="2491975"/>
            </a:xfrm>
            <a:prstGeom prst="rect">
              <a:avLst/>
            </a:prstGeom>
            <a:noFill/>
            <a:ln>
              <a:noFill/>
            </a:ln>
          </p:spPr>
        </p:pic>
      </p:grpSp>
      <p:grpSp>
        <p:nvGrpSpPr>
          <p:cNvPr id="341" name="Google Shape;341;p47"/>
          <p:cNvGrpSpPr/>
          <p:nvPr/>
        </p:nvGrpSpPr>
        <p:grpSpPr>
          <a:xfrm>
            <a:off x="6059413" y="2242825"/>
            <a:ext cx="2564339" cy="1205295"/>
            <a:chOff x="1612138" y="1768287"/>
            <a:chExt cx="3199424" cy="1503799"/>
          </a:xfrm>
        </p:grpSpPr>
        <p:pic>
          <p:nvPicPr>
            <p:cNvPr id="342" name="Google Shape;342;p47"/>
            <p:cNvPicPr preferRelativeResize="0"/>
            <p:nvPr/>
          </p:nvPicPr>
          <p:blipFill rotWithShape="1">
            <a:blip r:embed="rId3">
              <a:alphaModFix/>
            </a:blip>
            <a:srcRect l="27636" t="5606" r="27974" b="5819"/>
            <a:stretch/>
          </p:blipFill>
          <p:spPr>
            <a:xfrm rot="-5400000">
              <a:off x="2459950" y="920475"/>
              <a:ext cx="1503799" cy="3199424"/>
            </a:xfrm>
            <a:prstGeom prst="rect">
              <a:avLst/>
            </a:prstGeom>
            <a:noFill/>
            <a:ln>
              <a:noFill/>
            </a:ln>
          </p:spPr>
        </p:pic>
        <p:pic>
          <p:nvPicPr>
            <p:cNvPr id="343" name="Google Shape;343;p47"/>
            <p:cNvPicPr preferRelativeResize="0"/>
            <p:nvPr/>
          </p:nvPicPr>
          <p:blipFill rotWithShape="1">
            <a:blip r:embed="rId5">
              <a:alphaModFix/>
            </a:blip>
            <a:srcRect/>
            <a:stretch/>
          </p:blipFill>
          <p:spPr>
            <a:xfrm>
              <a:off x="1923133" y="1822757"/>
              <a:ext cx="2469374" cy="1388349"/>
            </a:xfrm>
            <a:prstGeom prst="rect">
              <a:avLst/>
            </a:prstGeom>
            <a:noFill/>
            <a:ln>
              <a:noFill/>
            </a:ln>
          </p:spPr>
        </p:pic>
      </p:grpSp>
      <p:grpSp>
        <p:nvGrpSpPr>
          <p:cNvPr id="344" name="Google Shape;344;p47"/>
          <p:cNvGrpSpPr/>
          <p:nvPr/>
        </p:nvGrpSpPr>
        <p:grpSpPr>
          <a:xfrm>
            <a:off x="6097388" y="939073"/>
            <a:ext cx="2564339" cy="1205295"/>
            <a:chOff x="3553513" y="1266587"/>
            <a:chExt cx="3199424" cy="1503799"/>
          </a:xfrm>
        </p:grpSpPr>
        <p:pic>
          <p:nvPicPr>
            <p:cNvPr id="345" name="Google Shape;345;p47"/>
            <p:cNvPicPr preferRelativeResize="0"/>
            <p:nvPr/>
          </p:nvPicPr>
          <p:blipFill rotWithShape="1">
            <a:blip r:embed="rId3">
              <a:alphaModFix/>
            </a:blip>
            <a:srcRect l="27636" t="5606" r="27974" b="5819"/>
            <a:stretch/>
          </p:blipFill>
          <p:spPr>
            <a:xfrm rot="-5400000">
              <a:off x="4401325" y="418775"/>
              <a:ext cx="1503799" cy="3199424"/>
            </a:xfrm>
            <a:prstGeom prst="rect">
              <a:avLst/>
            </a:prstGeom>
            <a:noFill/>
            <a:ln>
              <a:noFill/>
            </a:ln>
          </p:spPr>
        </p:pic>
        <p:pic>
          <p:nvPicPr>
            <p:cNvPr id="346" name="Google Shape;346;p47"/>
            <p:cNvPicPr preferRelativeResize="0"/>
            <p:nvPr/>
          </p:nvPicPr>
          <p:blipFill rotWithShape="1">
            <a:blip r:embed="rId6">
              <a:alphaModFix/>
            </a:blip>
            <a:srcRect/>
            <a:stretch/>
          </p:blipFill>
          <p:spPr>
            <a:xfrm>
              <a:off x="3855600" y="1318600"/>
              <a:ext cx="2485225" cy="1397250"/>
            </a:xfrm>
            <a:prstGeom prst="rect">
              <a:avLst/>
            </a:prstGeom>
            <a:noFill/>
            <a:ln>
              <a:noFill/>
            </a:ln>
          </p:spPr>
        </p:pic>
      </p:grpSp>
      <p:sp>
        <p:nvSpPr>
          <p:cNvPr id="347" name="Google Shape;347;p47"/>
          <p:cNvSpPr txBox="1"/>
          <p:nvPr/>
        </p:nvSpPr>
        <p:spPr>
          <a:xfrm>
            <a:off x="645424" y="4177975"/>
            <a:ext cx="3761100" cy="338100"/>
          </a:xfrm>
          <a:prstGeom prst="rect">
            <a:avLst/>
          </a:prstGeom>
          <a:noFill/>
          <a:ln>
            <a:noFill/>
          </a:ln>
        </p:spPr>
        <p:txBody>
          <a:bodyPr spcFirstLastPara="1" wrap="square" lIns="92975" tIns="46500" rIns="92975" bIns="46500" anchor="t" anchorCtr="0">
            <a:spAutoFit/>
          </a:bodyPr>
          <a:lstStyle/>
          <a:p>
            <a:pPr marL="0" marR="0" lvl="0" indent="0" algn="l" rtl="0">
              <a:spcBef>
                <a:spcPts val="0"/>
              </a:spcBef>
              <a:spcAft>
                <a:spcPts val="0"/>
              </a:spcAft>
              <a:buNone/>
            </a:pPr>
            <a:r>
              <a:rPr lang="en" sz="1587" b="1">
                <a:solidFill>
                  <a:srgbClr val="434343"/>
                </a:solidFill>
                <a:latin typeface="Proxima Nova Rg"/>
                <a:ea typeface="Proxima Nova Rg"/>
                <a:cs typeface="Proxima Nova Rg"/>
                <a:sym typeface="Proxima Nova"/>
              </a:rPr>
              <a:t>Download at  </a:t>
            </a:r>
            <a:r>
              <a:rPr lang="en" sz="1587" b="1" u="sng">
                <a:solidFill>
                  <a:srgbClr val="434343"/>
                </a:solidFill>
                <a:latin typeface="Proxima Nova Rg"/>
                <a:ea typeface="Proxima Nova Rg"/>
                <a:cs typeface="Proxima Nova Rg"/>
                <a:sym typeface="Proxima Nova"/>
                <a:hlinkClick r:id="rId7">
                  <a:extLst>
                    <a:ext uri="{A12FA001-AC4F-418D-AE19-62706E023703}">
                      <ahyp:hlinkClr xmlns:ahyp="http://schemas.microsoft.com/office/drawing/2018/hyperlinkcolor" val="tx"/>
                    </a:ext>
                  </a:extLst>
                </a:hlinkClick>
              </a:rPr>
              <a:t>http://app.hbdi.com</a:t>
            </a:r>
            <a:endParaRPr sz="1587" b="1">
              <a:solidFill>
                <a:srgbClr val="434343"/>
              </a:solidFill>
              <a:latin typeface="Proxima Nova Rg"/>
              <a:ea typeface="Proxima Nova Rg"/>
              <a:cs typeface="Proxima Nova Rg"/>
              <a:sym typeface="Proxima Nova"/>
            </a:endParaRPr>
          </a:p>
        </p:txBody>
      </p:sp>
      <p:pic>
        <p:nvPicPr>
          <p:cNvPr id="348" name="Google Shape;348;p47"/>
          <p:cNvPicPr preferRelativeResize="0"/>
          <p:nvPr/>
        </p:nvPicPr>
        <p:blipFill rotWithShape="1">
          <a:blip r:embed="rId8">
            <a:alphaModFix/>
          </a:blip>
          <a:srcRect/>
          <a:stretch/>
        </p:blipFill>
        <p:spPr>
          <a:xfrm>
            <a:off x="4227500" y="4134177"/>
            <a:ext cx="2564325" cy="4256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p:nvPr/>
        </p:nvSpPr>
        <p:spPr>
          <a:xfrm>
            <a:off x="5302425" y="978775"/>
            <a:ext cx="3529800" cy="3502500"/>
          </a:xfrm>
          <a:prstGeom prst="rect">
            <a:avLst/>
          </a:prstGeom>
          <a:noFill/>
          <a:ln>
            <a:noFill/>
          </a:ln>
        </p:spPr>
        <p:txBody>
          <a:bodyPr spcFirstLastPara="1" wrap="square" lIns="68575" tIns="34275" rIns="68575" bIns="34275" anchor="t" anchorCtr="0">
            <a:noAutofit/>
          </a:bodyPr>
          <a:lstStyle/>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The Whole Brain® Model</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Profile Description</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Modes</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Clusters</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Dashboard:</a:t>
            </a:r>
            <a:endParaRPr sz="1200">
              <a:solidFill>
                <a:srgbClr val="434343"/>
              </a:solidFill>
              <a:latin typeface="Proxima Nova Rg"/>
              <a:ea typeface="Proxima Nova Rg"/>
              <a:cs typeface="Proxima Nova Rg"/>
              <a:sym typeface="Proxima Nova"/>
            </a:endParaRPr>
          </a:p>
          <a:p>
            <a:pPr marL="914400" lvl="1"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How I See Myself</a:t>
            </a:r>
            <a:endParaRPr sz="1200">
              <a:solidFill>
                <a:srgbClr val="434343"/>
              </a:solidFill>
              <a:latin typeface="Proxima Nova Rg"/>
              <a:ea typeface="Proxima Nova Rg"/>
              <a:cs typeface="Proxima Nova Rg"/>
              <a:sym typeface="Proxima Nova"/>
            </a:endParaRPr>
          </a:p>
          <a:p>
            <a:pPr marL="914400" lvl="1"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My Thinking at Work</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Under Pressure Profile</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Now What?</a:t>
            </a:r>
            <a:endParaRPr sz="1200">
              <a:solidFill>
                <a:srgbClr val="434343"/>
              </a:solidFill>
              <a:latin typeface="Proxima Nova Rg"/>
              <a:ea typeface="Proxima Nova Rg"/>
              <a:cs typeface="Proxima Nova Rg"/>
              <a:sym typeface="Proxima Nova"/>
            </a:endParaRPr>
          </a:p>
          <a:p>
            <a:pPr marL="914400" lvl="1"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Communication</a:t>
            </a:r>
            <a:endParaRPr sz="1200">
              <a:solidFill>
                <a:srgbClr val="434343"/>
              </a:solidFill>
              <a:latin typeface="Proxima Nova Rg"/>
              <a:ea typeface="Proxima Nova Rg"/>
              <a:cs typeface="Proxima Nova Rg"/>
              <a:sym typeface="Proxima Nova"/>
            </a:endParaRPr>
          </a:p>
          <a:p>
            <a:pPr marL="914400" lvl="1"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Problem Solving</a:t>
            </a:r>
            <a:endParaRPr sz="1200">
              <a:solidFill>
                <a:srgbClr val="434343"/>
              </a:solidFill>
              <a:latin typeface="Proxima Nova Rg"/>
              <a:ea typeface="Proxima Nova Rg"/>
              <a:cs typeface="Proxima Nova Rg"/>
              <a:sym typeface="Proxima Nova"/>
            </a:endParaRPr>
          </a:p>
          <a:p>
            <a:pPr marL="914400" lvl="1" indent="-304800" algn="l" rtl="0">
              <a:spcBef>
                <a:spcPts val="0"/>
              </a:spcBef>
              <a:spcAft>
                <a:spcPts val="0"/>
              </a:spcAft>
              <a:buClr>
                <a:srgbClr val="434343"/>
              </a:buClr>
              <a:buSzPts val="1200"/>
              <a:buFont typeface="Proxima Nova"/>
              <a:buChar char="○"/>
            </a:pPr>
            <a:r>
              <a:rPr lang="en" sz="1200">
                <a:solidFill>
                  <a:srgbClr val="434343"/>
                </a:solidFill>
                <a:latin typeface="Proxima Nova Rg"/>
                <a:ea typeface="Proxima Nova Rg"/>
                <a:cs typeface="Proxima Nova Rg"/>
                <a:sym typeface="Proxima Nova"/>
              </a:rPr>
              <a:t>Decision Making</a:t>
            </a:r>
            <a:endParaRPr sz="1200">
              <a:solidFill>
                <a:srgbClr val="434343"/>
              </a:solidFill>
              <a:latin typeface="Proxima Nova Rg"/>
              <a:ea typeface="Proxima Nova Rg"/>
              <a:cs typeface="Proxima Nova Rg"/>
              <a:sym typeface="Proxima Nova"/>
            </a:endParaRPr>
          </a:p>
          <a:p>
            <a:pPr marL="457200" lvl="0" indent="-304800" algn="l" rtl="0">
              <a:spcBef>
                <a:spcPts val="0"/>
              </a:spcBef>
              <a:spcAft>
                <a:spcPts val="0"/>
              </a:spcAft>
              <a:buClr>
                <a:srgbClr val="434343"/>
              </a:buClr>
              <a:buSzPts val="1200"/>
              <a:buFont typeface="Proxima Nova"/>
              <a:buChar char="●"/>
            </a:pPr>
            <a:r>
              <a:rPr lang="en" sz="1200">
                <a:solidFill>
                  <a:srgbClr val="434343"/>
                </a:solidFill>
                <a:highlight>
                  <a:schemeClr val="accent4"/>
                </a:highlight>
                <a:latin typeface="Proxima Nova Rg"/>
                <a:ea typeface="Proxima Nova Rg"/>
                <a:cs typeface="Proxima Nova Rg"/>
                <a:sym typeface="Proxima Nova"/>
              </a:rPr>
              <a:t>Guesstimate someone else’s profile</a:t>
            </a:r>
            <a:endParaRPr sz="1200">
              <a:solidFill>
                <a:srgbClr val="434343"/>
              </a:solidFill>
              <a:highlight>
                <a:schemeClr val="accent4"/>
              </a:highlight>
              <a:latin typeface="Proxima Nova Rg"/>
              <a:ea typeface="Proxima Nova Rg"/>
              <a:cs typeface="Proxima Nova Rg"/>
              <a:sym typeface="Proxima Nova"/>
            </a:endParaRPr>
          </a:p>
          <a:p>
            <a:pPr marL="0" lvl="0" indent="0" algn="l" rtl="0">
              <a:spcBef>
                <a:spcPts val="1000"/>
              </a:spcBef>
              <a:spcAft>
                <a:spcPts val="1000"/>
              </a:spcAft>
              <a:buNone/>
            </a:pPr>
            <a:endParaRPr sz="2100" b="1">
              <a:solidFill>
                <a:srgbClr val="434343"/>
              </a:solidFill>
              <a:latin typeface="Proxima Nova Rg"/>
              <a:ea typeface="Proxima Nova Rg"/>
              <a:cs typeface="Proxima Nova Rg"/>
              <a:sym typeface="Proxima Nova"/>
            </a:endParaRPr>
          </a:p>
        </p:txBody>
      </p:sp>
      <p:sp>
        <p:nvSpPr>
          <p:cNvPr id="354" name="Google Shape;354;p48"/>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t>What’s included in the mobile HBDI® App</a:t>
            </a:r>
            <a:endParaRPr sz="3000"/>
          </a:p>
          <a:p>
            <a:pPr marL="0" lvl="0" indent="0" algn="l" rtl="0">
              <a:spcBef>
                <a:spcPts val="0"/>
              </a:spcBef>
              <a:spcAft>
                <a:spcPts val="0"/>
              </a:spcAft>
              <a:buNone/>
            </a:pPr>
            <a:endParaRPr/>
          </a:p>
        </p:txBody>
      </p:sp>
      <p:sp>
        <p:nvSpPr>
          <p:cNvPr id="355" name="Google Shape;355;p48"/>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356" name="Google Shape;356;p48"/>
          <p:cNvGrpSpPr/>
          <p:nvPr/>
        </p:nvGrpSpPr>
        <p:grpSpPr>
          <a:xfrm>
            <a:off x="565765" y="820490"/>
            <a:ext cx="1459129" cy="3204399"/>
            <a:chOff x="383647" y="1061055"/>
            <a:chExt cx="1205294" cy="2564339"/>
          </a:xfrm>
        </p:grpSpPr>
        <p:pic>
          <p:nvPicPr>
            <p:cNvPr id="357" name="Google Shape;357;p48"/>
            <p:cNvPicPr preferRelativeResize="0"/>
            <p:nvPr/>
          </p:nvPicPr>
          <p:blipFill rotWithShape="1">
            <a:blip r:embed="rId3">
              <a:alphaModFix/>
            </a:blip>
            <a:srcRect l="27636" t="5606" r="27974" b="5819"/>
            <a:stretch/>
          </p:blipFill>
          <p:spPr>
            <a:xfrm>
              <a:off x="383647" y="1061055"/>
              <a:ext cx="1205294" cy="2564339"/>
            </a:xfrm>
            <a:prstGeom prst="rect">
              <a:avLst/>
            </a:prstGeom>
            <a:noFill/>
            <a:ln>
              <a:noFill/>
            </a:ln>
          </p:spPr>
        </p:pic>
        <p:pic>
          <p:nvPicPr>
            <p:cNvPr id="358" name="Google Shape;358;p48"/>
            <p:cNvPicPr preferRelativeResize="0"/>
            <p:nvPr/>
          </p:nvPicPr>
          <p:blipFill rotWithShape="1">
            <a:blip r:embed="rId4">
              <a:alphaModFix/>
            </a:blip>
            <a:srcRect/>
            <a:stretch/>
          </p:blipFill>
          <p:spPr>
            <a:xfrm>
              <a:off x="432327" y="1312425"/>
              <a:ext cx="1095924" cy="1949301"/>
            </a:xfrm>
            <a:prstGeom prst="rect">
              <a:avLst/>
            </a:prstGeom>
            <a:noFill/>
            <a:ln>
              <a:noFill/>
            </a:ln>
          </p:spPr>
        </p:pic>
      </p:grpSp>
      <p:grpSp>
        <p:nvGrpSpPr>
          <p:cNvPr id="359" name="Google Shape;359;p48"/>
          <p:cNvGrpSpPr/>
          <p:nvPr/>
        </p:nvGrpSpPr>
        <p:grpSpPr>
          <a:xfrm>
            <a:off x="1856019" y="1976960"/>
            <a:ext cx="3104389" cy="1506136"/>
            <a:chOff x="1851538" y="1116376"/>
            <a:chExt cx="2564339" cy="1205294"/>
          </a:xfrm>
        </p:grpSpPr>
        <p:pic>
          <p:nvPicPr>
            <p:cNvPr id="360" name="Google Shape;360;p48"/>
            <p:cNvPicPr preferRelativeResize="0"/>
            <p:nvPr/>
          </p:nvPicPr>
          <p:blipFill rotWithShape="1">
            <a:blip r:embed="rId3">
              <a:alphaModFix/>
            </a:blip>
            <a:srcRect l="27636" t="5606" r="27974" b="5819"/>
            <a:stretch/>
          </p:blipFill>
          <p:spPr>
            <a:xfrm rot="-5400000">
              <a:off x="2531061" y="436853"/>
              <a:ext cx="1205294" cy="2564339"/>
            </a:xfrm>
            <a:prstGeom prst="rect">
              <a:avLst/>
            </a:prstGeom>
            <a:noFill/>
            <a:ln>
              <a:noFill/>
            </a:ln>
          </p:spPr>
        </p:pic>
        <p:pic>
          <p:nvPicPr>
            <p:cNvPr id="361" name="Google Shape;361;p48"/>
            <p:cNvPicPr preferRelativeResize="0"/>
            <p:nvPr/>
          </p:nvPicPr>
          <p:blipFill rotWithShape="1">
            <a:blip r:embed="rId5">
              <a:alphaModFix/>
            </a:blip>
            <a:srcRect/>
            <a:stretch/>
          </p:blipFill>
          <p:spPr>
            <a:xfrm>
              <a:off x="2098350" y="1168625"/>
              <a:ext cx="1980243" cy="1113313"/>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67" name="Google Shape;367;p49"/>
          <p:cNvPicPr preferRelativeResize="0"/>
          <p:nvPr/>
        </p:nvPicPr>
        <p:blipFill>
          <a:blip r:embed="rId3">
            <a:alphaModFix/>
          </a:blip>
          <a:stretch>
            <a:fillRect/>
          </a:stretch>
        </p:blipFill>
        <p:spPr>
          <a:xfrm>
            <a:off x="5301125" y="818618"/>
            <a:ext cx="2344950" cy="3583007"/>
          </a:xfrm>
          <a:prstGeom prst="rect">
            <a:avLst/>
          </a:prstGeom>
          <a:noFill/>
          <a:ln>
            <a:noFill/>
          </a:ln>
        </p:spPr>
      </p:pic>
      <p:sp>
        <p:nvSpPr>
          <p:cNvPr id="368" name="Google Shape;368;p49"/>
          <p:cNvSpPr txBox="1">
            <a:spLocks noGrp="1"/>
          </p:cNvSpPr>
          <p:nvPr>
            <p:ph type="body" idx="1"/>
          </p:nvPr>
        </p:nvSpPr>
        <p:spPr>
          <a:xfrm>
            <a:off x="1412275" y="1821025"/>
            <a:ext cx="3531300" cy="2697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300">
                <a:solidFill>
                  <a:srgbClr val="434343"/>
                </a:solidFill>
              </a:rPr>
              <a:t>Questions </a:t>
            </a:r>
            <a:endParaRPr sz="3300">
              <a:solidFill>
                <a:srgbClr val="434343"/>
              </a:solidFill>
            </a:endParaRPr>
          </a:p>
          <a:p>
            <a:pPr marL="0" lvl="0" indent="0" algn="ctr" rtl="0">
              <a:lnSpc>
                <a:spcPct val="115000"/>
              </a:lnSpc>
              <a:spcBef>
                <a:spcPts val="0"/>
              </a:spcBef>
              <a:spcAft>
                <a:spcPts val="0"/>
              </a:spcAft>
              <a:buNone/>
            </a:pPr>
            <a:r>
              <a:rPr lang="en" sz="3300">
                <a:solidFill>
                  <a:srgbClr val="434343"/>
                </a:solidFill>
              </a:rPr>
              <a:t>so far... </a:t>
            </a:r>
            <a:br>
              <a:rPr lang="en" sz="2000">
                <a:solidFill>
                  <a:srgbClr val="434343"/>
                </a:solidFill>
              </a:rPr>
            </a:br>
            <a:endParaRPr sz="2000">
              <a:solidFill>
                <a:srgbClr val="434343"/>
              </a:solidFill>
            </a:endParaRPr>
          </a:p>
          <a:p>
            <a:pPr marL="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sz="30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7"/>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Engaging with others</a:t>
            </a:r>
            <a:endParaRPr/>
          </a:p>
        </p:txBody>
      </p:sp>
      <p:sp>
        <p:nvSpPr>
          <p:cNvPr id="429" name="Google Shape;429;p57"/>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New tools on the Herrmann platform</a:t>
            </a:r>
            <a:endParaRPr/>
          </a:p>
        </p:txBody>
      </p:sp>
      <p:pic>
        <p:nvPicPr>
          <p:cNvPr id="430" name="Google Shape;430;p57"/>
          <p:cNvPicPr preferRelativeResize="0"/>
          <p:nvPr/>
        </p:nvPicPr>
        <p:blipFill rotWithShape="1">
          <a:blip r:embed="rId3">
            <a:alphaModFix/>
          </a:blip>
          <a:srcRect l="16409" r="6406"/>
          <a:stretch/>
        </p:blipFill>
        <p:spPr>
          <a:xfrm>
            <a:off x="5606600" y="1927313"/>
            <a:ext cx="3537401" cy="1288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8"/>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436" name="Google Shape;436;p58"/>
          <p:cNvPicPr preferRelativeResize="0"/>
          <p:nvPr/>
        </p:nvPicPr>
        <p:blipFill>
          <a:blip r:embed="rId3">
            <a:alphaModFix/>
          </a:blip>
          <a:stretch>
            <a:fillRect/>
          </a:stretch>
        </p:blipFill>
        <p:spPr>
          <a:xfrm>
            <a:off x="5301125" y="818618"/>
            <a:ext cx="2344950" cy="3583007"/>
          </a:xfrm>
          <a:prstGeom prst="rect">
            <a:avLst/>
          </a:prstGeom>
          <a:noFill/>
          <a:ln>
            <a:noFill/>
          </a:ln>
        </p:spPr>
      </p:pic>
      <p:sp>
        <p:nvSpPr>
          <p:cNvPr id="437" name="Google Shape;437;p58"/>
          <p:cNvSpPr txBox="1">
            <a:spLocks noGrp="1"/>
          </p:cNvSpPr>
          <p:nvPr>
            <p:ph type="body" idx="1"/>
          </p:nvPr>
        </p:nvSpPr>
        <p:spPr>
          <a:xfrm>
            <a:off x="1412275" y="1102450"/>
            <a:ext cx="3531300" cy="3416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434343"/>
                </a:solidFill>
              </a:rPr>
              <a:t>Think about a time when a manager asked you to help their team become more effective </a:t>
            </a:r>
            <a:br>
              <a:rPr lang="en" sz="2000">
                <a:solidFill>
                  <a:srgbClr val="434343"/>
                </a:solidFill>
              </a:rPr>
            </a:br>
            <a:endParaRPr sz="2000">
              <a:solidFill>
                <a:srgbClr val="434343"/>
              </a:solidFill>
            </a:endParaRPr>
          </a:p>
          <a:p>
            <a:pPr marL="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sz="30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Objectives and Agenda</a:t>
            </a:r>
            <a:endParaRPr/>
          </a:p>
        </p:txBody>
      </p:sp>
      <p:sp>
        <p:nvSpPr>
          <p:cNvPr id="220" name="Google Shape;220;p34"/>
          <p:cNvSpPr txBox="1">
            <a:spLocks noGrp="1"/>
          </p:cNvSpPr>
          <p:nvPr>
            <p:ph type="body" idx="4294967295"/>
          </p:nvPr>
        </p:nvSpPr>
        <p:spPr>
          <a:xfrm>
            <a:off x="1307050" y="2080075"/>
            <a:ext cx="7608600" cy="9489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00000"/>
              </a:buClr>
              <a:buSzPts val="1400"/>
              <a:buChar char="●"/>
            </a:pPr>
            <a:r>
              <a:rPr lang="en" sz="1400">
                <a:solidFill>
                  <a:srgbClr val="000000"/>
                </a:solidFill>
              </a:rPr>
              <a:t>Introductions - </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400">
                <a:solidFill>
                  <a:srgbClr val="000000"/>
                </a:solidFill>
              </a:rPr>
              <a:t>Kim White, Organizational Consultant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400">
                <a:solidFill>
                  <a:srgbClr val="000000"/>
                </a:solidFill>
              </a:rPr>
              <a:t>Jonathan Berg, VP of Product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400">
                <a:solidFill>
                  <a:srgbClr val="000000"/>
                </a:solidFill>
              </a:rPr>
              <a:t>Ryan Cunningham, Product Manager</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400">
                <a:solidFill>
                  <a:srgbClr val="000000"/>
                </a:solidFill>
              </a:rPr>
              <a:t>Trish Rajewski, Producer</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Debrief options</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400">
                <a:solidFill>
                  <a:srgbClr val="000000"/>
                </a:solidFill>
              </a:rPr>
              <a:t>In person, group</a:t>
            </a:r>
            <a:endParaRPr sz="1400" strike="sngStrike">
              <a:solidFill>
                <a:srgbClr val="000000"/>
              </a:solidFill>
            </a:endParaRPr>
          </a:p>
          <a:p>
            <a:pPr marL="1371600" lvl="2" indent="-317500" algn="l" rtl="0">
              <a:lnSpc>
                <a:spcPct val="100000"/>
              </a:lnSpc>
              <a:spcBef>
                <a:spcPts val="0"/>
              </a:spcBef>
              <a:spcAft>
                <a:spcPts val="0"/>
              </a:spcAft>
              <a:buClr>
                <a:srgbClr val="000000"/>
              </a:buClr>
              <a:buSzPts val="1400"/>
              <a:buChar char="■"/>
            </a:pPr>
            <a:r>
              <a:rPr lang="en" sz="1400">
                <a:solidFill>
                  <a:srgbClr val="000000"/>
                </a:solidFill>
              </a:rPr>
              <a:t>HBDI</a:t>
            </a:r>
            <a:r>
              <a:rPr lang="en" sz="1900">
                <a:solidFill>
                  <a:srgbClr val="000000"/>
                </a:solidFill>
              </a:rPr>
              <a:t>®</a:t>
            </a:r>
            <a:r>
              <a:rPr lang="en" sz="1400">
                <a:solidFill>
                  <a:srgbClr val="000000"/>
                </a:solidFill>
              </a:rPr>
              <a:t> </a:t>
            </a:r>
            <a:r>
              <a:rPr lang="en">
                <a:solidFill>
                  <a:srgbClr val="000000"/>
                </a:solidFill>
              </a:rPr>
              <a:t>D</a:t>
            </a:r>
            <a:r>
              <a:rPr lang="en" sz="1400">
                <a:solidFill>
                  <a:srgbClr val="000000"/>
                </a:solidFill>
              </a:rPr>
              <a:t>igital</a:t>
            </a:r>
            <a:endParaRPr sz="1400">
              <a:solidFill>
                <a:srgbClr val="000000"/>
              </a:solidFill>
            </a:endParaRPr>
          </a:p>
          <a:p>
            <a:pPr marL="1371600" lvl="2" indent="-317500" algn="l" rtl="0">
              <a:lnSpc>
                <a:spcPct val="100000"/>
              </a:lnSpc>
              <a:spcBef>
                <a:spcPts val="0"/>
              </a:spcBef>
              <a:spcAft>
                <a:spcPts val="0"/>
              </a:spcAft>
              <a:buClr>
                <a:srgbClr val="000000"/>
              </a:buClr>
              <a:buSzPts val="1400"/>
              <a:buChar char="■"/>
            </a:pPr>
            <a:r>
              <a:rPr lang="en" sz="1400">
                <a:solidFill>
                  <a:srgbClr val="000000"/>
                </a:solidFill>
              </a:rPr>
              <a:t>HBDI</a:t>
            </a:r>
            <a:r>
              <a:rPr lang="en" sz="1900">
                <a:solidFill>
                  <a:srgbClr val="000000"/>
                </a:solidFill>
              </a:rPr>
              <a:t>®</a:t>
            </a:r>
            <a:r>
              <a:rPr lang="en" sz="1400">
                <a:solidFill>
                  <a:srgbClr val="000000"/>
                </a:solidFill>
              </a:rPr>
              <a:t> App</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Ways to share and work in teams</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Ways to stay connected with Herrmann</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Q&amp;A, Wrap Up</a:t>
            </a:r>
            <a:endParaRPr sz="1400">
              <a:solidFill>
                <a:srgbClr val="000000"/>
              </a:solidFill>
            </a:endParaRPr>
          </a:p>
          <a:p>
            <a:pPr marL="0" lvl="0" indent="0" algn="l" rtl="0">
              <a:spcBef>
                <a:spcPts val="1600"/>
              </a:spcBef>
              <a:spcAft>
                <a:spcPts val="1600"/>
              </a:spcAft>
              <a:buNone/>
            </a:pPr>
            <a:endParaRPr/>
          </a:p>
        </p:txBody>
      </p:sp>
      <p:sp>
        <p:nvSpPr>
          <p:cNvPr id="221" name="Google Shape;221;p34"/>
          <p:cNvSpPr txBox="1">
            <a:spLocks noGrp="1"/>
          </p:cNvSpPr>
          <p:nvPr>
            <p:ph type="body" idx="4294967295"/>
          </p:nvPr>
        </p:nvSpPr>
        <p:spPr>
          <a:xfrm>
            <a:off x="1269600" y="879325"/>
            <a:ext cx="7562700" cy="665700"/>
          </a:xfrm>
          <a:prstGeom prst="rect">
            <a:avLst/>
          </a:prstGeom>
        </p:spPr>
        <p:txBody>
          <a:bodyPr spcFirstLastPara="1" wrap="square" lIns="91425" tIns="91425" rIns="91425" bIns="91425" anchor="t" anchorCtr="0">
            <a:noAutofit/>
          </a:bodyPr>
          <a:lstStyle/>
          <a:p>
            <a:pPr marL="457200" lvl="0" indent="-317500" algn="l" rtl="0">
              <a:lnSpc>
                <a:spcPct val="107916"/>
              </a:lnSpc>
              <a:spcBef>
                <a:spcPts val="0"/>
              </a:spcBef>
              <a:spcAft>
                <a:spcPts val="0"/>
              </a:spcAft>
              <a:buClr>
                <a:srgbClr val="000000"/>
              </a:buClr>
              <a:buSzPts val="1400"/>
              <a:buChar char="●"/>
            </a:pPr>
            <a:r>
              <a:rPr lang="en" sz="1400">
                <a:solidFill>
                  <a:srgbClr val="000000"/>
                </a:solidFill>
              </a:rPr>
              <a:t>New ways to debrief with digital tools</a:t>
            </a:r>
            <a:endParaRPr sz="1400">
              <a:solidFill>
                <a:srgbClr val="000000"/>
              </a:solidFill>
            </a:endParaRPr>
          </a:p>
          <a:p>
            <a:pPr marL="457200" lvl="0" indent="-317500" algn="l" rtl="0">
              <a:lnSpc>
                <a:spcPct val="107916"/>
              </a:lnSpc>
              <a:spcBef>
                <a:spcPts val="0"/>
              </a:spcBef>
              <a:spcAft>
                <a:spcPts val="0"/>
              </a:spcAft>
              <a:buClr>
                <a:srgbClr val="000000"/>
              </a:buClr>
              <a:buSzPts val="1400"/>
              <a:buChar char="●"/>
            </a:pPr>
            <a:r>
              <a:rPr lang="en" sz="1400">
                <a:solidFill>
                  <a:srgbClr val="000000"/>
                </a:solidFill>
              </a:rPr>
              <a:t>New ways to encourage collaboration with sharing &amp; teams </a:t>
            </a:r>
            <a:endParaRPr sz="1400">
              <a:solidFill>
                <a:srgbClr val="000000"/>
              </a:solidFill>
            </a:endParaRPr>
          </a:p>
          <a:p>
            <a:pPr marL="457200" lvl="0" indent="-317500" algn="l" rtl="0">
              <a:lnSpc>
                <a:spcPct val="107916"/>
              </a:lnSpc>
              <a:spcBef>
                <a:spcPts val="0"/>
              </a:spcBef>
              <a:spcAft>
                <a:spcPts val="0"/>
              </a:spcAft>
              <a:buClr>
                <a:srgbClr val="000000"/>
              </a:buClr>
              <a:buSzPts val="1400"/>
              <a:buChar char="●"/>
            </a:pPr>
            <a:r>
              <a:rPr lang="en" sz="1400">
                <a:solidFill>
                  <a:srgbClr val="000000"/>
                </a:solidFill>
              </a:rPr>
              <a:t>Many ways to stay connected</a:t>
            </a:r>
            <a:endParaRPr sz="2100"/>
          </a:p>
        </p:txBody>
      </p:sp>
      <p:sp>
        <p:nvSpPr>
          <p:cNvPr id="222" name="Google Shape;222;p34"/>
          <p:cNvSpPr txBox="1"/>
          <p:nvPr/>
        </p:nvSpPr>
        <p:spPr>
          <a:xfrm>
            <a:off x="-3" y="879325"/>
            <a:ext cx="1119600" cy="665700"/>
          </a:xfrm>
          <a:prstGeom prst="rect">
            <a:avLst/>
          </a:prstGeom>
          <a:solidFill>
            <a:srgbClr val="00BFF5"/>
          </a:solid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1500">
                <a:solidFill>
                  <a:srgbClr val="FFFFFF"/>
                </a:solidFill>
                <a:latin typeface="Proxima Nova Extrabold"/>
                <a:ea typeface="Proxima Nova Extrabold"/>
                <a:cs typeface="Proxima Nova Extrabold"/>
                <a:sym typeface="Proxima Nova Extrabold"/>
              </a:rPr>
              <a:t>Goals &amp; Objectives</a:t>
            </a:r>
            <a:endParaRPr sz="1500">
              <a:solidFill>
                <a:srgbClr val="FFFFFF"/>
              </a:solidFill>
              <a:latin typeface="Proxima Nova Extrabold"/>
              <a:ea typeface="Proxima Nova Extrabold"/>
              <a:cs typeface="Proxima Nova Extrabold"/>
              <a:sym typeface="Proxima Nova Extrabold"/>
            </a:endParaRPr>
          </a:p>
        </p:txBody>
      </p:sp>
      <p:sp>
        <p:nvSpPr>
          <p:cNvPr id="223" name="Google Shape;223;p34"/>
          <p:cNvSpPr txBox="1"/>
          <p:nvPr/>
        </p:nvSpPr>
        <p:spPr>
          <a:xfrm>
            <a:off x="-3" y="2522450"/>
            <a:ext cx="1119600" cy="665700"/>
          </a:xfrm>
          <a:prstGeom prst="rect">
            <a:avLst/>
          </a:prstGeom>
          <a:solidFill>
            <a:srgbClr val="22D67B"/>
          </a:solid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1500">
                <a:solidFill>
                  <a:srgbClr val="FFFFFF"/>
                </a:solidFill>
                <a:latin typeface="Proxima Nova Extrabold"/>
                <a:ea typeface="Proxima Nova Extrabold"/>
                <a:cs typeface="Proxima Nova Extrabold"/>
                <a:sym typeface="Proxima Nova Extrabold"/>
              </a:rPr>
              <a:t>Agenda</a:t>
            </a:r>
            <a:endParaRPr sz="1500">
              <a:solidFill>
                <a:srgbClr val="FFFFFF"/>
              </a:solidFill>
              <a:latin typeface="Proxima Nova Extrabold"/>
              <a:ea typeface="Proxima Nova Extrabold"/>
              <a:cs typeface="Proxima Nova Extrabold"/>
              <a:sym typeface="Proxima Nova Extrabold"/>
            </a:endParaRPr>
          </a:p>
        </p:txBody>
      </p:sp>
      <p:sp>
        <p:nvSpPr>
          <p:cNvPr id="224" name="Google Shape;224;p34"/>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59"/>
          <p:cNvPicPr preferRelativeResize="0"/>
          <p:nvPr/>
        </p:nvPicPr>
        <p:blipFill>
          <a:blip r:embed="rId3">
            <a:alphaModFix/>
          </a:blip>
          <a:stretch>
            <a:fillRect/>
          </a:stretch>
        </p:blipFill>
        <p:spPr>
          <a:xfrm>
            <a:off x="152400" y="300475"/>
            <a:ext cx="8839200" cy="4542560"/>
          </a:xfrm>
          <a:prstGeom prst="rect">
            <a:avLst/>
          </a:prstGeom>
          <a:noFill/>
          <a:ln>
            <a:noFill/>
          </a:ln>
        </p:spPr>
      </p:pic>
      <p:sp>
        <p:nvSpPr>
          <p:cNvPr id="443" name="Google Shape;443;p59"/>
          <p:cNvSpPr/>
          <p:nvPr/>
        </p:nvSpPr>
        <p:spPr>
          <a:xfrm>
            <a:off x="139775" y="300500"/>
            <a:ext cx="8854200" cy="4549500"/>
          </a:xfrm>
          <a:prstGeom prst="rect">
            <a:avLst/>
          </a:prstGeom>
          <a:solidFill>
            <a:srgbClr val="214263">
              <a:alpha val="637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9"/>
          <p:cNvSpPr txBox="1"/>
          <p:nvPr/>
        </p:nvSpPr>
        <p:spPr>
          <a:xfrm>
            <a:off x="144900" y="1904300"/>
            <a:ext cx="8854200" cy="134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lt1"/>
                </a:solidFill>
                <a:latin typeface="Proxima Nova Rg"/>
                <a:ea typeface="Proxima Nova Rg"/>
                <a:cs typeface="Proxima Nova Rg"/>
                <a:sym typeface="Proxima Nova"/>
              </a:rPr>
              <a:t>New tools on the Herrmann platform</a:t>
            </a:r>
            <a:endParaRPr sz="3200" b="1">
              <a:solidFill>
                <a:schemeClr val="lt1"/>
              </a:solidFill>
              <a:latin typeface="Proxima Nova Rg"/>
              <a:ea typeface="Proxima Nova Rg"/>
              <a:cs typeface="Proxima Nova Rg"/>
              <a:sym typeface="Proxima Nova"/>
            </a:endParaRPr>
          </a:p>
          <a:p>
            <a:pPr marL="0" lvl="0" indent="0" algn="ctr" rtl="0">
              <a:spcBef>
                <a:spcPts val="0"/>
              </a:spcBef>
              <a:spcAft>
                <a:spcPts val="0"/>
              </a:spcAft>
              <a:buNone/>
            </a:pPr>
            <a:r>
              <a:rPr lang="en" sz="3200" b="1">
                <a:solidFill>
                  <a:schemeClr val="lt1"/>
                </a:solidFill>
                <a:latin typeface="Proxima Nova Rg"/>
                <a:ea typeface="Proxima Nova Rg"/>
                <a:cs typeface="Proxima Nova Rg"/>
                <a:sym typeface="Proxima Nova"/>
              </a:rPr>
              <a:t>DEMO</a:t>
            </a:r>
            <a:endParaRPr sz="3200" b="1">
              <a:solidFill>
                <a:schemeClr val="lt1"/>
              </a:solidFill>
              <a:latin typeface="Proxima Nova Rg"/>
              <a:ea typeface="Proxima Nova Rg"/>
              <a:cs typeface="Proxima Nova Rg"/>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0"/>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Sharing</a:t>
            </a:r>
            <a:endParaRPr/>
          </a:p>
        </p:txBody>
      </p:sp>
      <p:sp>
        <p:nvSpPr>
          <p:cNvPr id="450" name="Google Shape;450;p60"/>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Tools for Thinkers to personalize their profile and to learn about others</a:t>
            </a:r>
            <a:endParaRPr/>
          </a:p>
        </p:txBody>
      </p:sp>
      <p:pic>
        <p:nvPicPr>
          <p:cNvPr id="451" name="Google Shape;451;p60"/>
          <p:cNvPicPr preferRelativeResize="0"/>
          <p:nvPr/>
        </p:nvPicPr>
        <p:blipFill rotWithShape="1">
          <a:blip r:embed="rId3">
            <a:alphaModFix/>
          </a:blip>
          <a:srcRect/>
          <a:stretch/>
        </p:blipFill>
        <p:spPr>
          <a:xfrm>
            <a:off x="6663387" y="1505387"/>
            <a:ext cx="2215275" cy="2132720"/>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a:t>
            </a:r>
            <a:endParaRPr/>
          </a:p>
        </p:txBody>
      </p:sp>
      <p:sp>
        <p:nvSpPr>
          <p:cNvPr id="457" name="Google Shape;457;p61"/>
          <p:cNvSpPr txBox="1">
            <a:spLocks noGrp="1"/>
          </p:cNvSpPr>
          <p:nvPr>
            <p:ph type="title" idx="2"/>
          </p:nvPr>
        </p:nvSpPr>
        <p:spPr>
          <a:xfrm>
            <a:off x="311694" y="489850"/>
            <a:ext cx="412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Thinkers Are Guided To Personalize Their Profile </a:t>
            </a:r>
            <a:endParaRPr/>
          </a:p>
        </p:txBody>
      </p:sp>
      <p:grpSp>
        <p:nvGrpSpPr>
          <p:cNvPr id="458" name="Google Shape;458;p61"/>
          <p:cNvGrpSpPr/>
          <p:nvPr/>
        </p:nvGrpSpPr>
        <p:grpSpPr>
          <a:xfrm>
            <a:off x="4694086" y="495778"/>
            <a:ext cx="2613555" cy="4151955"/>
            <a:chOff x="4273641" y="1717734"/>
            <a:chExt cx="1486156" cy="2339525"/>
          </a:xfrm>
        </p:grpSpPr>
        <p:pic>
          <p:nvPicPr>
            <p:cNvPr id="459" name="Google Shape;459;p61"/>
            <p:cNvPicPr preferRelativeResize="0"/>
            <p:nvPr/>
          </p:nvPicPr>
          <p:blipFill>
            <a:blip r:embed="rId3">
              <a:alphaModFix/>
            </a:blip>
            <a:stretch>
              <a:fillRect/>
            </a:stretch>
          </p:blipFill>
          <p:spPr>
            <a:xfrm>
              <a:off x="4273641" y="1717734"/>
              <a:ext cx="1486156" cy="1518575"/>
            </a:xfrm>
            <a:prstGeom prst="rect">
              <a:avLst/>
            </a:prstGeom>
            <a:noFill/>
            <a:ln>
              <a:noFill/>
            </a:ln>
          </p:spPr>
        </p:pic>
        <p:pic>
          <p:nvPicPr>
            <p:cNvPr id="460" name="Google Shape;460;p61"/>
            <p:cNvPicPr preferRelativeResize="0"/>
            <p:nvPr/>
          </p:nvPicPr>
          <p:blipFill>
            <a:blip r:embed="rId4">
              <a:alphaModFix/>
            </a:blip>
            <a:stretch>
              <a:fillRect/>
            </a:stretch>
          </p:blipFill>
          <p:spPr>
            <a:xfrm>
              <a:off x="4274071" y="3236296"/>
              <a:ext cx="1485303" cy="820963"/>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a:t>
            </a:r>
            <a:endParaRPr/>
          </a:p>
        </p:txBody>
      </p:sp>
      <p:sp>
        <p:nvSpPr>
          <p:cNvPr id="466" name="Google Shape;466;p62"/>
          <p:cNvSpPr txBox="1">
            <a:spLocks noGrp="1"/>
          </p:cNvSpPr>
          <p:nvPr>
            <p:ph type="title" idx="2"/>
          </p:nvPr>
        </p:nvSpPr>
        <p:spPr>
          <a:xfrm>
            <a:off x="311688" y="48986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Thinker Portal Tile &amp; Opt-in</a:t>
            </a:r>
            <a:endParaRPr/>
          </a:p>
        </p:txBody>
      </p:sp>
      <p:pic>
        <p:nvPicPr>
          <p:cNvPr id="467" name="Google Shape;467;p62"/>
          <p:cNvPicPr preferRelativeResize="0"/>
          <p:nvPr/>
        </p:nvPicPr>
        <p:blipFill rotWithShape="1">
          <a:blip r:embed="rId3">
            <a:alphaModFix/>
          </a:blip>
          <a:srcRect/>
          <a:stretch/>
        </p:blipFill>
        <p:spPr>
          <a:xfrm>
            <a:off x="3464362" y="1686575"/>
            <a:ext cx="2215275" cy="2132720"/>
          </a:xfrm>
          <a:prstGeom prst="rect">
            <a:avLst/>
          </a:prstGeom>
          <a:noFill/>
          <a:ln w="9525" cap="flat" cmpd="sng">
            <a:solidFill>
              <a:srgbClr val="D8D8D8"/>
            </a:solidFill>
            <a:prstDash val="solid"/>
            <a:round/>
            <a:headEnd type="none" w="sm" len="sm"/>
            <a:tailEnd type="none" w="sm" len="sm"/>
          </a:ln>
        </p:spPr>
      </p:pic>
      <p:pic>
        <p:nvPicPr>
          <p:cNvPr id="468" name="Google Shape;468;p62"/>
          <p:cNvPicPr preferRelativeResize="0"/>
          <p:nvPr/>
        </p:nvPicPr>
        <p:blipFill rotWithShape="1">
          <a:blip r:embed="rId4">
            <a:alphaModFix/>
          </a:blip>
          <a:srcRect/>
          <a:stretch/>
        </p:blipFill>
        <p:spPr>
          <a:xfrm>
            <a:off x="6329038" y="1686573"/>
            <a:ext cx="2215275" cy="2050718"/>
          </a:xfrm>
          <a:prstGeom prst="rect">
            <a:avLst/>
          </a:prstGeom>
          <a:noFill/>
          <a:ln w="9525" cap="flat" cmpd="sng">
            <a:solidFill>
              <a:srgbClr val="D8D8D8"/>
            </a:solidFill>
            <a:prstDash val="solid"/>
            <a:round/>
            <a:headEnd type="none" w="sm" len="sm"/>
            <a:tailEnd type="none" w="sm" len="sm"/>
          </a:ln>
        </p:spPr>
      </p:pic>
      <p:pic>
        <p:nvPicPr>
          <p:cNvPr id="469" name="Google Shape;469;p62"/>
          <p:cNvPicPr preferRelativeResize="0"/>
          <p:nvPr/>
        </p:nvPicPr>
        <p:blipFill rotWithShape="1">
          <a:blip r:embed="rId5">
            <a:alphaModFix/>
          </a:blip>
          <a:srcRect/>
          <a:stretch/>
        </p:blipFill>
        <p:spPr>
          <a:xfrm>
            <a:off x="599662" y="1677975"/>
            <a:ext cx="2215275" cy="1742500"/>
          </a:xfrm>
          <a:prstGeom prst="rect">
            <a:avLst/>
          </a:prstGeom>
          <a:noFill/>
          <a:ln w="9525" cap="flat" cmpd="sng">
            <a:solidFill>
              <a:srgbClr val="D8D8D8"/>
            </a:solidFill>
            <a:prstDash val="solid"/>
            <a:round/>
            <a:headEnd type="none" w="sm" len="sm"/>
            <a:tailEnd type="none" w="sm" len="sm"/>
          </a:ln>
        </p:spPr>
      </p:pic>
      <p:sp>
        <p:nvSpPr>
          <p:cNvPr id="470" name="Google Shape;470;p62"/>
          <p:cNvSpPr txBox="1"/>
          <p:nvPr/>
        </p:nvSpPr>
        <p:spPr>
          <a:xfrm>
            <a:off x="599700" y="3477400"/>
            <a:ext cx="22152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roxima Nova Rg"/>
                <a:ea typeface="Proxima Nova Rg"/>
                <a:cs typeface="Proxima Nova Rg"/>
                <a:sym typeface="Proxima Nova"/>
              </a:rPr>
              <a:t>Encourage each Thinker to opt-in to sharing, allowing access to their organization and the ability to...</a:t>
            </a:r>
            <a:endParaRPr sz="800">
              <a:latin typeface="Proxima Nova Rg"/>
              <a:ea typeface="Proxima Nova Rg"/>
              <a:cs typeface="Proxima Nova Rg"/>
              <a:sym typeface="Proxima Nova"/>
            </a:endParaRPr>
          </a:p>
        </p:txBody>
      </p:sp>
      <p:sp>
        <p:nvSpPr>
          <p:cNvPr id="471" name="Google Shape;471;p62"/>
          <p:cNvSpPr txBox="1"/>
          <p:nvPr/>
        </p:nvSpPr>
        <p:spPr>
          <a:xfrm>
            <a:off x="3464388" y="3858500"/>
            <a:ext cx="22152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roxima Nova Rg"/>
                <a:ea typeface="Proxima Nova Rg"/>
                <a:cs typeface="Proxima Nova Rg"/>
                <a:sym typeface="Proxima Nova"/>
              </a:rPr>
              <a:t>...search for colleagues or view and edit their own shared profile...</a:t>
            </a:r>
            <a:endParaRPr sz="800">
              <a:latin typeface="Proxima Nova Rg"/>
              <a:ea typeface="Proxima Nova Rg"/>
              <a:cs typeface="Proxima Nova Rg"/>
              <a:sym typeface="Proxima Nova"/>
            </a:endParaRPr>
          </a:p>
        </p:txBody>
      </p:sp>
      <p:sp>
        <p:nvSpPr>
          <p:cNvPr id="472" name="Google Shape;472;p62"/>
          <p:cNvSpPr txBox="1"/>
          <p:nvPr/>
        </p:nvSpPr>
        <p:spPr>
          <a:xfrm>
            <a:off x="6329088" y="3773998"/>
            <a:ext cx="22152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roxima Nova Rg"/>
                <a:ea typeface="Proxima Nova Rg"/>
                <a:cs typeface="Proxima Nova Rg"/>
                <a:sym typeface="Proxima Nova"/>
              </a:rPr>
              <a:t>...get their unique URL and invite others to view their shared profile by sending the URL directly or adding it to public profiles!</a:t>
            </a:r>
            <a:endParaRPr sz="800">
              <a:latin typeface="Proxima Nova Rg"/>
              <a:ea typeface="Proxima Nova Rg"/>
              <a:cs typeface="Proxima Nova Rg"/>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3"/>
          <p:cNvPicPr preferRelativeResize="0"/>
          <p:nvPr/>
        </p:nvPicPr>
        <p:blipFill>
          <a:blip r:embed="rId3">
            <a:alphaModFix/>
          </a:blip>
          <a:stretch>
            <a:fillRect/>
          </a:stretch>
        </p:blipFill>
        <p:spPr>
          <a:xfrm>
            <a:off x="348150" y="1194625"/>
            <a:ext cx="5229873" cy="3071158"/>
          </a:xfrm>
          <a:prstGeom prst="rect">
            <a:avLst/>
          </a:prstGeom>
          <a:noFill/>
          <a:ln>
            <a:noFill/>
          </a:ln>
          <a:effectLst>
            <a:outerShdw blurRad="57150" dist="19050" dir="5400000" algn="bl" rotWithShape="0">
              <a:srgbClr val="000000">
                <a:alpha val="50000"/>
              </a:srgbClr>
            </a:outerShdw>
          </a:effectLst>
        </p:spPr>
      </p:pic>
      <p:sp>
        <p:nvSpPr>
          <p:cNvPr id="478" name="Google Shape;478;p6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a:t>
            </a:r>
            <a:endParaRPr/>
          </a:p>
        </p:txBody>
      </p:sp>
      <p:sp>
        <p:nvSpPr>
          <p:cNvPr id="479" name="Google Shape;479;p63"/>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Exploring Shared Profiles</a:t>
            </a:r>
            <a:endParaRPr/>
          </a:p>
        </p:txBody>
      </p:sp>
      <p:pic>
        <p:nvPicPr>
          <p:cNvPr id="480" name="Google Shape;480;p63"/>
          <p:cNvPicPr preferRelativeResize="0"/>
          <p:nvPr/>
        </p:nvPicPr>
        <p:blipFill>
          <a:blip r:embed="rId4">
            <a:alphaModFix/>
          </a:blip>
          <a:stretch>
            <a:fillRect/>
          </a:stretch>
        </p:blipFill>
        <p:spPr>
          <a:xfrm>
            <a:off x="5206325" y="1843600"/>
            <a:ext cx="3480919" cy="730369"/>
          </a:xfrm>
          <a:prstGeom prst="rect">
            <a:avLst/>
          </a:prstGeom>
          <a:noFill/>
          <a:ln>
            <a:noFill/>
          </a:ln>
          <a:effectLst>
            <a:outerShdw blurRad="57150" dist="19050" dir="5400000" algn="bl" rotWithShape="0">
              <a:srgbClr val="000000">
                <a:alpha val="50000"/>
              </a:srgbClr>
            </a:outerShdw>
          </a:effectLst>
        </p:spPr>
      </p:pic>
      <p:pic>
        <p:nvPicPr>
          <p:cNvPr id="481" name="Google Shape;481;p63"/>
          <p:cNvPicPr preferRelativeResize="0"/>
          <p:nvPr/>
        </p:nvPicPr>
        <p:blipFill>
          <a:blip r:embed="rId5">
            <a:alphaModFix/>
          </a:blip>
          <a:stretch>
            <a:fillRect/>
          </a:stretch>
        </p:blipFill>
        <p:spPr>
          <a:xfrm>
            <a:off x="5394935" y="2376564"/>
            <a:ext cx="3480919" cy="959249"/>
          </a:xfrm>
          <a:prstGeom prst="rect">
            <a:avLst/>
          </a:prstGeom>
          <a:noFill/>
          <a:ln>
            <a:noFill/>
          </a:ln>
          <a:effectLst>
            <a:outerShdw blurRad="57150" dist="19050" dir="5400000" algn="bl" rotWithShape="0">
              <a:srgbClr val="000000">
                <a:alpha val="50000"/>
              </a:srgbClr>
            </a:outerShdw>
          </a:effectLst>
        </p:spPr>
      </p:pic>
      <p:pic>
        <p:nvPicPr>
          <p:cNvPr id="482" name="Google Shape;482;p63"/>
          <p:cNvPicPr preferRelativeResize="0"/>
          <p:nvPr/>
        </p:nvPicPr>
        <p:blipFill>
          <a:blip r:embed="rId6">
            <a:alphaModFix/>
          </a:blip>
          <a:stretch>
            <a:fillRect/>
          </a:stretch>
        </p:blipFill>
        <p:spPr>
          <a:xfrm>
            <a:off x="5578036" y="3254081"/>
            <a:ext cx="3480913" cy="63719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a:t>
            </a:r>
            <a:endParaRPr/>
          </a:p>
        </p:txBody>
      </p:sp>
      <p:sp>
        <p:nvSpPr>
          <p:cNvPr id="488" name="Google Shape;488;p64"/>
          <p:cNvSpPr txBox="1">
            <a:spLocks noGrp="1"/>
          </p:cNvSpPr>
          <p:nvPr>
            <p:ph type="title" idx="3"/>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Exploring Shared Profiles</a:t>
            </a:r>
            <a:endParaRPr/>
          </a:p>
        </p:txBody>
      </p:sp>
      <p:sp>
        <p:nvSpPr>
          <p:cNvPr id="489" name="Google Shape;489;p6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roxima Nova Semibold"/>
                <a:ea typeface="Proxima Nova Semibold"/>
                <a:cs typeface="Proxima Nova Semibold"/>
                <a:sym typeface="Proxima Nova Semibold"/>
              </a:rPr>
              <a:t>Profile</a:t>
            </a:r>
            <a:endParaRPr>
              <a:latin typeface="Proxima Nova Semibold"/>
              <a:ea typeface="Proxima Nova Semibold"/>
              <a:cs typeface="Proxima Nova Semibold"/>
              <a:sym typeface="Proxima Nova Semibold"/>
            </a:endParaRPr>
          </a:p>
          <a:p>
            <a:pPr marL="0" lvl="0" indent="0" algn="l" rtl="0">
              <a:spcBef>
                <a:spcPts val="1600"/>
              </a:spcBef>
              <a:spcAft>
                <a:spcPts val="0"/>
              </a:spcAft>
              <a:buNone/>
            </a:pPr>
            <a:r>
              <a:rPr lang="en">
                <a:latin typeface="Proxima Nova Semibold"/>
                <a:ea typeface="Proxima Nova Semibold"/>
                <a:cs typeface="Proxima Nova Semibold"/>
                <a:sym typeface="Proxima Nova Semibold"/>
              </a:rPr>
              <a:t>General Description</a:t>
            </a:r>
            <a:endParaRPr>
              <a:latin typeface="Proxima Nova Semibold"/>
              <a:ea typeface="Proxima Nova Semibold"/>
              <a:cs typeface="Proxima Nova Semibold"/>
              <a:sym typeface="Proxima Nova Semibold"/>
            </a:endParaRPr>
          </a:p>
          <a:p>
            <a:pPr marL="0" lvl="0" indent="0" algn="l" rtl="0">
              <a:spcBef>
                <a:spcPts val="1600"/>
              </a:spcBef>
              <a:spcAft>
                <a:spcPts val="0"/>
              </a:spcAft>
              <a:buNone/>
            </a:pPr>
            <a:r>
              <a:rPr lang="en">
                <a:latin typeface="Proxima Nova Semibold"/>
                <a:ea typeface="Proxima Nova Semibold"/>
                <a:cs typeface="Proxima Nova Semibold"/>
                <a:sym typeface="Proxima Nova Semibold"/>
              </a:rPr>
              <a:t>About Me</a:t>
            </a:r>
            <a:endParaRPr>
              <a:latin typeface="Proxima Nova Semibold"/>
              <a:ea typeface="Proxima Nova Semibold"/>
              <a:cs typeface="Proxima Nova Semibold"/>
              <a:sym typeface="Proxima Nova Semibold"/>
            </a:endParaRPr>
          </a:p>
          <a:p>
            <a:pPr marL="0" lvl="0" indent="0" algn="l" rtl="0">
              <a:spcBef>
                <a:spcPts val="1600"/>
              </a:spcBef>
              <a:spcAft>
                <a:spcPts val="0"/>
              </a:spcAft>
              <a:buNone/>
            </a:pPr>
            <a:r>
              <a:rPr lang="en">
                <a:latin typeface="Proxima Nova Semibold"/>
                <a:ea typeface="Proxima Nova Semibold"/>
                <a:cs typeface="Proxima Nova Semibold"/>
                <a:sym typeface="Proxima Nova Semibold"/>
              </a:rPr>
              <a:t>Introversion / Extroversion</a:t>
            </a:r>
            <a:endParaRPr>
              <a:latin typeface="Proxima Nova Semibold"/>
              <a:ea typeface="Proxima Nova Semibold"/>
              <a:cs typeface="Proxima Nova Semibold"/>
              <a:sym typeface="Proxima Nova Semibold"/>
            </a:endParaRPr>
          </a:p>
          <a:p>
            <a:pPr marL="0" lvl="0" indent="0" algn="l" rtl="0">
              <a:spcBef>
                <a:spcPts val="1600"/>
              </a:spcBef>
              <a:spcAft>
                <a:spcPts val="0"/>
              </a:spcAft>
              <a:buNone/>
            </a:pPr>
            <a:r>
              <a:rPr lang="en">
                <a:latin typeface="Proxima Nova Semibold"/>
                <a:ea typeface="Proxima Nova Semibold"/>
                <a:cs typeface="Proxima Nova Semibold"/>
                <a:sym typeface="Proxima Nova Semibold"/>
              </a:rPr>
              <a:t>Communication</a:t>
            </a:r>
            <a:endParaRPr>
              <a:latin typeface="Proxima Nova Semibold"/>
              <a:ea typeface="Proxima Nova Semibold"/>
              <a:cs typeface="Proxima Nova Semibold"/>
              <a:sym typeface="Proxima Nova Semibold"/>
            </a:endParaRPr>
          </a:p>
          <a:p>
            <a:pPr marL="0" lvl="0" indent="0" algn="l" rtl="0">
              <a:spcBef>
                <a:spcPts val="1600"/>
              </a:spcBef>
              <a:spcAft>
                <a:spcPts val="0"/>
              </a:spcAft>
              <a:buNone/>
            </a:pPr>
            <a:r>
              <a:rPr lang="en">
                <a:latin typeface="Proxima Nova Semibold"/>
                <a:ea typeface="Proxima Nova Semibold"/>
                <a:cs typeface="Proxima Nova Semibold"/>
                <a:sym typeface="Proxima Nova Semibold"/>
              </a:rPr>
              <a:t>Frustrations</a:t>
            </a:r>
            <a:endParaRPr>
              <a:latin typeface="Proxima Nova Semibold"/>
              <a:ea typeface="Proxima Nova Semibold"/>
              <a:cs typeface="Proxima Nova Semibold"/>
              <a:sym typeface="Proxima Nova Semibold"/>
            </a:endParaRPr>
          </a:p>
          <a:p>
            <a:pPr marL="0" lvl="0" indent="0" algn="l" rtl="0">
              <a:spcBef>
                <a:spcPts val="1600"/>
              </a:spcBef>
              <a:spcAft>
                <a:spcPts val="1600"/>
              </a:spcAft>
              <a:buNone/>
            </a:pPr>
            <a:r>
              <a:rPr lang="en">
                <a:latin typeface="Proxima Nova Semibold"/>
                <a:ea typeface="Proxima Nova Semibold"/>
                <a:cs typeface="Proxima Nova Semibold"/>
                <a:sym typeface="Proxima Nova Semibold"/>
              </a:rPr>
              <a:t>Building Trust</a:t>
            </a:r>
            <a:endParaRPr>
              <a:latin typeface="Proxima Nova Semibold"/>
              <a:ea typeface="Proxima Nova Semibold"/>
              <a:cs typeface="Proxima Nova Semibold"/>
              <a:sym typeface="Proxima Nova Semibold"/>
            </a:endParaRPr>
          </a:p>
        </p:txBody>
      </p:sp>
      <p:sp>
        <p:nvSpPr>
          <p:cNvPr id="490" name="Google Shape;490;p64"/>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91" name="Google Shape;491;p64"/>
          <p:cNvPicPr preferRelativeResize="0"/>
          <p:nvPr/>
        </p:nvPicPr>
        <p:blipFill>
          <a:blip r:embed="rId3">
            <a:alphaModFix/>
          </a:blip>
          <a:stretch>
            <a:fillRect/>
          </a:stretch>
        </p:blipFill>
        <p:spPr>
          <a:xfrm>
            <a:off x="3455500" y="1190600"/>
            <a:ext cx="5229873" cy="307115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 More</a:t>
            </a:r>
            <a:endParaRPr/>
          </a:p>
        </p:txBody>
      </p:sp>
      <p:sp>
        <p:nvSpPr>
          <p:cNvPr id="497" name="Google Shape;497;p65"/>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0"/>
              <a:t>26</a:t>
            </a:fld>
            <a:endParaRPr b="0"/>
          </a:p>
        </p:txBody>
      </p:sp>
      <p:pic>
        <p:nvPicPr>
          <p:cNvPr id="498" name="Google Shape;498;p65"/>
          <p:cNvPicPr preferRelativeResize="0"/>
          <p:nvPr/>
        </p:nvPicPr>
        <p:blipFill>
          <a:blip r:embed="rId3">
            <a:alphaModFix/>
          </a:blip>
          <a:stretch>
            <a:fillRect/>
          </a:stretch>
        </p:blipFill>
        <p:spPr>
          <a:xfrm>
            <a:off x="1365125" y="718898"/>
            <a:ext cx="6413730" cy="3784990"/>
          </a:xfrm>
          <a:prstGeom prst="rect">
            <a:avLst/>
          </a:prstGeom>
          <a:noFill/>
          <a:ln>
            <a:noFill/>
          </a:ln>
          <a:effectLst>
            <a:outerShdw blurRad="57150" dist="19050" dir="5400000" algn="bl" rotWithShape="0">
              <a:srgbClr val="000000">
                <a:alpha val="50000"/>
              </a:srgbClr>
            </a:outerShdw>
          </a:effectLst>
        </p:spPr>
      </p:pic>
      <p:sp>
        <p:nvSpPr>
          <p:cNvPr id="499" name="Google Shape;499;p65"/>
          <p:cNvSpPr txBox="1"/>
          <p:nvPr/>
        </p:nvSpPr>
        <p:spPr>
          <a:xfrm>
            <a:off x="311700" y="4492525"/>
            <a:ext cx="8520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u="sng">
                <a:solidFill>
                  <a:schemeClr val="hlink"/>
                </a:solidFill>
                <a:latin typeface="Proxima Nova Rg"/>
                <a:ea typeface="Proxima Nova Rg"/>
                <a:cs typeface="Proxima Nova Rg"/>
                <a:sym typeface="Proxima Nova"/>
                <a:hlinkClick r:id="rId4"/>
              </a:rPr>
              <a:t>Help Article: Introducing the Herrmann Platform Thinker Portal HBDI Share and Compare Feature</a:t>
            </a:r>
            <a:r>
              <a:rPr lang="en" sz="900">
                <a:latin typeface="Proxima Nova Rg"/>
                <a:ea typeface="Proxima Nova Rg"/>
                <a:cs typeface="Proxima Nova Rg"/>
                <a:sym typeface="Proxima Nova"/>
              </a:rPr>
              <a:t> </a:t>
            </a:r>
            <a:endParaRPr sz="900">
              <a:latin typeface="Proxima Nova Rg"/>
              <a:ea typeface="Proxima Nova Rg"/>
              <a:cs typeface="Proxima Nova Rg"/>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6"/>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Teams</a:t>
            </a:r>
            <a:endParaRPr/>
          </a:p>
        </p:txBody>
      </p:sp>
      <p:sp>
        <p:nvSpPr>
          <p:cNvPr id="505" name="Google Shape;505;p66"/>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Tools for managers and teams to apply Whole Brain® Thinking</a:t>
            </a:r>
            <a:endParaRPr/>
          </a:p>
        </p:txBody>
      </p:sp>
      <p:pic>
        <p:nvPicPr>
          <p:cNvPr id="506" name="Google Shape;506;p66"/>
          <p:cNvPicPr preferRelativeResize="0"/>
          <p:nvPr/>
        </p:nvPicPr>
        <p:blipFill>
          <a:blip r:embed="rId3">
            <a:alphaModFix/>
          </a:blip>
          <a:stretch>
            <a:fillRect/>
          </a:stretch>
        </p:blipFill>
        <p:spPr>
          <a:xfrm>
            <a:off x="6558075" y="1691795"/>
            <a:ext cx="2441343" cy="1759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7"/>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Teams</a:t>
            </a:r>
            <a:endParaRPr/>
          </a:p>
        </p:txBody>
      </p:sp>
      <p:sp>
        <p:nvSpPr>
          <p:cNvPr id="512" name="Google Shape;512;p67"/>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Teams for Departments or Special Projects</a:t>
            </a:r>
            <a:endParaRPr/>
          </a:p>
        </p:txBody>
      </p:sp>
      <p:pic>
        <p:nvPicPr>
          <p:cNvPr id="513" name="Google Shape;513;p67"/>
          <p:cNvPicPr preferRelativeResize="0"/>
          <p:nvPr/>
        </p:nvPicPr>
        <p:blipFill>
          <a:blip r:embed="rId3">
            <a:alphaModFix/>
          </a:blip>
          <a:stretch>
            <a:fillRect/>
          </a:stretch>
        </p:blipFill>
        <p:spPr>
          <a:xfrm>
            <a:off x="2669400" y="1223428"/>
            <a:ext cx="3805225" cy="27430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8"/>
          <p:cNvPicPr preferRelativeResize="0"/>
          <p:nvPr/>
        </p:nvPicPr>
        <p:blipFill rotWithShape="1">
          <a:blip r:embed="rId3">
            <a:alphaModFix/>
          </a:blip>
          <a:srcRect l="7616" r="4932"/>
          <a:stretch/>
        </p:blipFill>
        <p:spPr>
          <a:xfrm>
            <a:off x="3953175" y="481000"/>
            <a:ext cx="5113351" cy="4189480"/>
          </a:xfrm>
          <a:prstGeom prst="rect">
            <a:avLst/>
          </a:prstGeom>
          <a:noFill/>
          <a:ln>
            <a:noFill/>
          </a:ln>
          <a:effectLst>
            <a:outerShdw blurRad="57150" dist="19050" dir="5400000" algn="bl" rotWithShape="0">
              <a:srgbClr val="000000">
                <a:alpha val="50000"/>
              </a:srgbClr>
            </a:outerShdw>
          </a:effectLst>
        </p:spPr>
      </p:pic>
      <p:sp>
        <p:nvSpPr>
          <p:cNvPr id="519" name="Google Shape;519;p6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Teams</a:t>
            </a:r>
            <a:endParaRPr/>
          </a:p>
        </p:txBody>
      </p:sp>
      <p:sp>
        <p:nvSpPr>
          <p:cNvPr id="520" name="Google Shape;520;p68"/>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Summary</a:t>
            </a:r>
            <a:endParaRPr/>
          </a:p>
        </p:txBody>
      </p:sp>
      <p:sp>
        <p:nvSpPr>
          <p:cNvPr id="521" name="Google Shape;521;p68"/>
          <p:cNvSpPr txBox="1"/>
          <p:nvPr/>
        </p:nvSpPr>
        <p:spPr>
          <a:xfrm>
            <a:off x="623450" y="1584625"/>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Team Profile</a:t>
            </a:r>
            <a:endParaRPr>
              <a:solidFill>
                <a:srgbClr val="434343"/>
              </a:solidFill>
              <a:latin typeface="Proxima Nova Rg"/>
              <a:ea typeface="Proxima Nova Rg"/>
              <a:cs typeface="Proxima Nova Rg"/>
              <a:sym typeface="Proxima Nova"/>
            </a:endParaRPr>
          </a:p>
        </p:txBody>
      </p:sp>
      <p:sp>
        <p:nvSpPr>
          <p:cNvPr id="522" name="Google Shape;522;p68"/>
          <p:cNvSpPr txBox="1"/>
          <p:nvPr/>
        </p:nvSpPr>
        <p:spPr>
          <a:xfrm>
            <a:off x="623450" y="2372550"/>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Under Pressure Toggle</a:t>
            </a:r>
            <a:endParaRPr>
              <a:solidFill>
                <a:srgbClr val="434343"/>
              </a:solidFill>
              <a:latin typeface="Proxima Nova Rg"/>
              <a:ea typeface="Proxima Nova Rg"/>
              <a:cs typeface="Proxima Nova Rg"/>
              <a:sym typeface="Proxima Nova"/>
            </a:endParaRPr>
          </a:p>
        </p:txBody>
      </p:sp>
      <p:sp>
        <p:nvSpPr>
          <p:cNvPr id="523" name="Google Shape;523;p68"/>
          <p:cNvSpPr txBox="1"/>
          <p:nvPr/>
        </p:nvSpPr>
        <p:spPr>
          <a:xfrm>
            <a:off x="623450" y="3061550"/>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Guidance</a:t>
            </a:r>
            <a:endParaRPr>
              <a:solidFill>
                <a:srgbClr val="434343"/>
              </a:solidFill>
              <a:latin typeface="Proxima Nova Rg"/>
              <a:ea typeface="Proxima Nova Rg"/>
              <a:cs typeface="Proxima Nova Rg"/>
              <a:sym typeface="Proxima Nova"/>
            </a:endParaRPr>
          </a:p>
        </p:txBody>
      </p:sp>
      <p:sp>
        <p:nvSpPr>
          <p:cNvPr id="524" name="Google Shape;524;p68"/>
          <p:cNvSpPr txBox="1"/>
          <p:nvPr/>
        </p:nvSpPr>
        <p:spPr>
          <a:xfrm>
            <a:off x="623450" y="3944450"/>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Team members’ shared profiles</a:t>
            </a:r>
            <a:endParaRPr>
              <a:solidFill>
                <a:srgbClr val="434343"/>
              </a:solidFill>
              <a:latin typeface="Proxima Nova Rg"/>
              <a:ea typeface="Proxima Nova Rg"/>
              <a:cs typeface="Proxima Nova Rg"/>
              <a:sym typeface="Proxima Nova"/>
            </a:endParaRPr>
          </a:p>
        </p:txBody>
      </p:sp>
      <p:cxnSp>
        <p:nvCxnSpPr>
          <p:cNvPr id="525" name="Google Shape;525;p68"/>
          <p:cNvCxnSpPr/>
          <p:nvPr/>
        </p:nvCxnSpPr>
        <p:spPr>
          <a:xfrm rot="10800000" flipH="1">
            <a:off x="3302450" y="1705825"/>
            <a:ext cx="1685100" cy="78000"/>
          </a:xfrm>
          <a:prstGeom prst="straightConnector1">
            <a:avLst/>
          </a:prstGeom>
          <a:noFill/>
          <a:ln w="9525" cap="flat" cmpd="sng">
            <a:solidFill>
              <a:srgbClr val="214263"/>
            </a:solidFill>
            <a:prstDash val="solid"/>
            <a:round/>
            <a:headEnd type="none" w="med" len="med"/>
            <a:tailEnd type="triangle" w="med" len="med"/>
          </a:ln>
        </p:spPr>
      </p:cxnSp>
      <p:cxnSp>
        <p:nvCxnSpPr>
          <p:cNvPr id="526" name="Google Shape;526;p68"/>
          <p:cNvCxnSpPr/>
          <p:nvPr/>
        </p:nvCxnSpPr>
        <p:spPr>
          <a:xfrm rot="10800000" flipH="1">
            <a:off x="3302450" y="2545650"/>
            <a:ext cx="1507500" cy="26100"/>
          </a:xfrm>
          <a:prstGeom prst="straightConnector1">
            <a:avLst/>
          </a:prstGeom>
          <a:noFill/>
          <a:ln w="9525" cap="flat" cmpd="sng">
            <a:solidFill>
              <a:srgbClr val="214263"/>
            </a:solidFill>
            <a:prstDash val="solid"/>
            <a:round/>
            <a:headEnd type="none" w="med" len="med"/>
            <a:tailEnd type="triangle" w="med" len="med"/>
          </a:ln>
        </p:spPr>
      </p:cxnSp>
      <p:cxnSp>
        <p:nvCxnSpPr>
          <p:cNvPr id="527" name="Google Shape;527;p68"/>
          <p:cNvCxnSpPr/>
          <p:nvPr/>
        </p:nvCxnSpPr>
        <p:spPr>
          <a:xfrm rot="10800000" flipH="1">
            <a:off x="3302450" y="3221150"/>
            <a:ext cx="1326300" cy="39600"/>
          </a:xfrm>
          <a:prstGeom prst="straightConnector1">
            <a:avLst/>
          </a:prstGeom>
          <a:noFill/>
          <a:ln w="9525" cap="flat" cmpd="sng">
            <a:solidFill>
              <a:srgbClr val="214263"/>
            </a:solidFill>
            <a:prstDash val="solid"/>
            <a:round/>
            <a:headEnd type="none" w="med" len="med"/>
            <a:tailEnd type="triangle" w="med" len="med"/>
          </a:ln>
        </p:spPr>
      </p:cxnSp>
      <p:cxnSp>
        <p:nvCxnSpPr>
          <p:cNvPr id="528" name="Google Shape;528;p68"/>
          <p:cNvCxnSpPr>
            <a:stCxn id="524" idx="3"/>
          </p:cNvCxnSpPr>
          <p:nvPr/>
        </p:nvCxnSpPr>
        <p:spPr>
          <a:xfrm>
            <a:off x="3302450" y="4143650"/>
            <a:ext cx="1460100" cy="12600"/>
          </a:xfrm>
          <a:prstGeom prst="straightConnector1">
            <a:avLst/>
          </a:prstGeom>
          <a:noFill/>
          <a:ln w="9525" cap="flat" cmpd="sng">
            <a:solidFill>
              <a:srgbClr val="214263"/>
            </a:solidFill>
            <a:prstDash val="solid"/>
            <a:round/>
            <a:headEnd type="none" w="med" len="med"/>
            <a:tailEnd type="triangle" w="med" len="med"/>
          </a:ln>
        </p:spPr>
      </p:cxnSp>
      <p:sp>
        <p:nvSpPr>
          <p:cNvPr id="529" name="Google Shape;529;p68"/>
          <p:cNvSpPr/>
          <p:nvPr/>
        </p:nvSpPr>
        <p:spPr>
          <a:xfrm>
            <a:off x="5256075" y="667750"/>
            <a:ext cx="1844400" cy="19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Engagement</a:t>
            </a:r>
            <a:endParaRPr/>
          </a:p>
        </p:txBody>
      </p:sp>
      <p:sp>
        <p:nvSpPr>
          <p:cNvPr id="230" name="Google Shape;230;p35"/>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agree to...</a:t>
            </a:r>
            <a:endParaRPr/>
          </a:p>
        </p:txBody>
      </p:sp>
      <p:sp>
        <p:nvSpPr>
          <p:cNvPr id="231" name="Google Shape;231;p35"/>
          <p:cNvSpPr/>
          <p:nvPr/>
        </p:nvSpPr>
        <p:spPr>
          <a:xfrm>
            <a:off x="1695057" y="1221612"/>
            <a:ext cx="2848200" cy="1683900"/>
          </a:xfrm>
          <a:prstGeom prst="rect">
            <a:avLst/>
          </a:prstGeom>
          <a:solidFill>
            <a:srgbClr val="02C1F4"/>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sp>
        <p:nvSpPr>
          <p:cNvPr id="232" name="Google Shape;232;p35"/>
          <p:cNvSpPr/>
          <p:nvPr/>
        </p:nvSpPr>
        <p:spPr>
          <a:xfrm>
            <a:off x="1695057" y="2962046"/>
            <a:ext cx="2848200" cy="1683900"/>
          </a:xfrm>
          <a:prstGeom prst="rect">
            <a:avLst/>
          </a:prstGeom>
          <a:solidFill>
            <a:srgbClr val="72C896"/>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sp>
        <p:nvSpPr>
          <p:cNvPr id="233" name="Google Shape;233;p35"/>
          <p:cNvSpPr/>
          <p:nvPr/>
        </p:nvSpPr>
        <p:spPr>
          <a:xfrm>
            <a:off x="4597375" y="1221612"/>
            <a:ext cx="2848200" cy="1683900"/>
          </a:xfrm>
          <a:prstGeom prst="rect">
            <a:avLst/>
          </a:prstGeom>
          <a:solidFill>
            <a:srgbClr val="FEDC52"/>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sp>
        <p:nvSpPr>
          <p:cNvPr id="234" name="Google Shape;234;p35"/>
          <p:cNvSpPr/>
          <p:nvPr/>
        </p:nvSpPr>
        <p:spPr>
          <a:xfrm>
            <a:off x="4597375" y="2962046"/>
            <a:ext cx="2848200" cy="1683900"/>
          </a:xfrm>
          <a:prstGeom prst="rect">
            <a:avLst/>
          </a:prstGeom>
          <a:solidFill>
            <a:srgbClr val="EF354E"/>
          </a:solidFill>
          <a:ln>
            <a:noFill/>
          </a:ln>
        </p:spPr>
        <p:txBody>
          <a:bodyPr spcFirstLastPara="1" wrap="square" lIns="60500" tIns="60500" rIns="60500" bIns="60500" anchor="ctr" anchorCtr="0">
            <a:noAutofit/>
          </a:bodyPr>
          <a:lstStyle/>
          <a:p>
            <a:pPr marL="0" lvl="0" indent="0" algn="l" rtl="0">
              <a:spcBef>
                <a:spcPts val="0"/>
              </a:spcBef>
              <a:spcAft>
                <a:spcPts val="0"/>
              </a:spcAft>
              <a:buNone/>
            </a:pPr>
            <a:endParaRPr/>
          </a:p>
        </p:txBody>
      </p:sp>
      <p:sp>
        <p:nvSpPr>
          <p:cNvPr id="235" name="Google Shape;235;p35"/>
          <p:cNvSpPr/>
          <p:nvPr/>
        </p:nvSpPr>
        <p:spPr>
          <a:xfrm>
            <a:off x="1698413" y="1221612"/>
            <a:ext cx="2848200" cy="1683900"/>
          </a:xfrm>
          <a:prstGeom prst="rect">
            <a:avLst/>
          </a:prstGeom>
          <a:no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2400" b="1">
                <a:solidFill>
                  <a:srgbClr val="FFFFFF"/>
                </a:solidFill>
                <a:latin typeface="Proxima Nova Rg"/>
                <a:ea typeface="Proxima Nova Rg"/>
                <a:cs typeface="Proxima Nova Rg"/>
                <a:sym typeface="Proxima Nova"/>
              </a:rPr>
              <a:t>STAY</a:t>
            </a:r>
            <a:endParaRPr sz="2400" b="1">
              <a:solidFill>
                <a:srgbClr val="FFFFFF"/>
              </a:solidFill>
              <a:latin typeface="Proxima Nova Rg"/>
              <a:ea typeface="Proxima Nova Rg"/>
              <a:cs typeface="Proxima Nova Rg"/>
              <a:sym typeface="Proxima Nova"/>
            </a:endParaRPr>
          </a:p>
          <a:p>
            <a:pPr marL="0" lvl="0" indent="0" algn="ctr" rtl="0">
              <a:spcBef>
                <a:spcPts val="0"/>
              </a:spcBef>
              <a:spcAft>
                <a:spcPts val="0"/>
              </a:spcAft>
              <a:buNone/>
            </a:pPr>
            <a:r>
              <a:rPr lang="en" sz="2400" b="1">
                <a:solidFill>
                  <a:srgbClr val="FFFFFF"/>
                </a:solidFill>
                <a:latin typeface="Proxima Nova Rg"/>
                <a:ea typeface="Proxima Nova Rg"/>
                <a:cs typeface="Proxima Nova Rg"/>
                <a:sym typeface="Proxima Nova"/>
              </a:rPr>
              <a:t>FOCUSED</a:t>
            </a:r>
            <a:endParaRPr sz="2400" b="1">
              <a:solidFill>
                <a:srgbClr val="FFFFFF"/>
              </a:solidFill>
              <a:latin typeface="Proxima Nova Rg"/>
              <a:ea typeface="Proxima Nova Rg"/>
              <a:cs typeface="Proxima Nova Rg"/>
              <a:sym typeface="Proxima Nova"/>
            </a:endParaRPr>
          </a:p>
        </p:txBody>
      </p:sp>
      <p:sp>
        <p:nvSpPr>
          <p:cNvPr id="236" name="Google Shape;236;p35"/>
          <p:cNvSpPr/>
          <p:nvPr/>
        </p:nvSpPr>
        <p:spPr>
          <a:xfrm>
            <a:off x="1698413" y="2962046"/>
            <a:ext cx="2848200" cy="1683900"/>
          </a:xfrm>
          <a:prstGeom prst="rect">
            <a:avLst/>
          </a:prstGeom>
          <a:solidFill>
            <a:schemeClr val="accent2"/>
          </a:solid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2400" b="1">
                <a:solidFill>
                  <a:srgbClr val="FFFFFF"/>
                </a:solidFill>
              </a:rPr>
              <a:t>STAY </a:t>
            </a:r>
            <a:endParaRPr sz="2400" b="1">
              <a:solidFill>
                <a:srgbClr val="FFFFFF"/>
              </a:solidFill>
            </a:endParaRPr>
          </a:p>
          <a:p>
            <a:pPr marL="0" lvl="0" indent="0" algn="ctr" rtl="0">
              <a:spcBef>
                <a:spcPts val="0"/>
              </a:spcBef>
              <a:spcAft>
                <a:spcPts val="0"/>
              </a:spcAft>
              <a:buNone/>
            </a:pPr>
            <a:r>
              <a:rPr lang="en" sz="2400" b="1">
                <a:solidFill>
                  <a:srgbClr val="FFFFFF"/>
                </a:solidFill>
              </a:rPr>
              <a:t>ON TASK</a:t>
            </a:r>
            <a:endParaRPr sz="2400" b="1">
              <a:solidFill>
                <a:srgbClr val="FFFFFF"/>
              </a:solidFill>
            </a:endParaRPr>
          </a:p>
        </p:txBody>
      </p:sp>
      <p:sp>
        <p:nvSpPr>
          <p:cNvPr id="237" name="Google Shape;237;p35"/>
          <p:cNvSpPr/>
          <p:nvPr/>
        </p:nvSpPr>
        <p:spPr>
          <a:xfrm>
            <a:off x="4600731" y="1221612"/>
            <a:ext cx="2848200" cy="1683900"/>
          </a:xfrm>
          <a:prstGeom prst="rect">
            <a:avLst/>
          </a:prstGeom>
          <a:solidFill>
            <a:srgbClr val="FFD701"/>
          </a:solid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2400" b="1">
                <a:solidFill>
                  <a:srgbClr val="FFFFFF"/>
                </a:solidFill>
              </a:rPr>
              <a:t>BE</a:t>
            </a:r>
            <a:endParaRPr sz="2400" b="1">
              <a:solidFill>
                <a:srgbClr val="FFFFFF"/>
              </a:solidFill>
            </a:endParaRPr>
          </a:p>
          <a:p>
            <a:pPr marL="0" lvl="0" indent="0" algn="ctr" rtl="0">
              <a:spcBef>
                <a:spcPts val="0"/>
              </a:spcBef>
              <a:spcAft>
                <a:spcPts val="0"/>
              </a:spcAft>
              <a:buNone/>
            </a:pPr>
            <a:r>
              <a:rPr lang="en" sz="2400" b="1">
                <a:solidFill>
                  <a:srgbClr val="FFFFFF"/>
                </a:solidFill>
              </a:rPr>
              <a:t>OPEN</a:t>
            </a:r>
            <a:endParaRPr sz="2400" b="1">
              <a:solidFill>
                <a:srgbClr val="FFFFFF"/>
              </a:solidFill>
            </a:endParaRPr>
          </a:p>
        </p:txBody>
      </p:sp>
      <p:sp>
        <p:nvSpPr>
          <p:cNvPr id="238" name="Google Shape;238;p35"/>
          <p:cNvSpPr/>
          <p:nvPr/>
        </p:nvSpPr>
        <p:spPr>
          <a:xfrm>
            <a:off x="4600731" y="2962046"/>
            <a:ext cx="2848200" cy="1683900"/>
          </a:xfrm>
          <a:prstGeom prst="rect">
            <a:avLst/>
          </a:prstGeom>
          <a:solidFill>
            <a:srgbClr val="F43045"/>
          </a:solidFill>
          <a:ln>
            <a:noFill/>
          </a:ln>
        </p:spPr>
        <p:txBody>
          <a:bodyPr spcFirstLastPara="1" wrap="square" lIns="60500" tIns="60500" rIns="60500" bIns="60500" anchor="ctr" anchorCtr="0">
            <a:noAutofit/>
          </a:bodyPr>
          <a:lstStyle/>
          <a:p>
            <a:pPr marL="0" lvl="0" indent="0" algn="ctr" rtl="0">
              <a:spcBef>
                <a:spcPts val="0"/>
              </a:spcBef>
              <a:spcAft>
                <a:spcPts val="0"/>
              </a:spcAft>
              <a:buNone/>
            </a:pPr>
            <a:r>
              <a:rPr lang="en" sz="2400" b="1">
                <a:solidFill>
                  <a:srgbClr val="FFFFFF"/>
                </a:solidFill>
              </a:rPr>
              <a:t>ASK </a:t>
            </a:r>
            <a:endParaRPr sz="2400" b="1">
              <a:solidFill>
                <a:srgbClr val="FFFFFF"/>
              </a:solidFill>
            </a:endParaRPr>
          </a:p>
          <a:p>
            <a:pPr marL="0" lvl="0" indent="0" algn="ctr" rtl="0">
              <a:spcBef>
                <a:spcPts val="0"/>
              </a:spcBef>
              <a:spcAft>
                <a:spcPts val="0"/>
              </a:spcAft>
              <a:buNone/>
            </a:pPr>
            <a:r>
              <a:rPr lang="en" sz="2400" b="1">
                <a:solidFill>
                  <a:srgbClr val="FFFFFF"/>
                </a:solidFill>
              </a:rPr>
              <a:t>QUESTIONS</a:t>
            </a:r>
            <a:endParaRPr sz="2400" b="1">
              <a:solidFill>
                <a:srgbClr val="FFFFFF"/>
              </a:solidFill>
            </a:endParaRPr>
          </a:p>
        </p:txBody>
      </p:sp>
      <p:sp>
        <p:nvSpPr>
          <p:cNvPr id="239" name="Google Shape;239;p35"/>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69"/>
          <p:cNvPicPr preferRelativeResize="0"/>
          <p:nvPr/>
        </p:nvPicPr>
        <p:blipFill rotWithShape="1">
          <a:blip r:embed="rId3">
            <a:alphaModFix/>
          </a:blip>
          <a:srcRect l="12688" r="8843"/>
          <a:stretch/>
        </p:blipFill>
        <p:spPr>
          <a:xfrm>
            <a:off x="4896375" y="969825"/>
            <a:ext cx="4004851" cy="4089725"/>
          </a:xfrm>
          <a:prstGeom prst="rect">
            <a:avLst/>
          </a:prstGeom>
          <a:noFill/>
          <a:ln>
            <a:noFill/>
          </a:ln>
          <a:effectLst>
            <a:outerShdw blurRad="57150" dist="19050" dir="5400000" algn="bl" rotWithShape="0">
              <a:srgbClr val="000000">
                <a:alpha val="50000"/>
              </a:srgbClr>
            </a:outerShdw>
          </a:effectLst>
        </p:spPr>
      </p:pic>
      <p:sp>
        <p:nvSpPr>
          <p:cNvPr id="535" name="Google Shape;535;p6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 My Team</a:t>
            </a:r>
            <a:endParaRPr/>
          </a:p>
        </p:txBody>
      </p:sp>
      <p:sp>
        <p:nvSpPr>
          <p:cNvPr id="536" name="Google Shape;536;p69"/>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My Team’s Cognitive Diversity</a:t>
            </a:r>
            <a:endParaRPr/>
          </a:p>
        </p:txBody>
      </p:sp>
      <p:sp>
        <p:nvSpPr>
          <p:cNvPr id="537" name="Google Shape;537;p69"/>
          <p:cNvSpPr txBox="1"/>
          <p:nvPr/>
        </p:nvSpPr>
        <p:spPr>
          <a:xfrm>
            <a:off x="0" y="2544925"/>
            <a:ext cx="33024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Team Composite and Preference Map</a:t>
            </a:r>
            <a:endParaRPr>
              <a:solidFill>
                <a:srgbClr val="434343"/>
              </a:solidFill>
              <a:latin typeface="Proxima Nova Rg"/>
              <a:ea typeface="Proxima Nova Rg"/>
              <a:cs typeface="Proxima Nova Rg"/>
              <a:sym typeface="Proxima Nova"/>
            </a:endParaRPr>
          </a:p>
        </p:txBody>
      </p:sp>
      <p:sp>
        <p:nvSpPr>
          <p:cNvPr id="538" name="Google Shape;538;p69"/>
          <p:cNvSpPr txBox="1"/>
          <p:nvPr/>
        </p:nvSpPr>
        <p:spPr>
          <a:xfrm>
            <a:off x="623450" y="3511388"/>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Team Member Select</a:t>
            </a:r>
            <a:endParaRPr>
              <a:solidFill>
                <a:srgbClr val="434343"/>
              </a:solidFill>
              <a:latin typeface="Proxima Nova Rg"/>
              <a:ea typeface="Proxima Nova Rg"/>
              <a:cs typeface="Proxima Nova Rg"/>
              <a:sym typeface="Proxima Nova"/>
            </a:endParaRPr>
          </a:p>
        </p:txBody>
      </p:sp>
      <p:sp>
        <p:nvSpPr>
          <p:cNvPr id="539" name="Google Shape;539;p69"/>
          <p:cNvSpPr txBox="1"/>
          <p:nvPr/>
        </p:nvSpPr>
        <p:spPr>
          <a:xfrm>
            <a:off x="623450" y="4325450"/>
            <a:ext cx="2679000" cy="39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Guidance</a:t>
            </a:r>
            <a:endParaRPr>
              <a:solidFill>
                <a:srgbClr val="434343"/>
              </a:solidFill>
              <a:latin typeface="Proxima Nova Rg"/>
              <a:ea typeface="Proxima Nova Rg"/>
              <a:cs typeface="Proxima Nova Rg"/>
              <a:sym typeface="Proxima Nova"/>
            </a:endParaRPr>
          </a:p>
        </p:txBody>
      </p:sp>
      <p:sp>
        <p:nvSpPr>
          <p:cNvPr id="540" name="Google Shape;540;p69"/>
          <p:cNvSpPr/>
          <p:nvPr/>
        </p:nvSpPr>
        <p:spPr>
          <a:xfrm>
            <a:off x="6065075" y="1109375"/>
            <a:ext cx="1844400" cy="19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1" name="Google Shape;541;p69"/>
          <p:cNvCxnSpPr>
            <a:stCxn id="537" idx="3"/>
          </p:cNvCxnSpPr>
          <p:nvPr/>
        </p:nvCxnSpPr>
        <p:spPr>
          <a:xfrm>
            <a:off x="3302400" y="2744125"/>
            <a:ext cx="1797900" cy="900"/>
          </a:xfrm>
          <a:prstGeom prst="straightConnector1">
            <a:avLst/>
          </a:prstGeom>
          <a:noFill/>
          <a:ln w="9525" cap="flat" cmpd="sng">
            <a:solidFill>
              <a:srgbClr val="214263"/>
            </a:solidFill>
            <a:prstDash val="solid"/>
            <a:round/>
            <a:headEnd type="none" w="med" len="med"/>
            <a:tailEnd type="triangle" w="med" len="med"/>
          </a:ln>
        </p:spPr>
      </p:cxnSp>
      <p:cxnSp>
        <p:nvCxnSpPr>
          <p:cNvPr id="542" name="Google Shape;542;p69"/>
          <p:cNvCxnSpPr/>
          <p:nvPr/>
        </p:nvCxnSpPr>
        <p:spPr>
          <a:xfrm>
            <a:off x="3302450" y="3693263"/>
            <a:ext cx="2031600" cy="4200"/>
          </a:xfrm>
          <a:prstGeom prst="straightConnector1">
            <a:avLst/>
          </a:prstGeom>
          <a:noFill/>
          <a:ln w="9525" cap="flat" cmpd="sng">
            <a:solidFill>
              <a:srgbClr val="214263"/>
            </a:solidFill>
            <a:prstDash val="solid"/>
            <a:round/>
            <a:headEnd type="none" w="med" len="med"/>
            <a:tailEnd type="triangle" w="med" len="med"/>
          </a:ln>
        </p:spPr>
      </p:cxnSp>
      <p:cxnSp>
        <p:nvCxnSpPr>
          <p:cNvPr id="543" name="Google Shape;543;p69"/>
          <p:cNvCxnSpPr>
            <a:stCxn id="539" idx="3"/>
          </p:cNvCxnSpPr>
          <p:nvPr/>
        </p:nvCxnSpPr>
        <p:spPr>
          <a:xfrm>
            <a:off x="3302450" y="4524650"/>
            <a:ext cx="2040300" cy="12600"/>
          </a:xfrm>
          <a:prstGeom prst="straightConnector1">
            <a:avLst/>
          </a:prstGeom>
          <a:noFill/>
          <a:ln w="9525" cap="flat" cmpd="sng">
            <a:solidFill>
              <a:srgbClr val="214263"/>
            </a:solidFill>
            <a:prstDash val="solid"/>
            <a:round/>
            <a:headEnd type="none" w="med" len="med"/>
            <a:tailEnd type="triangle" w="med" len="med"/>
          </a:ln>
        </p:spPr>
      </p:cxnSp>
      <p:sp>
        <p:nvSpPr>
          <p:cNvPr id="544" name="Google Shape;544;p69"/>
          <p:cNvSpPr txBox="1"/>
          <p:nvPr/>
        </p:nvSpPr>
        <p:spPr>
          <a:xfrm>
            <a:off x="0" y="1742967"/>
            <a:ext cx="4045800" cy="39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434343"/>
                </a:solidFill>
                <a:latin typeface="Proxima Nova Rg"/>
                <a:ea typeface="Proxima Nova Rg"/>
                <a:cs typeface="Proxima Nova Rg"/>
                <a:sym typeface="Proxima Nova"/>
              </a:rPr>
              <a:t>Understanding my team’s cognitive diversity</a:t>
            </a:r>
            <a:endParaRPr>
              <a:solidFill>
                <a:srgbClr val="434343"/>
              </a:solidFill>
              <a:latin typeface="Proxima Nova Rg"/>
              <a:ea typeface="Proxima Nova Rg"/>
              <a:cs typeface="Proxima Nova Rg"/>
              <a:sym typeface="Proxima Nova"/>
            </a:endParaRPr>
          </a:p>
          <a:p>
            <a:pPr marL="0" lvl="0" indent="0" algn="r" rtl="0">
              <a:spcBef>
                <a:spcPts val="1000"/>
              </a:spcBef>
              <a:spcAft>
                <a:spcPts val="1000"/>
              </a:spcAft>
              <a:buNone/>
            </a:pPr>
            <a:r>
              <a:rPr lang="en">
                <a:solidFill>
                  <a:srgbClr val="434343"/>
                </a:solidFill>
                <a:latin typeface="Proxima Nova Rg"/>
                <a:ea typeface="Proxima Nova Rg"/>
                <a:cs typeface="Proxima Nova Rg"/>
                <a:sym typeface="Proxima Nova"/>
              </a:rPr>
              <a:t>How does my team operate</a:t>
            </a:r>
            <a:endParaRPr>
              <a:solidFill>
                <a:srgbClr val="434343"/>
              </a:solidFill>
              <a:latin typeface="Proxima Nova Rg"/>
              <a:ea typeface="Proxima Nova Rg"/>
              <a:cs typeface="Proxima Nova Rg"/>
              <a:sym typeface="Proxima Nova"/>
            </a:endParaRPr>
          </a:p>
        </p:txBody>
      </p:sp>
      <p:cxnSp>
        <p:nvCxnSpPr>
          <p:cNvPr id="545" name="Google Shape;545;p69"/>
          <p:cNvCxnSpPr>
            <a:stCxn id="544" idx="3"/>
          </p:cNvCxnSpPr>
          <p:nvPr/>
        </p:nvCxnSpPr>
        <p:spPr>
          <a:xfrm>
            <a:off x="4045800" y="1942167"/>
            <a:ext cx="1024500" cy="0"/>
          </a:xfrm>
          <a:prstGeom prst="straightConnector1">
            <a:avLst/>
          </a:prstGeom>
          <a:noFill/>
          <a:ln w="9525" cap="flat" cmpd="sng">
            <a:solidFill>
              <a:srgbClr val="214263"/>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 More</a:t>
            </a:r>
            <a:endParaRPr/>
          </a:p>
        </p:txBody>
      </p:sp>
      <p:sp>
        <p:nvSpPr>
          <p:cNvPr id="551" name="Google Shape;551;p70"/>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0"/>
              <a:t>31</a:t>
            </a:fld>
            <a:endParaRPr b="0"/>
          </a:p>
        </p:txBody>
      </p:sp>
      <p:sp>
        <p:nvSpPr>
          <p:cNvPr id="552" name="Google Shape;552;p70"/>
          <p:cNvSpPr txBox="1"/>
          <p:nvPr/>
        </p:nvSpPr>
        <p:spPr>
          <a:xfrm>
            <a:off x="311700" y="4492525"/>
            <a:ext cx="8520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u="sng">
                <a:solidFill>
                  <a:schemeClr val="hlink"/>
                </a:solidFill>
                <a:latin typeface="Proxima Nova Rg"/>
                <a:ea typeface="Proxima Nova Rg"/>
                <a:cs typeface="Proxima Nova Rg"/>
                <a:sym typeface="Proxima Nova"/>
                <a:hlinkClick r:id="rId3"/>
              </a:rPr>
              <a:t>Help Article: Team Feature Overview</a:t>
            </a:r>
            <a:r>
              <a:rPr lang="en" sz="900">
                <a:latin typeface="Proxima Nova Rg"/>
                <a:ea typeface="Proxima Nova Rg"/>
                <a:cs typeface="Proxima Nova Rg"/>
                <a:sym typeface="Proxima Nova"/>
              </a:rPr>
              <a:t> </a:t>
            </a:r>
            <a:endParaRPr sz="900">
              <a:latin typeface="Proxima Nova Rg"/>
              <a:ea typeface="Proxima Nova Rg"/>
              <a:cs typeface="Proxima Nova Rg"/>
              <a:sym typeface="Proxima Nova"/>
            </a:endParaRPr>
          </a:p>
        </p:txBody>
      </p:sp>
      <p:pic>
        <p:nvPicPr>
          <p:cNvPr id="553" name="Google Shape;553;p70"/>
          <p:cNvPicPr preferRelativeResize="0"/>
          <p:nvPr/>
        </p:nvPicPr>
        <p:blipFill>
          <a:blip r:embed="rId4">
            <a:alphaModFix/>
          </a:blip>
          <a:stretch>
            <a:fillRect/>
          </a:stretch>
        </p:blipFill>
        <p:spPr>
          <a:xfrm>
            <a:off x="1365125" y="712925"/>
            <a:ext cx="6413726" cy="37849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1"/>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559" name="Google Shape;559;p71"/>
          <p:cNvPicPr preferRelativeResize="0"/>
          <p:nvPr/>
        </p:nvPicPr>
        <p:blipFill>
          <a:blip r:embed="rId3">
            <a:alphaModFix/>
          </a:blip>
          <a:stretch>
            <a:fillRect/>
          </a:stretch>
        </p:blipFill>
        <p:spPr>
          <a:xfrm>
            <a:off x="5301125" y="818618"/>
            <a:ext cx="2344950" cy="3583007"/>
          </a:xfrm>
          <a:prstGeom prst="rect">
            <a:avLst/>
          </a:prstGeom>
          <a:noFill/>
          <a:ln>
            <a:noFill/>
          </a:ln>
        </p:spPr>
      </p:pic>
      <p:sp>
        <p:nvSpPr>
          <p:cNvPr id="560" name="Google Shape;560;p71"/>
          <p:cNvSpPr txBox="1">
            <a:spLocks noGrp="1"/>
          </p:cNvSpPr>
          <p:nvPr>
            <p:ph type="body" idx="1"/>
          </p:nvPr>
        </p:nvSpPr>
        <p:spPr>
          <a:xfrm>
            <a:off x="1412275" y="1102450"/>
            <a:ext cx="3531300" cy="3416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800">
                <a:solidFill>
                  <a:srgbClr val="434343"/>
                </a:solidFill>
              </a:rPr>
              <a:t>How might you use these tools to coach your teams?</a:t>
            </a:r>
            <a:endParaRPr sz="2000">
              <a:solidFill>
                <a:srgbClr val="434343"/>
              </a:solidFill>
            </a:endParaRPr>
          </a:p>
          <a:p>
            <a:pPr marL="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sz="30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few ways to start today</a:t>
            </a:r>
            <a:endParaRPr/>
          </a:p>
        </p:txBody>
      </p:sp>
      <p:sp>
        <p:nvSpPr>
          <p:cNvPr id="566" name="Google Shape;566;p72"/>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0"/>
              <a:t>33</a:t>
            </a:fld>
            <a:endParaRPr b="0"/>
          </a:p>
        </p:txBody>
      </p:sp>
      <p:pic>
        <p:nvPicPr>
          <p:cNvPr id="567" name="Google Shape;567;p72"/>
          <p:cNvPicPr preferRelativeResize="0"/>
          <p:nvPr/>
        </p:nvPicPr>
        <p:blipFill rotWithShape="1">
          <a:blip r:embed="rId3">
            <a:alphaModFix/>
          </a:blip>
          <a:srcRect t="13815"/>
          <a:stretch/>
        </p:blipFill>
        <p:spPr>
          <a:xfrm>
            <a:off x="311700" y="1049900"/>
            <a:ext cx="2604027" cy="1361124"/>
          </a:xfrm>
          <a:prstGeom prst="rect">
            <a:avLst/>
          </a:prstGeom>
          <a:noFill/>
          <a:ln>
            <a:noFill/>
          </a:ln>
          <a:effectLst>
            <a:outerShdw blurRad="57150" dist="19050" dir="5400000" algn="bl" rotWithShape="0">
              <a:srgbClr val="000000">
                <a:alpha val="50000"/>
              </a:srgbClr>
            </a:outerShdw>
          </a:effectLst>
        </p:spPr>
      </p:pic>
      <p:pic>
        <p:nvPicPr>
          <p:cNvPr id="568" name="Google Shape;568;p72"/>
          <p:cNvPicPr preferRelativeResize="0"/>
          <p:nvPr/>
        </p:nvPicPr>
        <p:blipFill rotWithShape="1">
          <a:blip r:embed="rId4">
            <a:alphaModFix/>
          </a:blip>
          <a:srcRect t="12109" b="12350"/>
          <a:stretch/>
        </p:blipFill>
        <p:spPr>
          <a:xfrm>
            <a:off x="3270000" y="1049900"/>
            <a:ext cx="2604002" cy="1361126"/>
          </a:xfrm>
          <a:prstGeom prst="rect">
            <a:avLst/>
          </a:prstGeom>
          <a:noFill/>
          <a:ln>
            <a:noFill/>
          </a:ln>
          <a:effectLst>
            <a:outerShdw blurRad="57150" dist="19050" dir="5400000" algn="bl" rotWithShape="0">
              <a:srgbClr val="000000">
                <a:alpha val="50000"/>
              </a:srgbClr>
            </a:outerShdw>
          </a:effectLst>
        </p:spPr>
      </p:pic>
      <p:pic>
        <p:nvPicPr>
          <p:cNvPr id="569" name="Google Shape;569;p72"/>
          <p:cNvPicPr preferRelativeResize="0"/>
          <p:nvPr/>
        </p:nvPicPr>
        <p:blipFill rotWithShape="1">
          <a:blip r:embed="rId5">
            <a:alphaModFix/>
          </a:blip>
          <a:srcRect t="14229"/>
          <a:stretch/>
        </p:blipFill>
        <p:spPr>
          <a:xfrm>
            <a:off x="6228275" y="1053702"/>
            <a:ext cx="2604026" cy="1361126"/>
          </a:xfrm>
          <a:prstGeom prst="rect">
            <a:avLst/>
          </a:prstGeom>
          <a:noFill/>
          <a:ln>
            <a:noFill/>
          </a:ln>
          <a:effectLst>
            <a:outerShdw blurRad="57150" dist="19050" dir="5400000" algn="bl" rotWithShape="0">
              <a:srgbClr val="000000">
                <a:alpha val="50000"/>
              </a:srgbClr>
            </a:outerShdw>
          </a:effectLst>
        </p:spPr>
      </p:pic>
      <p:pic>
        <p:nvPicPr>
          <p:cNvPr id="570" name="Google Shape;570;p72"/>
          <p:cNvPicPr preferRelativeResize="0"/>
          <p:nvPr/>
        </p:nvPicPr>
        <p:blipFill rotWithShape="1">
          <a:blip r:embed="rId6">
            <a:alphaModFix/>
          </a:blip>
          <a:srcRect t="14777"/>
          <a:stretch/>
        </p:blipFill>
        <p:spPr>
          <a:xfrm>
            <a:off x="6228525" y="3131899"/>
            <a:ext cx="2603527" cy="1249349"/>
          </a:xfrm>
          <a:prstGeom prst="rect">
            <a:avLst/>
          </a:prstGeom>
          <a:noFill/>
          <a:ln>
            <a:noFill/>
          </a:ln>
          <a:effectLst>
            <a:outerShdw blurRad="57150" dist="19050" dir="5400000" algn="bl" rotWithShape="0">
              <a:srgbClr val="000000">
                <a:alpha val="50000"/>
              </a:srgbClr>
            </a:outerShdw>
          </a:effectLst>
        </p:spPr>
      </p:pic>
      <p:pic>
        <p:nvPicPr>
          <p:cNvPr id="571" name="Google Shape;571;p72"/>
          <p:cNvPicPr preferRelativeResize="0"/>
          <p:nvPr/>
        </p:nvPicPr>
        <p:blipFill rotWithShape="1">
          <a:blip r:embed="rId7">
            <a:alphaModFix/>
          </a:blip>
          <a:srcRect t="12974" b="12203"/>
          <a:stretch/>
        </p:blipFill>
        <p:spPr>
          <a:xfrm>
            <a:off x="3270225" y="3131900"/>
            <a:ext cx="2604025" cy="1249351"/>
          </a:xfrm>
          <a:prstGeom prst="rect">
            <a:avLst/>
          </a:prstGeom>
          <a:noFill/>
          <a:ln>
            <a:noFill/>
          </a:ln>
          <a:effectLst>
            <a:outerShdw blurRad="57150" dist="19050" dir="5400000" algn="bl" rotWithShape="0">
              <a:srgbClr val="000000">
                <a:alpha val="50000"/>
              </a:srgbClr>
            </a:outerShdw>
          </a:effectLst>
        </p:spPr>
      </p:pic>
      <p:pic>
        <p:nvPicPr>
          <p:cNvPr id="572" name="Google Shape;572;p72"/>
          <p:cNvPicPr preferRelativeResize="0"/>
          <p:nvPr/>
        </p:nvPicPr>
        <p:blipFill rotWithShape="1">
          <a:blip r:embed="rId8">
            <a:alphaModFix/>
          </a:blip>
          <a:srcRect t="14777"/>
          <a:stretch/>
        </p:blipFill>
        <p:spPr>
          <a:xfrm>
            <a:off x="311950" y="3131900"/>
            <a:ext cx="2604027" cy="1249350"/>
          </a:xfrm>
          <a:prstGeom prst="rect">
            <a:avLst/>
          </a:prstGeom>
          <a:noFill/>
          <a:ln>
            <a:noFill/>
          </a:ln>
          <a:effectLst>
            <a:outerShdw blurRad="57150" dist="19050" dir="5400000" algn="bl" rotWithShape="0">
              <a:srgbClr val="000000">
                <a:alpha val="50000"/>
              </a:srgbClr>
            </a:outerShdw>
          </a:effectLst>
        </p:spPr>
      </p:pic>
      <p:sp>
        <p:nvSpPr>
          <p:cNvPr id="573" name="Google Shape;573;p72"/>
          <p:cNvSpPr txBox="1"/>
          <p:nvPr/>
        </p:nvSpPr>
        <p:spPr>
          <a:xfrm>
            <a:off x="311963" y="680600"/>
            <a:ext cx="260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Proxima Nova Semibold"/>
                <a:ea typeface="Proxima Nova Semibold"/>
                <a:cs typeface="Proxima Nova Semibold"/>
                <a:sym typeface="Proxima Nova Semibold"/>
              </a:rPr>
              <a:t>Remote Team Trust Building</a:t>
            </a:r>
            <a:endParaRPr sz="1200">
              <a:latin typeface="Proxima Nova Semibold"/>
              <a:ea typeface="Proxima Nova Semibold"/>
              <a:cs typeface="Proxima Nova Semibold"/>
              <a:sym typeface="Proxima Nova Semibold"/>
            </a:endParaRPr>
          </a:p>
        </p:txBody>
      </p:sp>
      <p:sp>
        <p:nvSpPr>
          <p:cNvPr id="574" name="Google Shape;574;p72"/>
          <p:cNvSpPr txBox="1"/>
          <p:nvPr/>
        </p:nvSpPr>
        <p:spPr>
          <a:xfrm>
            <a:off x="3269988" y="680600"/>
            <a:ext cx="260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Proxima Nova Semibold"/>
                <a:ea typeface="Proxima Nova Semibold"/>
                <a:cs typeface="Proxima Nova Semibold"/>
                <a:sym typeface="Proxima Nova Semibold"/>
              </a:rPr>
              <a:t>Improving Your 1:1s</a:t>
            </a:r>
            <a:endParaRPr sz="1200">
              <a:latin typeface="Proxima Nova Semibold"/>
              <a:ea typeface="Proxima Nova Semibold"/>
              <a:cs typeface="Proxima Nova Semibold"/>
              <a:sym typeface="Proxima Nova Semibold"/>
            </a:endParaRPr>
          </a:p>
        </p:txBody>
      </p:sp>
      <p:sp>
        <p:nvSpPr>
          <p:cNvPr id="575" name="Google Shape;575;p72"/>
          <p:cNvSpPr txBox="1"/>
          <p:nvPr/>
        </p:nvSpPr>
        <p:spPr>
          <a:xfrm>
            <a:off x="311938" y="2748000"/>
            <a:ext cx="260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Proxima Nova Semibold"/>
                <a:ea typeface="Proxima Nova Semibold"/>
                <a:cs typeface="Proxima Nova Semibold"/>
                <a:sym typeface="Proxima Nova Semibold"/>
              </a:rPr>
              <a:t>Remote Team Communication</a:t>
            </a:r>
            <a:endParaRPr sz="1200">
              <a:latin typeface="Proxima Nova Semibold"/>
              <a:ea typeface="Proxima Nova Semibold"/>
              <a:cs typeface="Proxima Nova Semibold"/>
              <a:sym typeface="Proxima Nova Semibold"/>
            </a:endParaRPr>
          </a:p>
        </p:txBody>
      </p:sp>
      <p:sp>
        <p:nvSpPr>
          <p:cNvPr id="576" name="Google Shape;576;p72"/>
          <p:cNvSpPr txBox="1"/>
          <p:nvPr/>
        </p:nvSpPr>
        <p:spPr>
          <a:xfrm>
            <a:off x="6228013" y="680600"/>
            <a:ext cx="260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Proxima Nova Semibold"/>
                <a:ea typeface="Proxima Nova Semibold"/>
                <a:cs typeface="Proxima Nova Semibold"/>
                <a:sym typeface="Proxima Nova Semibold"/>
              </a:rPr>
              <a:t>Understanding Your Team</a:t>
            </a:r>
            <a:endParaRPr sz="1200">
              <a:latin typeface="Proxima Nova Semibold"/>
              <a:ea typeface="Proxima Nova Semibold"/>
              <a:cs typeface="Proxima Nova Semibold"/>
              <a:sym typeface="Proxima Nova Semibold"/>
            </a:endParaRPr>
          </a:p>
        </p:txBody>
      </p:sp>
      <p:sp>
        <p:nvSpPr>
          <p:cNvPr id="577" name="Google Shape;577;p72"/>
          <p:cNvSpPr txBox="1"/>
          <p:nvPr/>
        </p:nvSpPr>
        <p:spPr>
          <a:xfrm>
            <a:off x="3270238" y="2748000"/>
            <a:ext cx="260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Proxima Nova Semibold"/>
                <a:ea typeface="Proxima Nova Semibold"/>
                <a:cs typeface="Proxima Nova Semibold"/>
                <a:sym typeface="Proxima Nova Semibold"/>
              </a:rPr>
              <a:t>Your Team’s Superpowers</a:t>
            </a:r>
            <a:endParaRPr sz="1200">
              <a:latin typeface="Proxima Nova Semibold"/>
              <a:ea typeface="Proxima Nova Semibold"/>
              <a:cs typeface="Proxima Nova Semibold"/>
              <a:sym typeface="Proxima Nova Semibold"/>
            </a:endParaRPr>
          </a:p>
        </p:txBody>
      </p:sp>
      <p:sp>
        <p:nvSpPr>
          <p:cNvPr id="578" name="Google Shape;578;p72"/>
          <p:cNvSpPr txBox="1"/>
          <p:nvPr/>
        </p:nvSpPr>
        <p:spPr>
          <a:xfrm>
            <a:off x="6228538" y="2748000"/>
            <a:ext cx="2604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Proxima Nova Semibold"/>
                <a:ea typeface="Proxima Nova Semibold"/>
                <a:cs typeface="Proxima Nova Semibold"/>
                <a:sym typeface="Proxima Nova Semibold"/>
              </a:rPr>
              <a:t>1:1 Sharing: Create Deeper Understanding</a:t>
            </a:r>
            <a:endParaRPr sz="1000">
              <a:latin typeface="Proxima Nova Semibold"/>
              <a:ea typeface="Proxima Nova Semibold"/>
              <a:cs typeface="Proxima Nova Semibold"/>
              <a:sym typeface="Proxima Nova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1000"/>
                                        <p:tgtEl>
                                          <p:spTgt spid="573"/>
                                        </p:tgtEl>
                                      </p:cBhvr>
                                    </p:animEffect>
                                  </p:childTnLst>
                                </p:cTn>
                              </p:par>
                              <p:par>
                                <p:cTn id="8" presetID="10" presetClass="entr" presetSubtype="0" fill="hold" nodeType="withEffect">
                                  <p:stCondLst>
                                    <p:cond delay="0"/>
                                  </p:stCondLst>
                                  <p:childTnLst>
                                    <p:set>
                                      <p:cBhvr>
                                        <p:cTn id="9" dur="1" fill="hold">
                                          <p:stCondLst>
                                            <p:cond delay="0"/>
                                          </p:stCondLst>
                                        </p:cTn>
                                        <p:tgtEl>
                                          <p:spTgt spid="567"/>
                                        </p:tgtEl>
                                        <p:attrNameLst>
                                          <p:attrName>style.visibility</p:attrName>
                                        </p:attrNameLst>
                                      </p:cBhvr>
                                      <p:to>
                                        <p:strVal val="visible"/>
                                      </p:to>
                                    </p:set>
                                    <p:animEffect transition="in" filter="fade">
                                      <p:cBhvr>
                                        <p:cTn id="10" dur="1000"/>
                                        <p:tgtEl>
                                          <p:spTgt spid="56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74"/>
                                        </p:tgtEl>
                                        <p:attrNameLst>
                                          <p:attrName>style.visibility</p:attrName>
                                        </p:attrNameLst>
                                      </p:cBhvr>
                                      <p:to>
                                        <p:strVal val="visible"/>
                                      </p:to>
                                    </p:set>
                                    <p:animEffect transition="in" filter="fade">
                                      <p:cBhvr>
                                        <p:cTn id="14" dur="1000"/>
                                        <p:tgtEl>
                                          <p:spTgt spid="574"/>
                                        </p:tgtEl>
                                      </p:cBhvr>
                                    </p:animEffect>
                                  </p:childTnLst>
                                </p:cTn>
                              </p:par>
                              <p:par>
                                <p:cTn id="15" presetID="10" presetClass="entr" presetSubtype="0" fill="hold" nodeType="withEffect">
                                  <p:stCondLst>
                                    <p:cond delay="0"/>
                                  </p:stCondLst>
                                  <p:childTnLst>
                                    <p:set>
                                      <p:cBhvr>
                                        <p:cTn id="16" dur="1" fill="hold">
                                          <p:stCondLst>
                                            <p:cond delay="0"/>
                                          </p:stCondLst>
                                        </p:cTn>
                                        <p:tgtEl>
                                          <p:spTgt spid="568"/>
                                        </p:tgtEl>
                                        <p:attrNameLst>
                                          <p:attrName>style.visibility</p:attrName>
                                        </p:attrNameLst>
                                      </p:cBhvr>
                                      <p:to>
                                        <p:strVal val="visible"/>
                                      </p:to>
                                    </p:set>
                                    <p:animEffect transition="in" filter="fade">
                                      <p:cBhvr>
                                        <p:cTn id="17" dur="1000"/>
                                        <p:tgtEl>
                                          <p:spTgt spid="568"/>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76"/>
                                        </p:tgtEl>
                                        <p:attrNameLst>
                                          <p:attrName>style.visibility</p:attrName>
                                        </p:attrNameLst>
                                      </p:cBhvr>
                                      <p:to>
                                        <p:strVal val="visible"/>
                                      </p:to>
                                    </p:set>
                                    <p:animEffect transition="in" filter="fade">
                                      <p:cBhvr>
                                        <p:cTn id="21" dur="1000"/>
                                        <p:tgtEl>
                                          <p:spTgt spid="576"/>
                                        </p:tgtEl>
                                      </p:cBhvr>
                                    </p:animEffect>
                                  </p:childTnLst>
                                </p:cTn>
                              </p:par>
                              <p:par>
                                <p:cTn id="22" presetID="10" presetClass="entr" presetSubtype="0" fill="hold" nodeType="withEffect">
                                  <p:stCondLst>
                                    <p:cond delay="0"/>
                                  </p:stCondLst>
                                  <p:childTnLst>
                                    <p:set>
                                      <p:cBhvr>
                                        <p:cTn id="23" dur="1" fill="hold">
                                          <p:stCondLst>
                                            <p:cond delay="0"/>
                                          </p:stCondLst>
                                        </p:cTn>
                                        <p:tgtEl>
                                          <p:spTgt spid="569"/>
                                        </p:tgtEl>
                                        <p:attrNameLst>
                                          <p:attrName>style.visibility</p:attrName>
                                        </p:attrNameLst>
                                      </p:cBhvr>
                                      <p:to>
                                        <p:strVal val="visible"/>
                                      </p:to>
                                    </p:set>
                                    <p:animEffect transition="in" filter="fade">
                                      <p:cBhvr>
                                        <p:cTn id="24" dur="1000"/>
                                        <p:tgtEl>
                                          <p:spTgt spid="569"/>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575"/>
                                        </p:tgtEl>
                                        <p:attrNameLst>
                                          <p:attrName>style.visibility</p:attrName>
                                        </p:attrNameLst>
                                      </p:cBhvr>
                                      <p:to>
                                        <p:strVal val="visible"/>
                                      </p:to>
                                    </p:set>
                                    <p:animEffect transition="in" filter="fade">
                                      <p:cBhvr>
                                        <p:cTn id="28" dur="1000"/>
                                        <p:tgtEl>
                                          <p:spTgt spid="575"/>
                                        </p:tgtEl>
                                      </p:cBhvr>
                                    </p:animEffect>
                                  </p:childTnLst>
                                </p:cTn>
                              </p:par>
                              <p:par>
                                <p:cTn id="29" presetID="10" presetClass="entr" presetSubtype="0" fill="hold" nodeType="withEffect">
                                  <p:stCondLst>
                                    <p:cond delay="0"/>
                                  </p:stCondLst>
                                  <p:childTnLst>
                                    <p:set>
                                      <p:cBhvr>
                                        <p:cTn id="30" dur="1" fill="hold">
                                          <p:stCondLst>
                                            <p:cond delay="0"/>
                                          </p:stCondLst>
                                        </p:cTn>
                                        <p:tgtEl>
                                          <p:spTgt spid="572"/>
                                        </p:tgtEl>
                                        <p:attrNameLst>
                                          <p:attrName>style.visibility</p:attrName>
                                        </p:attrNameLst>
                                      </p:cBhvr>
                                      <p:to>
                                        <p:strVal val="visible"/>
                                      </p:to>
                                    </p:set>
                                    <p:animEffect transition="in" filter="fade">
                                      <p:cBhvr>
                                        <p:cTn id="31" dur="1000"/>
                                        <p:tgtEl>
                                          <p:spTgt spid="572"/>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577"/>
                                        </p:tgtEl>
                                        <p:attrNameLst>
                                          <p:attrName>style.visibility</p:attrName>
                                        </p:attrNameLst>
                                      </p:cBhvr>
                                      <p:to>
                                        <p:strVal val="visible"/>
                                      </p:to>
                                    </p:set>
                                    <p:animEffect transition="in" filter="fade">
                                      <p:cBhvr>
                                        <p:cTn id="35" dur="1000"/>
                                        <p:tgtEl>
                                          <p:spTgt spid="577"/>
                                        </p:tgtEl>
                                      </p:cBhvr>
                                    </p:animEffect>
                                  </p:childTnLst>
                                </p:cTn>
                              </p:par>
                              <p:par>
                                <p:cTn id="36" presetID="10" presetClass="entr" presetSubtype="0" fill="hold" nodeType="withEffect">
                                  <p:stCondLst>
                                    <p:cond delay="0"/>
                                  </p:stCondLst>
                                  <p:childTnLst>
                                    <p:set>
                                      <p:cBhvr>
                                        <p:cTn id="37" dur="1" fill="hold">
                                          <p:stCondLst>
                                            <p:cond delay="0"/>
                                          </p:stCondLst>
                                        </p:cTn>
                                        <p:tgtEl>
                                          <p:spTgt spid="571"/>
                                        </p:tgtEl>
                                        <p:attrNameLst>
                                          <p:attrName>style.visibility</p:attrName>
                                        </p:attrNameLst>
                                      </p:cBhvr>
                                      <p:to>
                                        <p:strVal val="visible"/>
                                      </p:to>
                                    </p:set>
                                    <p:animEffect transition="in" filter="fade">
                                      <p:cBhvr>
                                        <p:cTn id="38" dur="1000"/>
                                        <p:tgtEl>
                                          <p:spTgt spid="571"/>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578"/>
                                        </p:tgtEl>
                                        <p:attrNameLst>
                                          <p:attrName>style.visibility</p:attrName>
                                        </p:attrNameLst>
                                      </p:cBhvr>
                                      <p:to>
                                        <p:strVal val="visible"/>
                                      </p:to>
                                    </p:set>
                                    <p:animEffect transition="in" filter="fade">
                                      <p:cBhvr>
                                        <p:cTn id="42" dur="1000"/>
                                        <p:tgtEl>
                                          <p:spTgt spid="578"/>
                                        </p:tgtEl>
                                      </p:cBhvr>
                                    </p:animEffect>
                                  </p:childTnLst>
                                </p:cTn>
                              </p:par>
                              <p:par>
                                <p:cTn id="43" presetID="10"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animEffect transition="in" filter="fade">
                                      <p:cBhvr>
                                        <p:cTn id="45"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potential applications</a:t>
            </a:r>
            <a:endParaRPr/>
          </a:p>
        </p:txBody>
      </p:sp>
      <p:sp>
        <p:nvSpPr>
          <p:cNvPr id="584" name="Google Shape;584;p73"/>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585" name="Google Shape;585;p7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When team members join or leave the team</a:t>
            </a:r>
            <a:endParaRPr sz="1200"/>
          </a:p>
          <a:p>
            <a:pPr marL="457200" lvl="0" indent="-304800" algn="l" rtl="0">
              <a:spcBef>
                <a:spcPts val="600"/>
              </a:spcBef>
              <a:spcAft>
                <a:spcPts val="0"/>
              </a:spcAft>
              <a:buSzPts val="1200"/>
              <a:buChar char="●"/>
            </a:pPr>
            <a:r>
              <a:rPr lang="en" sz="1200"/>
              <a:t>When there is a change in leadership on the team</a:t>
            </a:r>
            <a:endParaRPr sz="1200"/>
          </a:p>
          <a:p>
            <a:pPr marL="457200" lvl="0" indent="-304800" algn="l" rtl="0">
              <a:spcBef>
                <a:spcPts val="600"/>
              </a:spcBef>
              <a:spcAft>
                <a:spcPts val="0"/>
              </a:spcAft>
              <a:buSzPts val="1200"/>
              <a:buChar char="●"/>
            </a:pPr>
            <a:r>
              <a:rPr lang="en" sz="1200"/>
              <a:t>At the start of a new project or initiative</a:t>
            </a:r>
            <a:endParaRPr sz="1200"/>
          </a:p>
          <a:p>
            <a:pPr marL="457200" lvl="0" indent="-304800" algn="l" rtl="0">
              <a:spcBef>
                <a:spcPts val="600"/>
              </a:spcBef>
              <a:spcAft>
                <a:spcPts val="0"/>
              </a:spcAft>
              <a:buSzPts val="1200"/>
              <a:buChar char="●"/>
            </a:pPr>
            <a:r>
              <a:rPr lang="en" sz="1200"/>
              <a:t>For strategic planning</a:t>
            </a:r>
            <a:endParaRPr sz="1200"/>
          </a:p>
          <a:p>
            <a:pPr marL="457200" lvl="0" indent="-304800" algn="l" rtl="0">
              <a:spcBef>
                <a:spcPts val="600"/>
              </a:spcBef>
              <a:spcAft>
                <a:spcPts val="0"/>
              </a:spcAft>
              <a:buSzPts val="1200"/>
              <a:buChar char="●"/>
            </a:pPr>
            <a:r>
              <a:rPr lang="en" sz="1200"/>
              <a:t>Address conflict on the team</a:t>
            </a:r>
            <a:endParaRPr sz="1200"/>
          </a:p>
          <a:p>
            <a:pPr marL="457200" lvl="0" indent="-304800" algn="l" rtl="0">
              <a:spcBef>
                <a:spcPts val="600"/>
              </a:spcBef>
              <a:spcAft>
                <a:spcPts val="0"/>
              </a:spcAft>
              <a:buSzPts val="1200"/>
              <a:buChar char="●"/>
            </a:pPr>
            <a:r>
              <a:rPr lang="en" sz="1200"/>
              <a:t>Improve remote communication</a:t>
            </a:r>
            <a:endParaRPr sz="1200"/>
          </a:p>
          <a:p>
            <a:pPr marL="457200" lvl="0" indent="-304800" algn="l" rtl="0">
              <a:spcBef>
                <a:spcPts val="600"/>
              </a:spcBef>
              <a:spcAft>
                <a:spcPts val="0"/>
              </a:spcAft>
              <a:buSzPts val="1200"/>
              <a:buChar char="●"/>
            </a:pPr>
            <a:r>
              <a:rPr lang="en" sz="1200"/>
              <a:t>Overcome frustrations</a:t>
            </a:r>
            <a:endParaRPr sz="1200"/>
          </a:p>
          <a:p>
            <a:pPr marL="457200" lvl="0" indent="-304800" algn="l" rtl="0">
              <a:spcBef>
                <a:spcPts val="600"/>
              </a:spcBef>
              <a:spcAft>
                <a:spcPts val="0"/>
              </a:spcAft>
              <a:buSzPts val="1200"/>
              <a:buChar char="●"/>
            </a:pPr>
            <a:r>
              <a:rPr lang="en" sz="1200"/>
              <a:t>Get to know a teammate or colleague</a:t>
            </a:r>
            <a:endParaRPr sz="1200"/>
          </a:p>
          <a:p>
            <a:pPr marL="457200" lvl="0" indent="-304800" algn="l" rtl="0">
              <a:spcBef>
                <a:spcPts val="600"/>
              </a:spcBef>
              <a:spcAft>
                <a:spcPts val="0"/>
              </a:spcAft>
              <a:buSzPts val="1200"/>
              <a:buChar char="●"/>
            </a:pPr>
            <a:r>
              <a:rPr lang="en" sz="1200"/>
              <a:t>Lead effective meetings</a:t>
            </a:r>
            <a:endParaRPr sz="1200"/>
          </a:p>
          <a:p>
            <a:pPr marL="457200" lvl="0" indent="-304800" algn="l" rtl="0">
              <a:spcBef>
                <a:spcPts val="600"/>
              </a:spcBef>
              <a:spcAft>
                <a:spcPts val="0"/>
              </a:spcAft>
              <a:buSzPts val="1200"/>
              <a:buChar char="●"/>
            </a:pPr>
            <a:r>
              <a:rPr lang="en" sz="1200"/>
              <a:t>Solve tough challenges</a:t>
            </a:r>
            <a:endParaRPr sz="1200"/>
          </a:p>
          <a:p>
            <a:pPr marL="457200" lvl="0" indent="-298450" algn="l" rtl="0">
              <a:spcBef>
                <a:spcPts val="600"/>
              </a:spcBef>
              <a:spcAft>
                <a:spcPts val="600"/>
              </a:spcAft>
              <a:buSzPts val="1100"/>
              <a:buChar char="●"/>
            </a:pPr>
            <a:r>
              <a:rPr lang="en" sz="1100"/>
              <a:t>Let others know how to work with you</a:t>
            </a:r>
            <a:endParaRPr sz="1200"/>
          </a:p>
        </p:txBody>
      </p:sp>
      <p:sp>
        <p:nvSpPr>
          <p:cNvPr id="586" name="Google Shape;586;p7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a:t>Support DE&amp;I initiatives</a:t>
            </a:r>
            <a:endParaRPr sz="1100"/>
          </a:p>
          <a:p>
            <a:pPr marL="457200" lvl="0" indent="-298450" algn="l" rtl="0">
              <a:spcBef>
                <a:spcPts val="600"/>
              </a:spcBef>
              <a:spcAft>
                <a:spcPts val="0"/>
              </a:spcAft>
              <a:buSzPts val="1100"/>
              <a:buChar char="●"/>
            </a:pPr>
            <a:r>
              <a:rPr lang="en" sz="1100"/>
              <a:t>Create understanding for better inclusion</a:t>
            </a:r>
            <a:endParaRPr sz="1100"/>
          </a:p>
          <a:p>
            <a:pPr marL="457200" lvl="0" indent="-298450" algn="l" rtl="0">
              <a:spcBef>
                <a:spcPts val="600"/>
              </a:spcBef>
              <a:spcAft>
                <a:spcPts val="0"/>
              </a:spcAft>
              <a:buSzPts val="1100"/>
              <a:buChar char="●"/>
            </a:pPr>
            <a:r>
              <a:rPr lang="en" sz="1100"/>
              <a:t>Create a sense of team belonging</a:t>
            </a:r>
            <a:endParaRPr sz="1100"/>
          </a:p>
          <a:p>
            <a:pPr marL="457200" lvl="0" indent="-298450" algn="l" rtl="0">
              <a:spcBef>
                <a:spcPts val="600"/>
              </a:spcBef>
              <a:spcAft>
                <a:spcPts val="0"/>
              </a:spcAft>
              <a:buSzPts val="1100"/>
              <a:buChar char="●"/>
            </a:pPr>
            <a:r>
              <a:rPr lang="en" sz="1100"/>
              <a:t>Build trust</a:t>
            </a:r>
            <a:endParaRPr sz="1100"/>
          </a:p>
          <a:p>
            <a:pPr marL="457200" lvl="0" indent="-298450" algn="l" rtl="0">
              <a:spcBef>
                <a:spcPts val="600"/>
              </a:spcBef>
              <a:spcAft>
                <a:spcPts val="0"/>
              </a:spcAft>
              <a:buSzPts val="1100"/>
              <a:buChar char="●"/>
            </a:pPr>
            <a:r>
              <a:rPr lang="en" sz="1100"/>
              <a:t>Quarterly check-in</a:t>
            </a:r>
            <a:endParaRPr sz="1100"/>
          </a:p>
          <a:p>
            <a:pPr marL="457200" lvl="0" indent="-298450" algn="l" rtl="0">
              <a:spcBef>
                <a:spcPts val="600"/>
              </a:spcBef>
              <a:spcAft>
                <a:spcPts val="0"/>
              </a:spcAft>
              <a:buSzPts val="1100"/>
              <a:buChar char="●"/>
            </a:pPr>
            <a:r>
              <a:rPr lang="en" sz="1100"/>
              <a:t>Improve engagement</a:t>
            </a:r>
            <a:endParaRPr sz="1100"/>
          </a:p>
          <a:p>
            <a:pPr marL="457200" lvl="0" indent="-298450" algn="l" rtl="0">
              <a:spcBef>
                <a:spcPts val="600"/>
              </a:spcBef>
              <a:spcAft>
                <a:spcPts val="0"/>
              </a:spcAft>
              <a:buSzPts val="1100"/>
              <a:buChar char="●"/>
            </a:pPr>
            <a:r>
              <a:rPr lang="en" sz="1100"/>
              <a:t>Conduct better 1:1s</a:t>
            </a:r>
            <a:endParaRPr sz="1100"/>
          </a:p>
          <a:p>
            <a:pPr marL="457200" lvl="0" indent="-298450" algn="l" rtl="0">
              <a:spcBef>
                <a:spcPts val="600"/>
              </a:spcBef>
              <a:spcAft>
                <a:spcPts val="0"/>
              </a:spcAft>
              <a:buSzPts val="1100"/>
              <a:buChar char="●"/>
            </a:pPr>
            <a:r>
              <a:rPr lang="en" sz="1100"/>
              <a:t>Unlock your team’s superpowers</a:t>
            </a:r>
            <a:endParaRPr sz="1100"/>
          </a:p>
          <a:p>
            <a:pPr marL="457200" lvl="0" indent="-298450" algn="l" rtl="0">
              <a:spcBef>
                <a:spcPts val="600"/>
              </a:spcBef>
              <a:spcAft>
                <a:spcPts val="0"/>
              </a:spcAft>
              <a:buSzPts val="1100"/>
              <a:buChar char="●"/>
            </a:pPr>
            <a:r>
              <a:rPr lang="en" sz="1100"/>
              <a:t>Make important decisions</a:t>
            </a:r>
            <a:endParaRPr sz="1100"/>
          </a:p>
          <a:p>
            <a:pPr marL="457200" lvl="0" indent="-298450" algn="l" rtl="0">
              <a:spcBef>
                <a:spcPts val="600"/>
              </a:spcBef>
              <a:spcAft>
                <a:spcPts val="0"/>
              </a:spcAft>
              <a:buSzPts val="1100"/>
              <a:buChar char="●"/>
            </a:pPr>
            <a:r>
              <a:rPr lang="en" sz="1100"/>
              <a:t>Kick off team meetings</a:t>
            </a:r>
            <a:endParaRPr sz="1100"/>
          </a:p>
          <a:p>
            <a:pPr marL="457200" lvl="0" indent="-298450" algn="l" rtl="0">
              <a:spcBef>
                <a:spcPts val="600"/>
              </a:spcBef>
              <a:spcAft>
                <a:spcPts val="600"/>
              </a:spcAft>
              <a:buSzPts val="1100"/>
              <a:buChar char="●"/>
            </a:pPr>
            <a:r>
              <a:rPr lang="en" sz="1100"/>
              <a:t>Manage change &amp; crisis</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a:t>
            </a:r>
            <a:endParaRPr/>
          </a:p>
        </p:txBody>
      </p:sp>
      <p:sp>
        <p:nvSpPr>
          <p:cNvPr id="592" name="Google Shape;592;p74"/>
          <p:cNvSpPr txBox="1">
            <a:spLocks noGrp="1"/>
          </p:cNvSpPr>
          <p:nvPr>
            <p:ph type="body" idx="1"/>
          </p:nvPr>
        </p:nvSpPr>
        <p:spPr>
          <a:xfrm>
            <a:off x="311700" y="1053700"/>
            <a:ext cx="4311000" cy="3925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t>Drive engagement with application tools that can be used on a daily basis to quickly and easily see the Thinking preferences of others at a glance</a:t>
            </a:r>
            <a:endParaRPr sz="1200">
              <a:solidFill>
                <a:schemeClr val="dk1"/>
              </a:solidFill>
            </a:endParaRPr>
          </a:p>
          <a:p>
            <a:pPr marL="457200" lvl="0" indent="-304800" algn="l" rtl="0">
              <a:spcBef>
                <a:spcPts val="1000"/>
              </a:spcBef>
              <a:spcAft>
                <a:spcPts val="0"/>
              </a:spcAft>
              <a:buClr>
                <a:schemeClr val="dk1"/>
              </a:buClr>
              <a:buSzPts val="1200"/>
              <a:buChar char="●"/>
            </a:pPr>
            <a:r>
              <a:rPr lang="en" sz="1200"/>
              <a:t>Drive deeper individual insights through self-reflection and seeing the personal reflection of other team members</a:t>
            </a:r>
            <a:endParaRPr sz="1200">
              <a:solidFill>
                <a:schemeClr val="dk1"/>
              </a:solidFill>
            </a:endParaRPr>
          </a:p>
          <a:p>
            <a:pPr marL="457200" lvl="0" indent="-304800" algn="l" rtl="0">
              <a:spcBef>
                <a:spcPts val="1000"/>
              </a:spcBef>
              <a:spcAft>
                <a:spcPts val="0"/>
              </a:spcAft>
              <a:buClr>
                <a:schemeClr val="dk1"/>
              </a:buClr>
              <a:buSzPts val="1200"/>
              <a:buChar char="●"/>
            </a:pPr>
            <a:r>
              <a:rPr lang="en" sz="1200"/>
              <a:t>Improve communication &amp; collaboration through personalized insights contained in Thinkers’ shared profiles leading to more productive teams</a:t>
            </a:r>
            <a:endParaRPr sz="1200"/>
          </a:p>
          <a:p>
            <a:pPr marL="457200" lvl="0" indent="-304800" algn="l" rtl="0">
              <a:spcBef>
                <a:spcPts val="1000"/>
              </a:spcBef>
              <a:spcAft>
                <a:spcPts val="0"/>
              </a:spcAft>
              <a:buSzPts val="1200"/>
              <a:buChar char="●"/>
            </a:pPr>
            <a:r>
              <a:rPr lang="en" sz="1200"/>
              <a:t>Promote understanding of others’ preferences to harness cognitive diversity within your organization</a:t>
            </a:r>
            <a:endParaRPr sz="1200"/>
          </a:p>
        </p:txBody>
      </p:sp>
      <p:sp>
        <p:nvSpPr>
          <p:cNvPr id="593" name="Google Shape;593;p74"/>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Deeper insights and better understanding</a:t>
            </a:r>
            <a:endParaRPr/>
          </a:p>
        </p:txBody>
      </p:sp>
      <p:sp>
        <p:nvSpPr>
          <p:cNvPr id="594" name="Google Shape;594;p74"/>
          <p:cNvSpPr/>
          <p:nvPr/>
        </p:nvSpPr>
        <p:spPr>
          <a:xfrm>
            <a:off x="6367450" y="2804875"/>
            <a:ext cx="590100" cy="7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5" name="Google Shape;595;p74"/>
          <p:cNvPicPr preferRelativeResize="0"/>
          <p:nvPr/>
        </p:nvPicPr>
        <p:blipFill>
          <a:blip r:embed="rId3">
            <a:alphaModFix/>
          </a:blip>
          <a:stretch>
            <a:fillRect/>
          </a:stretch>
        </p:blipFill>
        <p:spPr>
          <a:xfrm>
            <a:off x="4758675" y="1583813"/>
            <a:ext cx="3958076" cy="25150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Teams</a:t>
            </a:r>
            <a:endParaRPr/>
          </a:p>
        </p:txBody>
      </p:sp>
      <p:sp>
        <p:nvSpPr>
          <p:cNvPr id="601" name="Google Shape;601;p75"/>
          <p:cNvSpPr txBox="1">
            <a:spLocks noGrp="1"/>
          </p:cNvSpPr>
          <p:nvPr>
            <p:ph type="body" idx="1"/>
          </p:nvPr>
        </p:nvSpPr>
        <p:spPr>
          <a:xfrm>
            <a:off x="311700" y="1053700"/>
            <a:ext cx="4311000" cy="3925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Provides easy-to-use tools that enable teams to become more effective by harnessing their cognitive diversity in daily interactions</a:t>
            </a:r>
            <a:endParaRPr sz="1200">
              <a:solidFill>
                <a:schemeClr val="dk1"/>
              </a:solidFill>
            </a:endParaRPr>
          </a:p>
          <a:p>
            <a:pPr marL="457200" lvl="0" indent="-304800" algn="l" rtl="0">
              <a:spcBef>
                <a:spcPts val="1000"/>
              </a:spcBef>
              <a:spcAft>
                <a:spcPts val="0"/>
              </a:spcAft>
              <a:buClr>
                <a:schemeClr val="dk1"/>
              </a:buClr>
              <a:buSzPts val="1200"/>
              <a:buChar char="●"/>
            </a:pPr>
            <a:r>
              <a:rPr lang="en" sz="1200">
                <a:solidFill>
                  <a:schemeClr val="dk1"/>
                </a:solidFill>
              </a:rPr>
              <a:t>Creates organizational leverage by empowering managers and teams to apply Whole Brain® Thinking without requiring delivery from a Certified Practitioner</a:t>
            </a:r>
            <a:endParaRPr sz="1200">
              <a:solidFill>
                <a:schemeClr val="dk1"/>
              </a:solidFill>
            </a:endParaRPr>
          </a:p>
          <a:p>
            <a:pPr marL="457200" lvl="0" indent="-304800" algn="l" rtl="0">
              <a:spcBef>
                <a:spcPts val="1000"/>
              </a:spcBef>
              <a:spcAft>
                <a:spcPts val="0"/>
              </a:spcAft>
              <a:buClr>
                <a:schemeClr val="dk1"/>
              </a:buClr>
              <a:buSzPts val="1200"/>
              <a:buChar char="●"/>
            </a:pPr>
            <a:r>
              <a:rPr lang="en" sz="1200">
                <a:solidFill>
                  <a:schemeClr val="dk1"/>
                </a:solidFill>
              </a:rPr>
              <a:t>Enables managers to take action on a variety of application areas, including:</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Improving communication</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Managing change &amp; crisis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Developing strategy</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Leading effective meetings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Making important decisions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Solving tough problems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Managing remote/distributed teams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...and more!</a:t>
            </a:r>
            <a:endParaRPr sz="1200">
              <a:solidFill>
                <a:schemeClr val="dk1"/>
              </a:solidFill>
            </a:endParaRPr>
          </a:p>
        </p:txBody>
      </p:sp>
      <p:sp>
        <p:nvSpPr>
          <p:cNvPr id="602" name="Google Shape;602;p75"/>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Elevating Managers &amp; Teams to Be Whole Brain® Leaders</a:t>
            </a:r>
            <a:endParaRPr/>
          </a:p>
        </p:txBody>
      </p:sp>
      <p:grpSp>
        <p:nvGrpSpPr>
          <p:cNvPr id="603" name="Google Shape;603;p75"/>
          <p:cNvGrpSpPr/>
          <p:nvPr/>
        </p:nvGrpSpPr>
        <p:grpSpPr>
          <a:xfrm>
            <a:off x="4993459" y="1032555"/>
            <a:ext cx="3752035" cy="3967488"/>
            <a:chOff x="7476775" y="1500500"/>
            <a:chExt cx="5793754" cy="6126448"/>
          </a:xfrm>
        </p:grpSpPr>
        <p:grpSp>
          <p:nvGrpSpPr>
            <p:cNvPr id="604" name="Google Shape;604;p75"/>
            <p:cNvGrpSpPr/>
            <p:nvPr/>
          </p:nvGrpSpPr>
          <p:grpSpPr>
            <a:xfrm>
              <a:off x="7476775" y="1500500"/>
              <a:ext cx="5793754" cy="6126448"/>
              <a:chOff x="990400" y="1219525"/>
              <a:chExt cx="5793754" cy="6126448"/>
            </a:xfrm>
          </p:grpSpPr>
          <p:sp>
            <p:nvSpPr>
              <p:cNvPr id="605" name="Google Shape;605;p75"/>
              <p:cNvSpPr/>
              <p:nvPr/>
            </p:nvSpPr>
            <p:spPr>
              <a:xfrm>
                <a:off x="990400" y="1219525"/>
                <a:ext cx="5793600" cy="231000"/>
              </a:xfrm>
              <a:prstGeom prst="round2SameRect">
                <a:avLst>
                  <a:gd name="adj1" fmla="val 16667"/>
                  <a:gd name="adj2" fmla="val 0"/>
                </a:avLst>
              </a:prstGeom>
              <a:solidFill>
                <a:srgbClr val="E7E6E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5"/>
              <p:cNvSpPr/>
              <p:nvPr/>
            </p:nvSpPr>
            <p:spPr>
              <a:xfrm>
                <a:off x="1106850" y="1285825"/>
                <a:ext cx="98400" cy="98400"/>
              </a:xfrm>
              <a:prstGeom prst="ellipse">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5"/>
              <p:cNvSpPr/>
              <p:nvPr/>
            </p:nvSpPr>
            <p:spPr>
              <a:xfrm>
                <a:off x="1253300" y="1285825"/>
                <a:ext cx="98400" cy="98400"/>
              </a:xfrm>
              <a:prstGeom prst="ellipse">
                <a:avLst/>
              </a:prstGeom>
              <a:solidFill>
                <a:srgbClr val="F1C23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5"/>
              <p:cNvSpPr/>
              <p:nvPr/>
            </p:nvSpPr>
            <p:spPr>
              <a:xfrm>
                <a:off x="1399750" y="1285825"/>
                <a:ext cx="98400" cy="98400"/>
              </a:xfrm>
              <a:prstGeom prst="ellipse">
                <a:avLst/>
              </a:prstGeom>
              <a:solidFill>
                <a:srgbClr val="93C47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9" name="Google Shape;609;p75"/>
              <p:cNvPicPr preferRelativeResize="0"/>
              <p:nvPr/>
            </p:nvPicPr>
            <p:blipFill rotWithShape="1">
              <a:blip r:embed="rId3">
                <a:alphaModFix/>
              </a:blip>
              <a:srcRect t="8332" r="51052"/>
              <a:stretch/>
            </p:blipFill>
            <p:spPr>
              <a:xfrm>
                <a:off x="990400" y="1450525"/>
                <a:ext cx="5793754" cy="5895448"/>
              </a:xfrm>
              <a:prstGeom prst="rect">
                <a:avLst/>
              </a:prstGeom>
              <a:noFill/>
              <a:ln>
                <a:noFill/>
              </a:ln>
              <a:effectLst>
                <a:outerShdw blurRad="57150" dist="19050" dir="5400000" algn="bl" rotWithShape="0">
                  <a:srgbClr val="000000">
                    <a:alpha val="50000"/>
                  </a:srgbClr>
                </a:outerShdw>
              </a:effectLst>
            </p:spPr>
          </p:pic>
        </p:grpSp>
        <p:sp>
          <p:nvSpPr>
            <p:cNvPr id="610" name="Google Shape;610;p75"/>
            <p:cNvSpPr/>
            <p:nvPr/>
          </p:nvSpPr>
          <p:spPr>
            <a:xfrm>
              <a:off x="8489100" y="7293850"/>
              <a:ext cx="386100" cy="1269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75"/>
          <p:cNvSpPr/>
          <p:nvPr/>
        </p:nvSpPr>
        <p:spPr>
          <a:xfrm>
            <a:off x="5555325" y="2084025"/>
            <a:ext cx="2628300" cy="2843100"/>
          </a:xfrm>
          <a:prstGeom prst="wedgeRectCallout">
            <a:avLst>
              <a:gd name="adj1" fmla="val -23252"/>
              <a:gd name="adj2" fmla="val 4999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Proxima Nova Extrabold"/>
                <a:ea typeface="Proxima Nova Extrabold"/>
                <a:cs typeface="Proxima Nova Extrabold"/>
                <a:sym typeface="Proxima Nova Extrabold"/>
              </a:rPr>
              <a:t>Application tools accessible to managers and teams directly from the Thinker portal on the Herrmann platform</a:t>
            </a:r>
            <a:endParaRPr sz="1000">
              <a:latin typeface="Proxima Nova Extrabold"/>
              <a:ea typeface="Proxima Nova Extrabold"/>
              <a:cs typeface="Proxima Nova Extrabold"/>
              <a:sym typeface="Proxima Nova Extrabold"/>
            </a:endParaRPr>
          </a:p>
          <a:p>
            <a:pPr marL="0" lvl="0" indent="0" algn="ctr" rtl="0">
              <a:spcBef>
                <a:spcPts val="1100"/>
              </a:spcBef>
              <a:spcAft>
                <a:spcPts val="0"/>
              </a:spcAft>
              <a:buNone/>
            </a:pPr>
            <a:endParaRPr sz="1400" i="1">
              <a:latin typeface="Proxima Nova"/>
              <a:ea typeface="Proxima Nova"/>
              <a:cs typeface="Proxima Nova"/>
              <a:sym typeface="Proxima Nova"/>
            </a:endParaRPr>
          </a:p>
        </p:txBody>
      </p:sp>
      <p:pic>
        <p:nvPicPr>
          <p:cNvPr id="612" name="Google Shape;612;p75"/>
          <p:cNvPicPr preferRelativeResize="0"/>
          <p:nvPr/>
        </p:nvPicPr>
        <p:blipFill>
          <a:blip r:embed="rId4">
            <a:alphaModFix/>
          </a:blip>
          <a:stretch>
            <a:fillRect/>
          </a:stretch>
        </p:blipFill>
        <p:spPr>
          <a:xfrm>
            <a:off x="5752989" y="2693897"/>
            <a:ext cx="2232955" cy="2141630"/>
          </a:xfrm>
          <a:prstGeom prst="rect">
            <a:avLst/>
          </a:prstGeom>
          <a:noFill/>
          <a:ln>
            <a:noFill/>
          </a:ln>
        </p:spPr>
      </p:pic>
      <p:sp>
        <p:nvSpPr>
          <p:cNvPr id="613" name="Google Shape;613;p75"/>
          <p:cNvSpPr/>
          <p:nvPr/>
        </p:nvSpPr>
        <p:spPr>
          <a:xfrm>
            <a:off x="6367450" y="2804875"/>
            <a:ext cx="590100" cy="7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Teams as a Certified Practitioner</a:t>
            </a:r>
            <a:endParaRPr/>
          </a:p>
        </p:txBody>
      </p:sp>
      <p:sp>
        <p:nvSpPr>
          <p:cNvPr id="619" name="Google Shape;619;p76"/>
          <p:cNvSpPr txBox="1">
            <a:spLocks noGrp="1"/>
          </p:cNvSpPr>
          <p:nvPr>
            <p:ph type="body" idx="1"/>
          </p:nvPr>
        </p:nvSpPr>
        <p:spPr>
          <a:xfrm>
            <a:off x="311700" y="1053700"/>
            <a:ext cx="4311000" cy="3925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t>Now you can create and view the team you are facilitating with, without the need to add yourself to the team.</a:t>
            </a:r>
            <a:endParaRPr sz="1200"/>
          </a:p>
          <a:p>
            <a:pPr marL="457200" lvl="0" indent="-304800" algn="l" rtl="0">
              <a:spcBef>
                <a:spcPts val="0"/>
              </a:spcBef>
              <a:spcAft>
                <a:spcPts val="0"/>
              </a:spcAft>
              <a:buSzPts val="1200"/>
              <a:buChar char="●"/>
            </a:pPr>
            <a:r>
              <a:rPr lang="en" sz="1200"/>
              <a:t>This will help get managers and teams familiarized with the Teams feature.</a:t>
            </a:r>
            <a:endParaRPr sz="1200"/>
          </a:p>
        </p:txBody>
      </p:sp>
      <p:sp>
        <p:nvSpPr>
          <p:cNvPr id="620" name="Google Shape;620;p76"/>
          <p:cNvSpPr txBox="1">
            <a:spLocks noGrp="1"/>
          </p:cNvSpPr>
          <p:nvPr>
            <p:ph type="title" idx="2"/>
          </p:nvPr>
        </p:nvSpPr>
        <p:spPr>
          <a:xfrm>
            <a:off x="311700" y="4810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Elevating Managers &amp; Teams to Be Whole Brain® Leaders</a:t>
            </a:r>
            <a:endParaRPr/>
          </a:p>
        </p:txBody>
      </p:sp>
      <p:sp>
        <p:nvSpPr>
          <p:cNvPr id="621" name="Google Shape;621;p76"/>
          <p:cNvSpPr/>
          <p:nvPr/>
        </p:nvSpPr>
        <p:spPr>
          <a:xfrm>
            <a:off x="6367450" y="2804875"/>
            <a:ext cx="590100" cy="7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2" name="Google Shape;622;p76"/>
          <p:cNvPicPr preferRelativeResize="0"/>
          <p:nvPr/>
        </p:nvPicPr>
        <p:blipFill>
          <a:blip r:embed="rId3">
            <a:alphaModFix/>
          </a:blip>
          <a:stretch>
            <a:fillRect/>
          </a:stretch>
        </p:blipFill>
        <p:spPr>
          <a:xfrm>
            <a:off x="2343726" y="2407287"/>
            <a:ext cx="6694149" cy="1617976"/>
          </a:xfrm>
          <a:prstGeom prst="rect">
            <a:avLst/>
          </a:prstGeom>
          <a:noFill/>
          <a:ln w="9525" cap="flat" cmpd="sng">
            <a:solidFill>
              <a:schemeClr val="dk2"/>
            </a:solidFill>
            <a:prstDash val="solid"/>
            <a:round/>
            <a:headEnd type="none" w="sm" len="sm"/>
            <a:tailEnd type="none" w="sm" len="sm"/>
          </a:ln>
        </p:spPr>
      </p:pic>
      <p:pic>
        <p:nvPicPr>
          <p:cNvPr id="623" name="Google Shape;623;p76"/>
          <p:cNvPicPr preferRelativeResize="0"/>
          <p:nvPr/>
        </p:nvPicPr>
        <p:blipFill>
          <a:blip r:embed="rId4">
            <a:alphaModFix/>
          </a:blip>
          <a:stretch>
            <a:fillRect/>
          </a:stretch>
        </p:blipFill>
        <p:spPr>
          <a:xfrm>
            <a:off x="3503674" y="2202535"/>
            <a:ext cx="4505252" cy="2661791"/>
          </a:xfrm>
          <a:prstGeom prst="rect">
            <a:avLst/>
          </a:prstGeom>
          <a:noFill/>
          <a:ln w="9525" cap="flat" cmpd="sng">
            <a:solidFill>
              <a:schemeClr val="dk2"/>
            </a:solidFill>
            <a:prstDash val="solid"/>
            <a:round/>
            <a:headEnd type="none" w="sm" len="sm"/>
            <a:tailEnd type="none" w="sm" len="sm"/>
          </a:ln>
        </p:spPr>
      </p:pic>
      <p:sp>
        <p:nvSpPr>
          <p:cNvPr id="624" name="Google Shape;624;p76"/>
          <p:cNvSpPr/>
          <p:nvPr/>
        </p:nvSpPr>
        <p:spPr>
          <a:xfrm>
            <a:off x="8072525" y="3877075"/>
            <a:ext cx="169800" cy="148200"/>
          </a:xfrm>
          <a:prstGeom prst="rect">
            <a:avLst/>
          </a:prstGeom>
          <a:no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7"/>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Stay connected</a:t>
            </a:r>
            <a:endParaRPr/>
          </a:p>
        </p:txBody>
      </p:sp>
      <p:sp>
        <p:nvSpPr>
          <p:cNvPr id="630" name="Google Shape;630;p77"/>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Ways to keep in touch with Herrmann </a:t>
            </a:r>
            <a:endParaRPr/>
          </a:p>
        </p:txBody>
      </p:sp>
      <p:pic>
        <p:nvPicPr>
          <p:cNvPr id="631" name="Google Shape;631;p77"/>
          <p:cNvPicPr preferRelativeResize="0"/>
          <p:nvPr/>
        </p:nvPicPr>
        <p:blipFill>
          <a:blip r:embed="rId3">
            <a:alphaModFix/>
          </a:blip>
          <a:stretch>
            <a:fillRect/>
          </a:stretch>
        </p:blipFill>
        <p:spPr>
          <a:xfrm>
            <a:off x="6691025" y="1520320"/>
            <a:ext cx="2102865" cy="2102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8"/>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637" name="Google Shape;637;p78"/>
          <p:cNvSpPr txBox="1"/>
          <p:nvPr/>
        </p:nvSpPr>
        <p:spPr>
          <a:xfrm>
            <a:off x="471875" y="1114200"/>
            <a:ext cx="75327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Proxima Nova"/>
              <a:buChar char="●"/>
            </a:pPr>
            <a:r>
              <a:rPr lang="en" b="1">
                <a:latin typeface="Proxima Nova Rg"/>
                <a:ea typeface="Proxima Nova Rg"/>
                <a:cs typeface="Proxima Nova Rg"/>
                <a:sym typeface="Proxima Nova"/>
              </a:rPr>
              <a:t>J</a:t>
            </a:r>
            <a:r>
              <a:rPr lang="en" b="1">
                <a:solidFill>
                  <a:srgbClr val="434343"/>
                </a:solidFill>
                <a:latin typeface="Proxima Nova Rg"/>
                <a:ea typeface="Proxima Nova Rg"/>
                <a:cs typeface="Proxima Nova Rg"/>
                <a:sym typeface="Proxima Nova"/>
              </a:rPr>
              <a:t>oin LinkedIn Group: Whole Brain</a:t>
            </a:r>
            <a:r>
              <a:rPr lang="en" b="1">
                <a:solidFill>
                  <a:srgbClr val="434343"/>
                </a:solidFill>
                <a:highlight>
                  <a:srgbClr val="FFFFFF"/>
                </a:highlight>
                <a:latin typeface="Proxima Nova Rg"/>
                <a:ea typeface="Proxima Nova Rg"/>
                <a:cs typeface="Proxima Nova Rg"/>
                <a:sym typeface="Proxima Nova"/>
              </a:rPr>
              <a:t>®</a:t>
            </a:r>
            <a:r>
              <a:rPr lang="en" b="1">
                <a:solidFill>
                  <a:srgbClr val="434343"/>
                </a:solidFill>
                <a:latin typeface="Proxima Nova Rg"/>
                <a:ea typeface="Proxima Nova Rg"/>
                <a:cs typeface="Proxima Nova Rg"/>
                <a:sym typeface="Proxima Nova"/>
              </a:rPr>
              <a:t> Thinking and HBDI</a:t>
            </a:r>
            <a:r>
              <a:rPr lang="en" b="1">
                <a:solidFill>
                  <a:srgbClr val="434343"/>
                </a:solidFill>
                <a:highlight>
                  <a:srgbClr val="FFFFFF"/>
                </a:highlight>
                <a:latin typeface="Proxima Nova Rg"/>
                <a:ea typeface="Proxima Nova Rg"/>
                <a:cs typeface="Proxima Nova Rg"/>
                <a:sym typeface="Proxima Nova"/>
              </a:rPr>
              <a:t>®</a:t>
            </a:r>
            <a:r>
              <a:rPr lang="en" b="1">
                <a:solidFill>
                  <a:srgbClr val="434343"/>
                </a:solidFill>
                <a:latin typeface="Proxima Nova Rg"/>
                <a:ea typeface="Proxima Nova Rg"/>
                <a:cs typeface="Proxima Nova Rg"/>
                <a:sym typeface="Proxima Nova"/>
              </a:rPr>
              <a:t> for Certified Practitioners</a:t>
            </a:r>
            <a:endParaRPr b="1">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a:solidFill>
                  <a:srgbClr val="434343"/>
                </a:solidFill>
                <a:latin typeface="Proxima Nova Rg"/>
                <a:ea typeface="Proxima Nova Rg"/>
                <a:cs typeface="Proxima Nova Rg"/>
                <a:sym typeface="Proxima Nova"/>
              </a:rPr>
              <a:t>Product updates and news</a:t>
            </a:r>
            <a:endParaRPr>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a:solidFill>
                  <a:srgbClr val="434343"/>
                </a:solidFill>
                <a:latin typeface="Proxima Nova Rg"/>
                <a:ea typeface="Proxima Nova Rg"/>
                <a:cs typeface="Proxima Nova Rg"/>
                <a:sym typeface="Proxima Nova"/>
              </a:rPr>
              <a:t>Tips and tricks</a:t>
            </a:r>
            <a:endParaRPr>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a:solidFill>
                  <a:srgbClr val="434343"/>
                </a:solidFill>
                <a:latin typeface="Proxima Nova Rg"/>
                <a:ea typeface="Proxima Nova Rg"/>
                <a:cs typeface="Proxima Nova Rg"/>
                <a:sym typeface="Proxima Nova"/>
              </a:rPr>
              <a:t>Crowdsource</a:t>
            </a:r>
            <a:endParaRPr>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a:solidFill>
                  <a:srgbClr val="434343"/>
                </a:solidFill>
                <a:latin typeface="Proxima Nova Rg"/>
                <a:ea typeface="Proxima Nova Rg"/>
                <a:cs typeface="Proxima Nova Rg"/>
                <a:sym typeface="Proxima Nova"/>
              </a:rPr>
              <a:t>Upcoming CPiP workshops</a:t>
            </a:r>
            <a:br>
              <a:rPr lang="en">
                <a:solidFill>
                  <a:srgbClr val="434343"/>
                </a:solidFill>
                <a:latin typeface="Proxima Nova Rg"/>
                <a:ea typeface="Proxima Nova Rg"/>
                <a:cs typeface="Proxima Nova Rg"/>
                <a:sym typeface="Proxima Nova"/>
              </a:rPr>
            </a:br>
            <a:endParaRPr>
              <a:solidFill>
                <a:srgbClr val="434343"/>
              </a:solidFill>
              <a:latin typeface="Proxima Nova Rg"/>
              <a:ea typeface="Proxima Nova Rg"/>
              <a:cs typeface="Proxima Nova Rg"/>
              <a:sym typeface="Proxima Nova"/>
            </a:endParaRPr>
          </a:p>
          <a:p>
            <a:pPr marL="457200" lvl="0" indent="-317500" algn="l" rtl="0">
              <a:spcBef>
                <a:spcPts val="0"/>
              </a:spcBef>
              <a:spcAft>
                <a:spcPts val="0"/>
              </a:spcAft>
              <a:buClr>
                <a:srgbClr val="434343"/>
              </a:buClr>
              <a:buSzPts val="1400"/>
              <a:buFont typeface="Proxima Nova"/>
              <a:buChar char="●"/>
            </a:pPr>
            <a:r>
              <a:rPr lang="en" b="1">
                <a:solidFill>
                  <a:srgbClr val="434343"/>
                </a:solidFill>
                <a:latin typeface="Proxima Nova Rg"/>
                <a:ea typeface="Proxima Nova Rg"/>
                <a:cs typeface="Proxima Nova Rg"/>
                <a:sym typeface="Proxima Nova"/>
              </a:rPr>
              <a:t>Visit the practitioner portal for support materials</a:t>
            </a:r>
            <a:endParaRPr b="1">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u="sng">
                <a:solidFill>
                  <a:srgbClr val="434343"/>
                </a:solidFill>
                <a:latin typeface="Proxima Nova Rg"/>
                <a:ea typeface="Proxima Nova Rg"/>
                <a:cs typeface="Proxima Nova Rg"/>
                <a:sym typeface="Proxima Nova"/>
                <a:hlinkClick r:id="rId3">
                  <a:extLst>
                    <a:ext uri="{A12FA001-AC4F-418D-AE19-62706E023703}">
                      <ahyp:hlinkClr xmlns:ahyp="http://schemas.microsoft.com/office/drawing/2018/hyperlinkcolor" val="tx"/>
                    </a:ext>
                  </a:extLst>
                </a:hlinkClick>
              </a:rPr>
              <a:t>https://www.thinkherrmann.com/resources</a:t>
            </a:r>
            <a:r>
              <a:rPr lang="en">
                <a:solidFill>
                  <a:srgbClr val="434343"/>
                </a:solidFill>
                <a:latin typeface="Proxima Nova Rg"/>
                <a:ea typeface="Proxima Nova Rg"/>
                <a:cs typeface="Proxima Nova Rg"/>
                <a:sym typeface="Proxima Nova"/>
              </a:rPr>
              <a:t> (Log in)</a:t>
            </a:r>
            <a:br>
              <a:rPr lang="en">
                <a:solidFill>
                  <a:srgbClr val="434343"/>
                </a:solidFill>
                <a:latin typeface="Proxima Nova Rg"/>
                <a:ea typeface="Proxima Nova Rg"/>
                <a:cs typeface="Proxima Nova Rg"/>
                <a:sym typeface="Proxima Nova"/>
              </a:rPr>
            </a:br>
            <a:endParaRPr>
              <a:solidFill>
                <a:srgbClr val="434343"/>
              </a:solidFill>
              <a:latin typeface="Proxima Nova Rg"/>
              <a:ea typeface="Proxima Nova Rg"/>
              <a:cs typeface="Proxima Nova Rg"/>
              <a:sym typeface="Proxima Nova"/>
            </a:endParaRPr>
          </a:p>
          <a:p>
            <a:pPr marL="457200" lvl="0" indent="-317500" algn="l" rtl="0">
              <a:spcBef>
                <a:spcPts val="0"/>
              </a:spcBef>
              <a:spcAft>
                <a:spcPts val="0"/>
              </a:spcAft>
              <a:buClr>
                <a:srgbClr val="434343"/>
              </a:buClr>
              <a:buSzPts val="1400"/>
              <a:buFont typeface="Proxima Nova"/>
              <a:buChar char="●"/>
            </a:pPr>
            <a:r>
              <a:rPr lang="en" b="1">
                <a:solidFill>
                  <a:srgbClr val="434343"/>
                </a:solidFill>
                <a:latin typeface="Proxima Nova Rg"/>
                <a:ea typeface="Proxima Nova Rg"/>
                <a:cs typeface="Proxima Nova Rg"/>
                <a:sym typeface="Proxima Nova"/>
              </a:rPr>
              <a:t>Blog</a:t>
            </a:r>
            <a:endParaRPr b="1">
              <a:solidFill>
                <a:srgbClr val="434343"/>
              </a:solidFill>
              <a:latin typeface="Proxima Nova Rg"/>
              <a:ea typeface="Proxima Nova Rg"/>
              <a:cs typeface="Proxima Nova Rg"/>
              <a:sym typeface="Proxima Nova"/>
            </a:endParaRPr>
          </a:p>
          <a:p>
            <a:pPr marL="914400" lvl="1" indent="-317500" algn="l" rtl="0">
              <a:spcBef>
                <a:spcPts val="0"/>
              </a:spcBef>
              <a:spcAft>
                <a:spcPts val="0"/>
              </a:spcAft>
              <a:buClr>
                <a:srgbClr val="434343"/>
              </a:buClr>
              <a:buSzPts val="1400"/>
              <a:buFont typeface="Proxima Nova"/>
              <a:buChar char="○"/>
            </a:pPr>
            <a:r>
              <a:rPr lang="en" u="sng">
                <a:solidFill>
                  <a:schemeClr val="hlink"/>
                </a:solidFill>
                <a:latin typeface="Proxima Nova Rg"/>
                <a:ea typeface="Proxima Nova Rg"/>
                <a:cs typeface="Proxima Nova Rg"/>
                <a:sym typeface="Proxima Nova"/>
                <a:hlinkClick r:id="rId4"/>
              </a:rPr>
              <a:t>https://blog.thinkherrmann.com/</a:t>
            </a:r>
            <a:br>
              <a:rPr lang="en">
                <a:solidFill>
                  <a:srgbClr val="434343"/>
                </a:solidFill>
                <a:latin typeface="Proxima Nova Rg"/>
                <a:ea typeface="Proxima Nova Rg"/>
                <a:cs typeface="Proxima Nova Rg"/>
                <a:sym typeface="Proxima Nova"/>
              </a:rPr>
            </a:br>
            <a:endParaRPr>
              <a:solidFill>
                <a:srgbClr val="434343"/>
              </a:solidFill>
              <a:latin typeface="Proxima Nova Rg"/>
              <a:ea typeface="Proxima Nova Rg"/>
              <a:cs typeface="Proxima Nova Rg"/>
              <a:sym typeface="Proxima Nova"/>
            </a:endParaRPr>
          </a:p>
          <a:p>
            <a:pPr marL="457200" lvl="0" indent="-317500" algn="l" rtl="0">
              <a:spcBef>
                <a:spcPts val="0"/>
              </a:spcBef>
              <a:spcAft>
                <a:spcPts val="0"/>
              </a:spcAft>
              <a:buClr>
                <a:srgbClr val="434343"/>
              </a:buClr>
              <a:buSzPts val="1400"/>
              <a:buFont typeface="Proxima Nova"/>
              <a:buChar char="●"/>
            </a:pPr>
            <a:r>
              <a:rPr lang="en" b="1">
                <a:solidFill>
                  <a:srgbClr val="434343"/>
                </a:solidFill>
                <a:latin typeface="Proxima Nova Rg"/>
                <a:ea typeface="Proxima Nova Rg"/>
                <a:cs typeface="Proxima Nova Rg"/>
                <a:sym typeface="Proxima Nova"/>
              </a:rPr>
              <a:t>Contact your CSM</a:t>
            </a:r>
            <a:endParaRPr b="1">
              <a:solidFill>
                <a:srgbClr val="434343"/>
              </a:solidFill>
              <a:latin typeface="Proxima Nova Rg"/>
              <a:ea typeface="Proxima Nova Rg"/>
              <a:cs typeface="Proxima Nova Rg"/>
              <a:sym typeface="Proxima Nova"/>
            </a:endParaRPr>
          </a:p>
          <a:p>
            <a:pPr marL="0" lvl="0" indent="0" algn="l" rtl="0">
              <a:spcBef>
                <a:spcPts val="0"/>
              </a:spcBef>
              <a:spcAft>
                <a:spcPts val="0"/>
              </a:spcAft>
              <a:buNone/>
            </a:pPr>
            <a:endParaRPr>
              <a:latin typeface="Proxima Nova Rg"/>
              <a:ea typeface="Proxima Nova Rg"/>
              <a:cs typeface="Proxima Nova Rg"/>
              <a:sym typeface="Proxima Nova"/>
            </a:endParaRPr>
          </a:p>
        </p:txBody>
      </p:sp>
      <p:grpSp>
        <p:nvGrpSpPr>
          <p:cNvPr id="638" name="Google Shape;638;p78"/>
          <p:cNvGrpSpPr/>
          <p:nvPr/>
        </p:nvGrpSpPr>
        <p:grpSpPr>
          <a:xfrm>
            <a:off x="6252122" y="1808372"/>
            <a:ext cx="2891886" cy="2199552"/>
            <a:chOff x="5741325" y="322200"/>
            <a:chExt cx="2778522" cy="2118825"/>
          </a:xfrm>
        </p:grpSpPr>
        <p:pic>
          <p:nvPicPr>
            <p:cNvPr id="639" name="Google Shape;639;p78"/>
            <p:cNvPicPr preferRelativeResize="0"/>
            <p:nvPr/>
          </p:nvPicPr>
          <p:blipFill>
            <a:blip r:embed="rId5">
              <a:alphaModFix/>
            </a:blip>
            <a:stretch>
              <a:fillRect/>
            </a:stretch>
          </p:blipFill>
          <p:spPr>
            <a:xfrm>
              <a:off x="5883525" y="954225"/>
              <a:ext cx="2636322" cy="1486800"/>
            </a:xfrm>
            <a:prstGeom prst="rect">
              <a:avLst/>
            </a:prstGeom>
            <a:noFill/>
            <a:ln>
              <a:noFill/>
            </a:ln>
          </p:spPr>
        </p:pic>
        <p:pic>
          <p:nvPicPr>
            <p:cNvPr id="640" name="Google Shape;640;p78"/>
            <p:cNvPicPr preferRelativeResize="0"/>
            <p:nvPr/>
          </p:nvPicPr>
          <p:blipFill>
            <a:blip r:embed="rId6">
              <a:alphaModFix/>
            </a:blip>
            <a:stretch>
              <a:fillRect/>
            </a:stretch>
          </p:blipFill>
          <p:spPr>
            <a:xfrm>
              <a:off x="5741325" y="322200"/>
              <a:ext cx="952500" cy="819150"/>
            </a:xfrm>
            <a:prstGeom prst="rect">
              <a:avLst/>
            </a:prstGeom>
            <a:noFill/>
            <a:ln>
              <a:noFill/>
            </a:ln>
          </p:spPr>
        </p:pic>
      </p:grpSp>
      <p:sp>
        <p:nvSpPr>
          <p:cNvPr id="641" name="Google Shape;641;p7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Stay Connected with Herrmann and Each Other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Herrmann</a:t>
            </a:r>
            <a:r>
              <a:rPr lang="en" sz="2400">
                <a:solidFill>
                  <a:srgbClr val="000000"/>
                </a:solidFill>
                <a:latin typeface="Proxima Nova Rg"/>
                <a:ea typeface="Proxima Nova Rg"/>
                <a:cs typeface="Proxima Nova Rg"/>
                <a:sym typeface="Proxima Nova"/>
              </a:rPr>
              <a:t>®</a:t>
            </a:r>
            <a:r>
              <a:rPr lang="en" sz="1400">
                <a:solidFill>
                  <a:srgbClr val="000000"/>
                </a:solidFill>
                <a:latin typeface="Proxima Nova Rg"/>
                <a:ea typeface="Proxima Nova Rg"/>
                <a:cs typeface="Proxima Nova Rg"/>
                <a:sym typeface="Proxima Nova"/>
              </a:rPr>
              <a:t> </a:t>
            </a:r>
            <a:r>
              <a:rPr lang="en"/>
              <a:t>Platform - Thinker Portal</a:t>
            </a:r>
            <a:endParaRPr/>
          </a:p>
        </p:txBody>
      </p:sp>
      <p:sp>
        <p:nvSpPr>
          <p:cNvPr id="245" name="Google Shape;245;p36"/>
          <p:cNvSpPr txBox="1">
            <a:spLocks noGrp="1"/>
          </p:cNvSpPr>
          <p:nvPr>
            <p:ph type="title" idx="2"/>
          </p:nvPr>
        </p:nvSpPr>
        <p:spPr>
          <a:xfrm>
            <a:off x="311700" y="525250"/>
            <a:ext cx="6443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https://journey.herrmannsolutions.net/thinker/</a:t>
            </a:r>
            <a:endParaRPr/>
          </a:p>
        </p:txBody>
      </p:sp>
      <p:sp>
        <p:nvSpPr>
          <p:cNvPr id="246" name="Google Shape;246;p36"/>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247" name="Google Shape;247;p36"/>
          <p:cNvGrpSpPr/>
          <p:nvPr/>
        </p:nvGrpSpPr>
        <p:grpSpPr>
          <a:xfrm>
            <a:off x="6907025" y="795163"/>
            <a:ext cx="548700" cy="1078125"/>
            <a:chOff x="8244025" y="368525"/>
            <a:chExt cx="548700" cy="1078125"/>
          </a:xfrm>
        </p:grpSpPr>
        <p:sp>
          <p:nvSpPr>
            <p:cNvPr id="248" name="Google Shape;248;p36"/>
            <p:cNvSpPr/>
            <p:nvPr/>
          </p:nvSpPr>
          <p:spPr>
            <a:xfrm rot="-5397583">
              <a:off x="8105750" y="822950"/>
              <a:ext cx="853500" cy="393900"/>
            </a:xfrm>
            <a:prstGeom prst="chevron">
              <a:avLst>
                <a:gd name="adj" fmla="val 4874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6"/>
            <p:cNvSpPr/>
            <p:nvPr/>
          </p:nvSpPr>
          <p:spPr>
            <a:xfrm>
              <a:off x="8244025" y="368525"/>
              <a:ext cx="5487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6"/>
          <p:cNvSpPr txBox="1"/>
          <p:nvPr/>
        </p:nvSpPr>
        <p:spPr>
          <a:xfrm>
            <a:off x="7395525" y="1179575"/>
            <a:ext cx="127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Proxima Nova Rg"/>
                <a:ea typeface="Proxima Nova Rg"/>
                <a:cs typeface="Proxima Nova Rg"/>
                <a:sym typeface="Proxima Nova"/>
              </a:rPr>
              <a:t>Bookmark</a:t>
            </a:r>
            <a:endParaRPr b="1">
              <a:solidFill>
                <a:schemeClr val="dk1"/>
              </a:solidFill>
              <a:latin typeface="Proxima Nova Rg"/>
              <a:ea typeface="Proxima Nova Rg"/>
              <a:cs typeface="Proxima Nova Rg"/>
              <a:sym typeface="Proxima Nova"/>
            </a:endParaRPr>
          </a:p>
          <a:p>
            <a:pPr marL="0" lvl="0" indent="0" algn="l" rtl="0">
              <a:spcBef>
                <a:spcPts val="0"/>
              </a:spcBef>
              <a:spcAft>
                <a:spcPts val="0"/>
              </a:spcAft>
              <a:buNone/>
            </a:pPr>
            <a:r>
              <a:rPr lang="en" b="1">
                <a:solidFill>
                  <a:schemeClr val="dk1"/>
                </a:solidFill>
                <a:latin typeface="Proxima Nova Rg"/>
                <a:ea typeface="Proxima Nova Rg"/>
                <a:cs typeface="Proxima Nova Rg"/>
                <a:sym typeface="Proxima Nova"/>
              </a:rPr>
              <a:t>This page</a:t>
            </a:r>
            <a:endParaRPr b="1">
              <a:solidFill>
                <a:schemeClr val="dk1"/>
              </a:solidFill>
              <a:latin typeface="Proxima Nova Rg"/>
              <a:ea typeface="Proxima Nova Rg"/>
              <a:cs typeface="Proxima Nova Rg"/>
              <a:sym typeface="Proxima Nova"/>
            </a:endParaRPr>
          </a:p>
        </p:txBody>
      </p:sp>
      <p:pic>
        <p:nvPicPr>
          <p:cNvPr id="251" name="Google Shape;251;p36"/>
          <p:cNvPicPr preferRelativeResize="0"/>
          <p:nvPr/>
        </p:nvPicPr>
        <p:blipFill rotWithShape="1">
          <a:blip r:embed="rId3">
            <a:alphaModFix/>
          </a:blip>
          <a:srcRect b="44277"/>
          <a:stretch/>
        </p:blipFill>
        <p:spPr>
          <a:xfrm>
            <a:off x="311700" y="1097950"/>
            <a:ext cx="6443100" cy="3489760"/>
          </a:xfrm>
          <a:prstGeom prst="rect">
            <a:avLst/>
          </a:prstGeom>
          <a:noFill/>
          <a:ln w="9525" cap="flat" cmpd="sng">
            <a:solidFill>
              <a:srgbClr val="E7E6E6"/>
            </a:solidFill>
            <a:prstDash val="solid"/>
            <a:round/>
            <a:headEnd type="none" w="sm" len="sm"/>
            <a:tailEnd type="none" w="sm" len="sm"/>
          </a:ln>
          <a:effectLst>
            <a:outerShdw blurRad="57150" dist="19050" dir="5400000" algn="bl" rotWithShape="0">
              <a:srgbClr val="000000">
                <a:alpha val="498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pSp>
        <p:nvGrpSpPr>
          <p:cNvPr id="646" name="Google Shape;646;p79"/>
          <p:cNvGrpSpPr/>
          <p:nvPr/>
        </p:nvGrpSpPr>
        <p:grpSpPr>
          <a:xfrm>
            <a:off x="4138848" y="460959"/>
            <a:ext cx="4445174" cy="1157862"/>
            <a:chOff x="7027880" y="581255"/>
            <a:chExt cx="4080388" cy="1006399"/>
          </a:xfrm>
        </p:grpSpPr>
        <p:sp>
          <p:nvSpPr>
            <p:cNvPr id="647" name="Google Shape;647;p79"/>
            <p:cNvSpPr/>
            <p:nvPr/>
          </p:nvSpPr>
          <p:spPr>
            <a:xfrm>
              <a:off x="7027880" y="581255"/>
              <a:ext cx="1302900" cy="768300"/>
            </a:xfrm>
            <a:prstGeom prst="wedgeRoundRectCallout">
              <a:avLst>
                <a:gd name="adj1" fmla="val -15613"/>
                <a:gd name="adj2" fmla="val 79052"/>
                <a:gd name="adj3" fmla="val 16667"/>
              </a:avLst>
            </a:prstGeom>
            <a:solidFill>
              <a:srgbClr val="F430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48" name="Google Shape;648;p79"/>
            <p:cNvSpPr/>
            <p:nvPr/>
          </p:nvSpPr>
          <p:spPr>
            <a:xfrm>
              <a:off x="8028651" y="819354"/>
              <a:ext cx="1302900" cy="768300"/>
            </a:xfrm>
            <a:prstGeom prst="wedgeRoundRectCallout">
              <a:avLst>
                <a:gd name="adj1" fmla="val -15613"/>
                <a:gd name="adj2" fmla="val 79052"/>
                <a:gd name="adj3" fmla="val 16667"/>
              </a:avLst>
            </a:prstGeom>
            <a:solidFill>
              <a:srgbClr val="FFD7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49" name="Google Shape;649;p79"/>
            <p:cNvSpPr/>
            <p:nvPr/>
          </p:nvSpPr>
          <p:spPr>
            <a:xfrm flipH="1">
              <a:off x="8727024" y="581255"/>
              <a:ext cx="1302900" cy="768300"/>
            </a:xfrm>
            <a:prstGeom prst="wedgeRoundRectCallout">
              <a:avLst>
                <a:gd name="adj1" fmla="val -15613"/>
                <a:gd name="adj2" fmla="val 79052"/>
                <a:gd name="adj3" fmla="val 16667"/>
              </a:avLst>
            </a:prstGeom>
            <a:solidFill>
              <a:srgbClr val="00BF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50" name="Google Shape;650;p79"/>
            <p:cNvSpPr/>
            <p:nvPr/>
          </p:nvSpPr>
          <p:spPr>
            <a:xfrm flipH="1">
              <a:off x="9805367" y="819354"/>
              <a:ext cx="1302900" cy="768300"/>
            </a:xfrm>
            <a:prstGeom prst="wedgeRoundRectCallout">
              <a:avLst>
                <a:gd name="adj1" fmla="val -15613"/>
                <a:gd name="adj2" fmla="val 79052"/>
                <a:gd name="adj3" fmla="val 16667"/>
              </a:avLst>
            </a:prstGeom>
            <a:solidFill>
              <a:srgbClr val="22D6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651" name="Google Shape;651;p79"/>
          <p:cNvSpPr/>
          <p:nvPr/>
        </p:nvSpPr>
        <p:spPr>
          <a:xfrm>
            <a:off x="-25" y="2104350"/>
            <a:ext cx="9144000" cy="21171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3600">
                <a:solidFill>
                  <a:srgbClr val="FFFFFF"/>
                </a:solidFill>
                <a:latin typeface="Proxima Nova Rg"/>
                <a:ea typeface="Proxima Nova Rg"/>
                <a:cs typeface="Proxima Nova Rg"/>
                <a:sym typeface="Proxima Nova"/>
              </a:rPr>
              <a:t>Q&amp;A</a:t>
            </a:r>
            <a:endParaRPr sz="3600">
              <a:solidFill>
                <a:srgbClr val="FFFFFF"/>
              </a:solidFill>
              <a:latin typeface="Proxima Nova Rg"/>
              <a:ea typeface="Proxima Nova Rg"/>
              <a:cs typeface="Proxima Nova Rg"/>
              <a:sym typeface="Proxima Nova"/>
            </a:endParaRPr>
          </a:p>
        </p:txBody>
      </p:sp>
      <p:sp>
        <p:nvSpPr>
          <p:cNvPr id="652" name="Google Shape;652;p79"/>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80"/>
          <p:cNvPicPr preferRelativeResize="0"/>
          <p:nvPr/>
        </p:nvPicPr>
        <p:blipFill>
          <a:blip r:embed="rId3">
            <a:alphaModFix/>
          </a:blip>
          <a:stretch>
            <a:fillRect/>
          </a:stretch>
        </p:blipFill>
        <p:spPr>
          <a:xfrm>
            <a:off x="6803350" y="4302450"/>
            <a:ext cx="1035575" cy="586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969300" y="1683588"/>
            <a:ext cx="4383300" cy="11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Ways to Debrief</a:t>
            </a:r>
            <a:endParaRPr/>
          </a:p>
        </p:txBody>
      </p:sp>
      <p:sp>
        <p:nvSpPr>
          <p:cNvPr id="257" name="Google Shape;257;p37"/>
          <p:cNvSpPr txBox="1">
            <a:spLocks noGrp="1"/>
          </p:cNvSpPr>
          <p:nvPr>
            <p:ph type="subTitle" idx="1"/>
          </p:nvPr>
        </p:nvSpPr>
        <p:spPr>
          <a:xfrm>
            <a:off x="969300" y="2753413"/>
            <a:ext cx="4383300" cy="70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HBDI</a:t>
            </a:r>
            <a:r>
              <a:rPr lang="en" sz="1900">
                <a:solidFill>
                  <a:srgbClr val="FFFFFF"/>
                </a:solidFill>
              </a:rPr>
              <a:t>®</a:t>
            </a:r>
            <a:r>
              <a:rPr lang="en" sz="1400">
                <a:solidFill>
                  <a:srgbClr val="000000"/>
                </a:solidFill>
              </a:rPr>
              <a:t> </a:t>
            </a:r>
            <a:r>
              <a:rPr lang="en">
                <a:solidFill>
                  <a:srgbClr val="FFFFFF"/>
                </a:solidFill>
              </a:rPr>
              <a:t>Digital</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HBDI</a:t>
            </a:r>
            <a:r>
              <a:rPr lang="en" sz="1900">
                <a:solidFill>
                  <a:srgbClr val="FFFFFF"/>
                </a:solidFill>
              </a:rPr>
              <a:t>®</a:t>
            </a:r>
            <a:r>
              <a:rPr lang="en">
                <a:solidFill>
                  <a:srgbClr val="FFFFFF"/>
                </a:solidFill>
              </a:rPr>
              <a:t> Mobile App</a:t>
            </a:r>
            <a:endParaRPr>
              <a:solidFill>
                <a:srgbClr val="FFFFFF"/>
              </a:solidFill>
            </a:endParaRPr>
          </a:p>
        </p:txBody>
      </p:sp>
      <p:pic>
        <p:nvPicPr>
          <p:cNvPr id="258" name="Google Shape;258;p37"/>
          <p:cNvPicPr preferRelativeResize="0"/>
          <p:nvPr/>
        </p:nvPicPr>
        <p:blipFill rotWithShape="1">
          <a:blip r:embed="rId3">
            <a:alphaModFix/>
          </a:blip>
          <a:srcRect b="44277"/>
          <a:stretch/>
        </p:blipFill>
        <p:spPr>
          <a:xfrm flipH="1">
            <a:off x="6854825" y="1285825"/>
            <a:ext cx="1874075" cy="1015051"/>
          </a:xfrm>
          <a:prstGeom prst="rect">
            <a:avLst/>
          </a:prstGeom>
          <a:noFill/>
          <a:ln w="9525" cap="flat" cmpd="sng">
            <a:solidFill>
              <a:srgbClr val="E7E6E6"/>
            </a:solidFill>
            <a:prstDash val="solid"/>
            <a:round/>
            <a:headEnd type="none" w="sm" len="sm"/>
            <a:tailEnd type="none" w="sm" len="sm"/>
          </a:ln>
          <a:effectLst>
            <a:outerShdw blurRad="57150" dist="19050" dir="5400000" algn="bl" rotWithShape="0">
              <a:srgbClr val="000000">
                <a:alpha val="49800"/>
              </a:srgbClr>
            </a:outerShdw>
          </a:effectLst>
        </p:spPr>
      </p:pic>
      <p:grpSp>
        <p:nvGrpSpPr>
          <p:cNvPr id="259" name="Google Shape;259;p37"/>
          <p:cNvGrpSpPr/>
          <p:nvPr/>
        </p:nvGrpSpPr>
        <p:grpSpPr>
          <a:xfrm>
            <a:off x="6832037" y="2571757"/>
            <a:ext cx="1919655" cy="902280"/>
            <a:chOff x="3553513" y="1266587"/>
            <a:chExt cx="3199424" cy="1503799"/>
          </a:xfrm>
        </p:grpSpPr>
        <p:pic>
          <p:nvPicPr>
            <p:cNvPr id="260" name="Google Shape;260;p37"/>
            <p:cNvPicPr preferRelativeResize="0"/>
            <p:nvPr/>
          </p:nvPicPr>
          <p:blipFill rotWithShape="1">
            <a:blip r:embed="rId4">
              <a:alphaModFix/>
            </a:blip>
            <a:srcRect l="27636" t="5606" r="27974" b="5819"/>
            <a:stretch/>
          </p:blipFill>
          <p:spPr>
            <a:xfrm rot="-5400000">
              <a:off x="4401325" y="418775"/>
              <a:ext cx="1503799" cy="3199424"/>
            </a:xfrm>
            <a:prstGeom prst="rect">
              <a:avLst/>
            </a:prstGeom>
            <a:noFill/>
            <a:ln>
              <a:noFill/>
            </a:ln>
          </p:spPr>
        </p:pic>
        <p:pic>
          <p:nvPicPr>
            <p:cNvPr id="261" name="Google Shape;261;p37"/>
            <p:cNvPicPr preferRelativeResize="0"/>
            <p:nvPr/>
          </p:nvPicPr>
          <p:blipFill rotWithShape="1">
            <a:blip r:embed="rId5">
              <a:alphaModFix/>
            </a:blip>
            <a:srcRect/>
            <a:stretch/>
          </p:blipFill>
          <p:spPr>
            <a:xfrm>
              <a:off x="3855600" y="1318600"/>
              <a:ext cx="2485225" cy="13972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67" name="Google Shape;267;p38"/>
          <p:cNvPicPr preferRelativeResize="0"/>
          <p:nvPr/>
        </p:nvPicPr>
        <p:blipFill>
          <a:blip r:embed="rId3">
            <a:alphaModFix/>
          </a:blip>
          <a:stretch>
            <a:fillRect/>
          </a:stretch>
        </p:blipFill>
        <p:spPr>
          <a:xfrm>
            <a:off x="5301125" y="818618"/>
            <a:ext cx="2344950" cy="3583007"/>
          </a:xfrm>
          <a:prstGeom prst="rect">
            <a:avLst/>
          </a:prstGeom>
          <a:noFill/>
          <a:ln>
            <a:noFill/>
          </a:ln>
        </p:spPr>
      </p:pic>
      <p:sp>
        <p:nvSpPr>
          <p:cNvPr id="268" name="Google Shape;268;p38"/>
          <p:cNvSpPr txBox="1">
            <a:spLocks noGrp="1"/>
          </p:cNvSpPr>
          <p:nvPr>
            <p:ph type="body" idx="1"/>
          </p:nvPr>
        </p:nvSpPr>
        <p:spPr>
          <a:xfrm>
            <a:off x="1386125" y="1041425"/>
            <a:ext cx="3531300" cy="3416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a:solidFill>
                  <a:srgbClr val="434343"/>
                </a:solidFill>
              </a:rPr>
              <a:t>In the past year, </a:t>
            </a:r>
            <a:endParaRPr sz="2200">
              <a:solidFill>
                <a:srgbClr val="434343"/>
              </a:solidFill>
            </a:endParaRPr>
          </a:p>
          <a:p>
            <a:pPr marL="0" lvl="0" indent="0" algn="ctr" rtl="0">
              <a:lnSpc>
                <a:spcPct val="115000"/>
              </a:lnSpc>
              <a:spcBef>
                <a:spcPts val="0"/>
              </a:spcBef>
              <a:spcAft>
                <a:spcPts val="0"/>
              </a:spcAft>
              <a:buNone/>
            </a:pPr>
            <a:r>
              <a:rPr lang="en" sz="2200">
                <a:solidFill>
                  <a:srgbClr val="434343"/>
                </a:solidFill>
              </a:rPr>
              <a:t>how have you approached doing remote debriefs?</a:t>
            </a:r>
            <a:r>
              <a:rPr lang="en" sz="2000">
                <a:latin typeface="Arial"/>
                <a:ea typeface="Arial"/>
                <a:cs typeface="Arial"/>
                <a:sym typeface="Arial"/>
              </a:rPr>
              <a:t> </a:t>
            </a:r>
            <a:br>
              <a:rPr lang="en" sz="2000">
                <a:solidFill>
                  <a:srgbClr val="000000"/>
                </a:solidFill>
                <a:latin typeface="Arial"/>
                <a:ea typeface="Arial"/>
                <a:cs typeface="Arial"/>
                <a:sym typeface="Arial"/>
              </a:rPr>
            </a:br>
            <a:endParaRPr sz="2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sz="3000"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Scenario</a:t>
            </a:r>
            <a:endParaRPr/>
          </a:p>
        </p:txBody>
      </p:sp>
      <p:sp>
        <p:nvSpPr>
          <p:cNvPr id="274" name="Google Shape;274;p39"/>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75" name="Google Shape;275;p39"/>
          <p:cNvSpPr txBox="1">
            <a:spLocks noGrp="1"/>
          </p:cNvSpPr>
          <p:nvPr>
            <p:ph type="body" idx="1"/>
          </p:nvPr>
        </p:nvSpPr>
        <p:spPr>
          <a:xfrm>
            <a:off x="311700" y="961125"/>
            <a:ext cx="7741200" cy="16107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b="1">
                <a:solidFill>
                  <a:srgbClr val="434343"/>
                </a:solidFill>
                <a:highlight>
                  <a:schemeClr val="lt1"/>
                </a:highlight>
              </a:rPr>
              <a:t>Introduce Whole Brain Thinking to the marketing team:</a:t>
            </a:r>
            <a:endParaRPr sz="1200">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1 VP Marketing, 4 Sr Marketing Managers, 30 Marketing Associates (non-managers)</a:t>
            </a: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r>
              <a:rPr lang="en" sz="1200" b="1">
                <a:solidFill>
                  <a:srgbClr val="434343"/>
                </a:solidFill>
              </a:rPr>
              <a:t>Parameters: </a:t>
            </a:r>
            <a:endParaRPr sz="1200" b="1">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VP and seniors get an personalized debrief</a:t>
            </a:r>
            <a:endParaRPr sz="1200">
              <a:solidFill>
                <a:srgbClr val="434343"/>
              </a:solidFill>
            </a:endParaRPr>
          </a:p>
          <a:p>
            <a:pPr marL="457200" lvl="0" indent="-304800" algn="l" rtl="0">
              <a:lnSpc>
                <a:spcPct val="115000"/>
              </a:lnSpc>
              <a:spcBef>
                <a:spcPts val="0"/>
              </a:spcBef>
              <a:spcAft>
                <a:spcPts val="0"/>
              </a:spcAft>
              <a:buClr>
                <a:srgbClr val="434343"/>
              </a:buClr>
              <a:buSzPts val="1200"/>
              <a:buChar char="●"/>
            </a:pPr>
            <a:r>
              <a:rPr lang="en" sz="1200">
                <a:solidFill>
                  <a:srgbClr val="434343"/>
                </a:solidFill>
              </a:rPr>
              <a:t>Associates get “some” introduction and their HBDI results</a:t>
            </a:r>
            <a:endParaRPr sz="1200">
              <a:solidFill>
                <a:srgbClr val="434343"/>
              </a:solidFill>
            </a:endParaRPr>
          </a:p>
          <a:p>
            <a:pPr marL="457200" lvl="0" indent="-304800" algn="l" rtl="0">
              <a:lnSpc>
                <a:spcPct val="115000"/>
              </a:lnSpc>
              <a:spcBef>
                <a:spcPts val="0"/>
              </a:spcBef>
              <a:spcAft>
                <a:spcPts val="0"/>
              </a:spcAft>
              <a:buClr>
                <a:srgbClr val="434343"/>
              </a:buClr>
              <a:buSzPts val="1200"/>
              <a:buChar char="●"/>
            </a:pPr>
            <a:r>
              <a:rPr lang="en" sz="1200">
                <a:solidFill>
                  <a:srgbClr val="434343"/>
                </a:solidFill>
              </a:rPr>
              <a:t>Remote</a:t>
            </a:r>
            <a:endParaRPr sz="1200">
              <a:solidFill>
                <a:srgbClr val="434343"/>
              </a:solidFill>
            </a:endParaRPr>
          </a:p>
          <a:p>
            <a:pPr marL="457200" lvl="0" indent="-304800" algn="l" rtl="0">
              <a:lnSpc>
                <a:spcPct val="115000"/>
              </a:lnSpc>
              <a:spcBef>
                <a:spcPts val="0"/>
              </a:spcBef>
              <a:spcAft>
                <a:spcPts val="0"/>
              </a:spcAft>
              <a:buClr>
                <a:srgbClr val="434343"/>
              </a:buClr>
              <a:buSzPts val="1200"/>
              <a:buChar char="●"/>
            </a:pPr>
            <a:r>
              <a:rPr lang="en" sz="1200">
                <a:solidFill>
                  <a:srgbClr val="434343"/>
                </a:solidFill>
              </a:rPr>
              <a:t>Short time frame</a:t>
            </a: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Debrief the Senior Leaders...</a:t>
            </a:r>
            <a:endParaRPr/>
          </a:p>
        </p:txBody>
      </p:sp>
      <p:sp>
        <p:nvSpPr>
          <p:cNvPr id="281" name="Google Shape;281;p40"/>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82" name="Google Shape;282;p40"/>
          <p:cNvSpPr txBox="1">
            <a:spLocks noGrp="1"/>
          </p:cNvSpPr>
          <p:nvPr>
            <p:ph type="body" idx="1"/>
          </p:nvPr>
        </p:nvSpPr>
        <p:spPr>
          <a:xfrm>
            <a:off x="1217975" y="2288025"/>
            <a:ext cx="2592300" cy="1043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400"/>
              <a:buFont typeface="Arial"/>
              <a:buNone/>
            </a:pPr>
            <a:r>
              <a:rPr lang="en" sz="3000">
                <a:latin typeface="Proxima Nova Semibold"/>
                <a:ea typeface="Proxima Nova Semibold"/>
                <a:cs typeface="Proxima Nova Semibold"/>
                <a:sym typeface="Proxima Nova Semibold"/>
              </a:rPr>
              <a:t>HBDI® Digital </a:t>
            </a: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spcBef>
                <a:spcPts val="0"/>
              </a:spcBef>
              <a:spcAft>
                <a:spcPts val="1600"/>
              </a:spcAft>
              <a:buNone/>
            </a:pPr>
            <a:endParaRPr/>
          </a:p>
        </p:txBody>
      </p:sp>
      <p:pic>
        <p:nvPicPr>
          <p:cNvPr id="283" name="Google Shape;283;p40"/>
          <p:cNvPicPr preferRelativeResize="0"/>
          <p:nvPr/>
        </p:nvPicPr>
        <p:blipFill>
          <a:blip r:embed="rId3">
            <a:alphaModFix/>
          </a:blip>
          <a:stretch>
            <a:fillRect/>
          </a:stretch>
        </p:blipFill>
        <p:spPr>
          <a:xfrm>
            <a:off x="3810275" y="1272300"/>
            <a:ext cx="2472000" cy="28281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311700" y="147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400"/>
              <a:buFont typeface="Arial"/>
              <a:buNone/>
            </a:pPr>
            <a:r>
              <a:rPr lang="en" sz="3000"/>
              <a:t>What is HBDI® Digital &amp; Why Use It?</a:t>
            </a:r>
            <a:endParaRPr sz="3000"/>
          </a:p>
          <a:p>
            <a:pPr marL="0" lvl="0" indent="0" algn="l" rtl="0">
              <a:spcBef>
                <a:spcPts val="0"/>
              </a:spcBef>
              <a:spcAft>
                <a:spcPts val="0"/>
              </a:spcAft>
              <a:buNone/>
            </a:pPr>
            <a:endParaRPr/>
          </a:p>
        </p:txBody>
      </p:sp>
      <p:sp>
        <p:nvSpPr>
          <p:cNvPr id="289" name="Google Shape;289;p41"/>
          <p:cNvSpPr txBox="1">
            <a:spLocks noGrp="1"/>
          </p:cNvSpPr>
          <p:nvPr>
            <p:ph type="body" idx="1"/>
          </p:nvPr>
        </p:nvSpPr>
        <p:spPr>
          <a:xfrm>
            <a:off x="311700" y="961125"/>
            <a:ext cx="7741200" cy="34164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b="1">
                <a:solidFill>
                  <a:srgbClr val="434343"/>
                </a:solidFill>
                <a:highlight>
                  <a:schemeClr val="lt1"/>
                </a:highlight>
              </a:rPr>
              <a:t>The Thinker Portal</a:t>
            </a:r>
            <a:endParaRPr sz="1200" b="1">
              <a:solidFill>
                <a:srgbClr val="434343"/>
              </a:solidFill>
              <a:highlight>
                <a:schemeClr val="lt1"/>
              </a:highlight>
            </a:endParaRPr>
          </a:p>
          <a:p>
            <a:pPr marL="0" lvl="0" indent="0" algn="l" rtl="0">
              <a:lnSpc>
                <a:spcPct val="107916"/>
              </a:lnSpc>
              <a:spcBef>
                <a:spcPts val="0"/>
              </a:spcBef>
              <a:spcAft>
                <a:spcPts val="0"/>
              </a:spcAft>
              <a:buNone/>
            </a:pPr>
            <a:endParaRPr sz="1200" b="1">
              <a:solidFill>
                <a:srgbClr val="434343"/>
              </a:solidFill>
              <a:highlight>
                <a:schemeClr val="lt1"/>
              </a:highlight>
            </a:endParaRPr>
          </a:p>
          <a:p>
            <a:pPr marL="0" lvl="0" indent="0" algn="l" rtl="0">
              <a:lnSpc>
                <a:spcPct val="107916"/>
              </a:lnSpc>
              <a:spcBef>
                <a:spcPts val="0"/>
              </a:spcBef>
              <a:spcAft>
                <a:spcPts val="0"/>
              </a:spcAft>
              <a:buNone/>
            </a:pPr>
            <a:r>
              <a:rPr lang="en" sz="1200" b="1">
                <a:solidFill>
                  <a:srgbClr val="434343"/>
                </a:solidFill>
                <a:highlight>
                  <a:schemeClr val="lt1"/>
                </a:highlight>
              </a:rPr>
              <a:t>HBDI</a:t>
            </a:r>
            <a:r>
              <a:rPr lang="en" sz="1200">
                <a:latin typeface="Proxima Nova Semibold"/>
                <a:ea typeface="Proxima Nova Semibold"/>
                <a:cs typeface="Proxima Nova Semibold"/>
                <a:sym typeface="Proxima Nova Semibold"/>
              </a:rPr>
              <a:t>®</a:t>
            </a:r>
            <a:r>
              <a:rPr lang="en" sz="1200" b="1">
                <a:solidFill>
                  <a:srgbClr val="434343"/>
                </a:solidFill>
                <a:highlight>
                  <a:schemeClr val="lt1"/>
                </a:highlight>
              </a:rPr>
              <a:t> Results online</a:t>
            </a:r>
            <a:endParaRPr sz="1200">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Visual, interactive profile results</a:t>
            </a:r>
            <a:endParaRPr sz="1200">
              <a:solidFill>
                <a:srgbClr val="434343"/>
              </a:solidFill>
            </a:endParaRPr>
          </a:p>
          <a:p>
            <a:pPr marL="457200" lvl="0" indent="-266700" algn="l" rtl="0">
              <a:spcBef>
                <a:spcPts val="0"/>
              </a:spcBef>
              <a:spcAft>
                <a:spcPts val="0"/>
              </a:spcAft>
              <a:buClr>
                <a:srgbClr val="434343"/>
              </a:buClr>
              <a:buSzPts val="1200"/>
              <a:buFont typeface="Arial"/>
              <a:buChar char="●"/>
            </a:pPr>
            <a:r>
              <a:rPr lang="en" sz="1200">
                <a:solidFill>
                  <a:srgbClr val="434343"/>
                </a:solidFill>
              </a:rPr>
              <a:t>Available on any device (computer, </a:t>
            </a:r>
            <a:br>
              <a:rPr lang="en" sz="1200">
                <a:solidFill>
                  <a:srgbClr val="434343"/>
                </a:solidFill>
              </a:rPr>
            </a:br>
            <a:r>
              <a:rPr lang="en" sz="1200">
                <a:solidFill>
                  <a:srgbClr val="434343"/>
                </a:solidFill>
              </a:rPr>
              <a:t>tablet </a:t>
            </a:r>
            <a:br>
              <a:rPr lang="en" sz="1200">
                <a:solidFill>
                  <a:srgbClr val="434343"/>
                </a:solidFill>
              </a:rPr>
            </a:br>
            <a:r>
              <a:rPr lang="en" sz="1200">
                <a:solidFill>
                  <a:srgbClr val="434343"/>
                </a:solidFill>
              </a:rPr>
              <a:t>or mobile phone)</a:t>
            </a:r>
            <a:endParaRPr sz="1200">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Virtual or in person delivery</a:t>
            </a:r>
            <a:endParaRPr sz="1200">
              <a:solidFill>
                <a:srgbClr val="434343"/>
              </a:solidFill>
            </a:endParaRPr>
          </a:p>
          <a:p>
            <a:pPr marL="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r>
              <a:rPr lang="en" sz="1200" b="1">
                <a:solidFill>
                  <a:srgbClr val="434343"/>
                </a:solidFill>
              </a:rPr>
              <a:t>Benefits:</a:t>
            </a:r>
            <a:endParaRPr sz="1200" b="1">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Save time and reduce the hassle &amp; </a:t>
            </a:r>
            <a:br>
              <a:rPr lang="en" sz="1200">
                <a:solidFill>
                  <a:srgbClr val="434343"/>
                </a:solidFill>
              </a:rPr>
            </a:br>
            <a:r>
              <a:rPr lang="en" sz="1200">
                <a:solidFill>
                  <a:srgbClr val="434343"/>
                </a:solidFill>
              </a:rPr>
              <a:t>cost of printing</a:t>
            </a:r>
            <a:endParaRPr sz="1200">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No processing/waiting time </a:t>
            </a:r>
            <a:endParaRPr sz="1200">
              <a:solidFill>
                <a:srgbClr val="434343"/>
              </a:solidFill>
            </a:endParaRPr>
          </a:p>
          <a:p>
            <a:pPr marL="457200" lvl="0" indent="-304800" algn="l" rtl="0">
              <a:lnSpc>
                <a:spcPct val="115000"/>
              </a:lnSpc>
              <a:spcBef>
                <a:spcPts val="0"/>
              </a:spcBef>
              <a:spcAft>
                <a:spcPts val="0"/>
              </a:spcAft>
              <a:buClr>
                <a:srgbClr val="434343"/>
              </a:buClr>
              <a:buSzPts val="1200"/>
              <a:buFont typeface="Proxima Nova"/>
              <a:buChar char="●"/>
            </a:pPr>
            <a:r>
              <a:rPr lang="en" sz="1200">
                <a:solidFill>
                  <a:srgbClr val="434343"/>
                </a:solidFill>
              </a:rPr>
              <a:t>Environmentally friendly alternative </a:t>
            </a:r>
            <a:endParaRPr sz="1200">
              <a:solidFill>
                <a:srgbClr val="434343"/>
              </a:solidFill>
            </a:endParaRPr>
          </a:p>
          <a:p>
            <a:pPr marL="457200" lvl="0" indent="-266700" algn="l" rtl="0">
              <a:spcBef>
                <a:spcPts val="0"/>
              </a:spcBef>
              <a:spcAft>
                <a:spcPts val="0"/>
              </a:spcAft>
              <a:buClr>
                <a:srgbClr val="434343"/>
              </a:buClr>
              <a:buSzPts val="1200"/>
              <a:buFont typeface="Arial"/>
              <a:buChar char="●"/>
            </a:pPr>
            <a:r>
              <a:rPr lang="en" sz="1200">
                <a:solidFill>
                  <a:srgbClr val="434343"/>
                </a:solidFill>
              </a:rPr>
              <a:t>Same in depth conversation</a:t>
            </a:r>
            <a:endParaRPr sz="1200">
              <a:solidFill>
                <a:srgbClr val="434343"/>
              </a:solidFill>
            </a:endParaRPr>
          </a:p>
          <a:p>
            <a:pPr marL="457200" lvl="0" indent="0" algn="l" rtl="0">
              <a:lnSpc>
                <a:spcPct val="115000"/>
              </a:lnSpc>
              <a:spcBef>
                <a:spcPts val="0"/>
              </a:spcBef>
              <a:spcAft>
                <a:spcPts val="0"/>
              </a:spcAft>
              <a:buNone/>
            </a:pPr>
            <a:endParaRPr sz="1200">
              <a:solidFill>
                <a:srgbClr val="434343"/>
              </a:solidFill>
            </a:endParaRPr>
          </a:p>
          <a:p>
            <a:pPr marL="457200" lvl="0" indent="0" algn="l" rtl="0">
              <a:lnSpc>
                <a:spcPct val="115000"/>
              </a:lnSpc>
              <a:spcBef>
                <a:spcPts val="0"/>
              </a:spcBef>
              <a:spcAft>
                <a:spcPts val="0"/>
              </a:spcAft>
              <a:buNone/>
            </a:pPr>
            <a:endParaRPr sz="1200">
              <a:solidFill>
                <a:srgbClr val="434343"/>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spcBef>
                <a:spcPts val="0"/>
              </a:spcBef>
              <a:spcAft>
                <a:spcPts val="1600"/>
              </a:spcAft>
              <a:buNone/>
            </a:pPr>
            <a:endParaRPr/>
          </a:p>
        </p:txBody>
      </p:sp>
      <p:sp>
        <p:nvSpPr>
          <p:cNvPr id="290" name="Google Shape;290;p41"/>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91" name="Google Shape;291;p41"/>
          <p:cNvPicPr preferRelativeResize="0"/>
          <p:nvPr/>
        </p:nvPicPr>
        <p:blipFill>
          <a:blip r:embed="rId3">
            <a:alphaModFix/>
          </a:blip>
          <a:stretch>
            <a:fillRect/>
          </a:stretch>
        </p:blipFill>
        <p:spPr>
          <a:xfrm>
            <a:off x="3439800" y="1163675"/>
            <a:ext cx="5704200" cy="3291201"/>
          </a:xfrm>
          <a:prstGeom prst="rect">
            <a:avLst/>
          </a:prstGeom>
          <a:noFill/>
          <a:ln>
            <a:noFill/>
          </a:ln>
          <a:effectLst>
            <a:outerShdw blurRad="57150" dist="28575" dir="5400000" algn="bl" rotWithShape="0">
              <a:srgbClr val="000000">
                <a:alpha val="50000"/>
              </a:srgbClr>
            </a:outerShdw>
          </a:effectLst>
        </p:spPr>
      </p:pic>
      <p:sp>
        <p:nvSpPr>
          <p:cNvPr id="292" name="Google Shape;292;p41"/>
          <p:cNvSpPr/>
          <p:nvPr/>
        </p:nvSpPr>
        <p:spPr>
          <a:xfrm>
            <a:off x="5522225" y="1163675"/>
            <a:ext cx="1770000" cy="2096700"/>
          </a:xfrm>
          <a:prstGeom prst="roundRect">
            <a:avLst>
              <a:gd name="adj" fmla="val 16667"/>
            </a:avLst>
          </a:prstGeom>
          <a:noFill/>
          <a:ln w="28575" cap="flat" cmpd="sng">
            <a:solidFill>
              <a:srgbClr val="FF99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Herrmann 2020">
  <a:themeElements>
    <a:clrScheme name="Simple Light">
      <a:dk1>
        <a:srgbClr val="4E504F"/>
      </a:dk1>
      <a:lt1>
        <a:srgbClr val="FFFFFF"/>
      </a:lt1>
      <a:dk2>
        <a:srgbClr val="9D9D9D"/>
      </a:dk2>
      <a:lt2>
        <a:srgbClr val="EEEEEE"/>
      </a:lt2>
      <a:accent1>
        <a:srgbClr val="2CC3F0"/>
      </a:accent1>
      <a:accent2>
        <a:srgbClr val="63C084"/>
      </a:accent2>
      <a:accent3>
        <a:srgbClr val="EF354E"/>
      </a:accent3>
      <a:accent4>
        <a:srgbClr val="FDD742"/>
      </a:accent4>
      <a:accent5>
        <a:srgbClr val="214263"/>
      </a:accent5>
      <a:accent6>
        <a:srgbClr val="4E504F"/>
      </a:accent6>
      <a:hlink>
        <a:srgbClr val="0052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2420</Words>
  <Application>Microsoft Macintosh PowerPoint</Application>
  <PresentationFormat>On-screen Show (16:9)</PresentationFormat>
  <Paragraphs>336</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Proxima Nova Semibold</vt:lpstr>
      <vt:lpstr>Arial</vt:lpstr>
      <vt:lpstr>Proxima Nova</vt:lpstr>
      <vt:lpstr>Proxima Nova Rg</vt:lpstr>
      <vt:lpstr>Proxima Nova Extrabold</vt:lpstr>
      <vt:lpstr>Century Gothic</vt:lpstr>
      <vt:lpstr>Herrmann 2020</vt:lpstr>
      <vt:lpstr>CP Booster Workshop</vt:lpstr>
      <vt:lpstr>Objectives and Agenda</vt:lpstr>
      <vt:lpstr>Rules of Engagement</vt:lpstr>
      <vt:lpstr>The Herrmann® Platform - Thinker Portal</vt:lpstr>
      <vt:lpstr>Ways to Debrief</vt:lpstr>
      <vt:lpstr>PowerPoint Presentation</vt:lpstr>
      <vt:lpstr>The Scenario</vt:lpstr>
      <vt:lpstr>Debrief the Senior Leaders...</vt:lpstr>
      <vt:lpstr>What is HBDI® Digital &amp; Why Use It? </vt:lpstr>
      <vt:lpstr>Go to “Thinker Portal”  journey.herrmannsolutions.net/thinker   </vt:lpstr>
      <vt:lpstr>What’s Included? </vt:lpstr>
      <vt:lpstr>Get Started with HBDI® Digital </vt:lpstr>
      <vt:lpstr>Now to Debrief the 30 Associates...</vt:lpstr>
      <vt:lpstr>PowerPoint Presentation</vt:lpstr>
      <vt:lpstr>Debrief with the mobile HBDI® App </vt:lpstr>
      <vt:lpstr>What’s included in the mobile HBDI® App </vt:lpstr>
      <vt:lpstr>PowerPoint Presentation</vt:lpstr>
      <vt:lpstr>Engaging with others</vt:lpstr>
      <vt:lpstr>PowerPoint Presentation</vt:lpstr>
      <vt:lpstr>PowerPoint Presentation</vt:lpstr>
      <vt:lpstr>Sharing</vt:lpstr>
      <vt:lpstr>Sharing</vt:lpstr>
      <vt:lpstr>Sharing</vt:lpstr>
      <vt:lpstr>Sharing</vt:lpstr>
      <vt:lpstr>Sharing</vt:lpstr>
      <vt:lpstr>Learn More</vt:lpstr>
      <vt:lpstr>Teams</vt:lpstr>
      <vt:lpstr>Teams</vt:lpstr>
      <vt:lpstr>Teams</vt:lpstr>
      <vt:lpstr>Understand My Team</vt:lpstr>
      <vt:lpstr>Learn More</vt:lpstr>
      <vt:lpstr>PowerPoint Presentation</vt:lpstr>
      <vt:lpstr>A few ways to start today</vt:lpstr>
      <vt:lpstr>Many potential applications</vt:lpstr>
      <vt:lpstr>Sharing</vt:lpstr>
      <vt:lpstr>Teams</vt:lpstr>
      <vt:lpstr>Teams as a Certified Practitioner</vt:lpstr>
      <vt:lpstr>Stay connected</vt:lpstr>
      <vt:lpstr>Stay Connected with Herrmann and Each Other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 Booster Workshop</dc:title>
  <cp:lastModifiedBy>Kim White</cp:lastModifiedBy>
  <cp:revision>1</cp:revision>
  <dcterms:modified xsi:type="dcterms:W3CDTF">2021-09-21T13:42:15Z</dcterms:modified>
</cp:coreProperties>
</file>