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2" r:id="rId2"/>
    <p:sldId id="294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Proxima Nova" panose="02000506030000020004" pitchFamily="2" charset="0"/>
      <p:regular r:id="rId9"/>
      <p:bold r:id="rId10"/>
      <p:italic r:id="rId11"/>
      <p:boldItalic r:id="rId12"/>
    </p:embeddedFont>
    <p:embeddedFont>
      <p:font typeface="Proxima Nova Extrabold" panose="02000506030000020004" pitchFamily="2" charset="0"/>
      <p:bold r:id="rId13"/>
      <p:italic r:id="rId14"/>
      <p:boldItalic r:id="rId15"/>
    </p:embeddedFont>
    <p:embeddedFont>
      <p:font typeface="Proxima Nova Semibold" panose="0200050603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3NygFunrc96glrfHU5uD8ci7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7"/>
  </p:normalViewPr>
  <p:slideViewPr>
    <p:cSldViewPr snapToGrid="0">
      <p:cViewPr varScale="1">
        <p:scale>
          <a:sx n="118" d="100"/>
          <a:sy n="118" d="100"/>
        </p:scale>
        <p:origin x="2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61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60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 groups of 3 – pick one Buy in challenge and do a walkaround.  Use the Buy In Walkaround to Whole Brain your idea, making sure that you have considered all the critical issues/projects.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39:notes"/>
          <p:cNvSpPr txBox="1">
            <a:spLocks noGrp="1"/>
          </p:cNvSpPr>
          <p:nvPr>
            <p:ph type="body" idx="1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b="1"/>
              <a:t>Our mission, “Better Thinking For A Better World!”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</p:txBody>
      </p:sp>
      <p:sp>
        <p:nvSpPr>
          <p:cNvPr id="697" name="Google Shape;697;p39:notes"/>
          <p:cNvSpPr txBox="1">
            <a:spLocks noGrp="1"/>
          </p:cNvSpPr>
          <p:nvPr>
            <p:ph type="sldNum" idx="12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5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 - Solid">
  <p:cSld name="CUSTOM_7">
    <p:bg>
      <p:bgPr>
        <a:solidFill>
          <a:schemeClr val="accent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4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4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Solid">
  <p:cSld name="CUSTOM_8">
    <p:bg>
      <p:bgPr>
        <a:solidFill>
          <a:schemeClr val="accen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5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5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Block">
  <p:cSld name="1_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6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00BFF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2" name="Google Shape;162;p66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6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6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Block">
  <p:cSld name="2_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7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7" name="Google Shape;167;p67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7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7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Block 1">
  <p:cSld name="5_Blank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8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F3859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72" name="Google Shape;172;p68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8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8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SaaS - Block">
  <p:cSld name="5_Blank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9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77" name="Google Shape;177;p69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9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9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3" name="Google Shape;183;p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84" name="Google Shape;184;p70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70"/>
          <p:cNvSpPr txBox="1">
            <a:spLocks noGrp="1"/>
          </p:cNvSpPr>
          <p:nvPr>
            <p:ph type="title" idx="3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0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71"/>
          <p:cNvGrpSpPr/>
          <p:nvPr/>
        </p:nvGrpSpPr>
        <p:grpSpPr>
          <a:xfrm>
            <a:off x="-19081" y="1138765"/>
            <a:ext cx="9178071" cy="2868329"/>
            <a:chOff x="-25442" y="1518352"/>
            <a:chExt cx="12237428" cy="3824439"/>
          </a:xfrm>
        </p:grpSpPr>
        <p:sp>
          <p:nvSpPr>
            <p:cNvPr id="190" name="Google Shape;190;p71"/>
            <p:cNvSpPr txBox="1"/>
            <p:nvPr/>
          </p:nvSpPr>
          <p:spPr>
            <a:xfrm>
              <a:off x="7050326" y="3018055"/>
              <a:ext cx="4949700" cy="9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5" tIns="40325" rIns="80675" bIns="40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900"/>
                <a:buFont typeface="Proxima Nova"/>
                <a:buNone/>
              </a:pPr>
              <a:r>
                <a:rPr lang="en" sz="1900" b="0" i="0" u="none" strike="noStrike" cap="none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ThinkHerrmann.com</a:t>
              </a:r>
              <a:endParaRPr sz="1900" b="0" i="0" u="none" strike="noStrike" cap="non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91" name="Google Shape;191;p71"/>
            <p:cNvCxnSpPr/>
            <p:nvPr/>
          </p:nvCxnSpPr>
          <p:spPr>
            <a:xfrm>
              <a:off x="8886" y="1518352"/>
              <a:ext cx="122031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71"/>
            <p:cNvCxnSpPr/>
            <p:nvPr/>
          </p:nvCxnSpPr>
          <p:spPr>
            <a:xfrm>
              <a:off x="-25442" y="5342791"/>
              <a:ext cx="122373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3" name="Google Shape;193;p71" descr="Herrmann_Official_Logo_Up-01.png"/>
            <p:cNvPicPr preferRelativeResize="0"/>
            <p:nvPr/>
          </p:nvPicPr>
          <p:blipFill rotWithShape="1">
            <a:blip r:embed="rId2">
              <a:alphaModFix/>
            </a:blip>
            <a:srcRect r="-1183"/>
            <a:stretch/>
          </p:blipFill>
          <p:spPr>
            <a:xfrm>
              <a:off x="1030912" y="2491411"/>
              <a:ext cx="5369887" cy="180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2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4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3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Page Cover Slide">
  <p:cSld name="Back Page Cover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5"/>
          <p:cNvPicPr preferRelativeResize="0"/>
          <p:nvPr/>
        </p:nvPicPr>
        <p:blipFill rotWithShape="1">
          <a:blip r:embed="rId2">
            <a:alphaModFix/>
          </a:blip>
          <a:srcRect t="22139" b="22134"/>
          <a:stretch/>
        </p:blipFill>
        <p:spPr>
          <a:xfrm>
            <a:off x="0" y="1138732"/>
            <a:ext cx="9144000" cy="28660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5"/>
          <p:cNvSpPr/>
          <p:nvPr/>
        </p:nvSpPr>
        <p:spPr>
          <a:xfrm>
            <a:off x="0" y="4524567"/>
            <a:ext cx="9130500" cy="6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500" tIns="30225" rIns="60500" bIns="30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55"/>
          <p:cNvSpPr txBox="1"/>
          <p:nvPr/>
        </p:nvSpPr>
        <p:spPr>
          <a:xfrm>
            <a:off x="1079868" y="298191"/>
            <a:ext cx="6984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75" tIns="40325" rIns="80675" bIns="40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 b="0" i="0" u="none" strike="noStrike" cap="none">
                <a:solidFill>
                  <a:srgbClr val="41404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Better thinking for a better world</a:t>
            </a:r>
            <a:endParaRPr sz="1500" b="0" i="0" u="none" strike="noStrike" cap="none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96" name="Google Shape;96;p55"/>
          <p:cNvCxnSpPr/>
          <p:nvPr/>
        </p:nvCxnSpPr>
        <p:spPr>
          <a:xfrm>
            <a:off x="6664" y="1138731"/>
            <a:ext cx="9152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55"/>
          <p:cNvCxnSpPr/>
          <p:nvPr/>
        </p:nvCxnSpPr>
        <p:spPr>
          <a:xfrm>
            <a:off x="-19081" y="4006976"/>
            <a:ext cx="91776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55"/>
          <p:cNvSpPr txBox="1"/>
          <p:nvPr/>
        </p:nvSpPr>
        <p:spPr>
          <a:xfrm>
            <a:off x="1079868" y="4247040"/>
            <a:ext cx="6984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75" tIns="40325" rIns="80675" bIns="40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Proxima Nova"/>
              <a:buNone/>
            </a:pPr>
            <a:r>
              <a:rPr lang="en" sz="1900" b="0" i="0" u="none" strike="noStrike" cap="non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thinkherrmann.com</a:t>
            </a:r>
            <a:endParaRPr sz="9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55"/>
          <p:cNvSpPr txBox="1"/>
          <p:nvPr/>
        </p:nvSpPr>
        <p:spPr>
          <a:xfrm>
            <a:off x="3915314" y="221790"/>
            <a:ext cx="13134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0" i="0" u="none" strike="noStrike" cap="none">
                <a:solidFill>
                  <a:srgbClr val="CCCCC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MISSION</a:t>
            </a:r>
            <a:endParaRPr sz="100" b="0" i="0" u="none" strike="noStrike" cap="none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1">
  <p:cSld name="CUSTOM_1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7"/>
          <p:cNvSpPr txBox="1"/>
          <p:nvPr/>
        </p:nvSpPr>
        <p:spPr>
          <a:xfrm>
            <a:off x="276225" y="2632475"/>
            <a:ext cx="3273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57"/>
          <p:cNvPicPr preferRelativeResize="0"/>
          <p:nvPr/>
        </p:nvPicPr>
        <p:blipFill rotWithShape="1">
          <a:blip r:embed="rId2">
            <a:alphaModFix/>
          </a:blip>
          <a:srcRect l="6510" t="728" r="17776" b="729"/>
          <a:stretch/>
        </p:blipFill>
        <p:spPr>
          <a:xfrm>
            <a:off x="3762376" y="0"/>
            <a:ext cx="5383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7"/>
          <p:cNvSpPr txBox="1"/>
          <p:nvPr/>
        </p:nvSpPr>
        <p:spPr>
          <a:xfrm>
            <a:off x="276225" y="841775"/>
            <a:ext cx="4565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3A383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7"/>
          <p:cNvSpPr txBox="1">
            <a:spLocks noGrp="1"/>
          </p:cNvSpPr>
          <p:nvPr>
            <p:ph type="title"/>
          </p:nvPr>
        </p:nvSpPr>
        <p:spPr>
          <a:xfrm>
            <a:off x="121925" y="1433875"/>
            <a:ext cx="33843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7"/>
          <p:cNvSpPr txBox="1">
            <a:spLocks noGrp="1"/>
          </p:cNvSpPr>
          <p:nvPr>
            <p:ph type="subTitle" idx="1"/>
          </p:nvPr>
        </p:nvSpPr>
        <p:spPr>
          <a:xfrm>
            <a:off x="121925" y="2503700"/>
            <a:ext cx="3384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2">
  <p:cSld name="CUSTOM_1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8"/>
          <p:cNvSpPr/>
          <p:nvPr/>
        </p:nvSpPr>
        <p:spPr>
          <a:xfrm>
            <a:off x="151" y="75"/>
            <a:ext cx="13299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8"/>
          <p:cNvSpPr/>
          <p:nvPr/>
        </p:nvSpPr>
        <p:spPr>
          <a:xfrm>
            <a:off x="7961709" y="75"/>
            <a:ext cx="11823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58"/>
          <p:cNvPicPr preferRelativeResize="0"/>
          <p:nvPr/>
        </p:nvPicPr>
        <p:blipFill rotWithShape="1">
          <a:blip r:embed="rId2">
            <a:alphaModFix/>
          </a:blip>
          <a:srcRect b="1458"/>
          <a:stretch/>
        </p:blipFill>
        <p:spPr>
          <a:xfrm>
            <a:off x="1330073" y="9"/>
            <a:ext cx="6629433" cy="4637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8"/>
          <p:cNvSpPr txBox="1"/>
          <p:nvPr/>
        </p:nvSpPr>
        <p:spPr>
          <a:xfrm>
            <a:off x="0" y="3493475"/>
            <a:ext cx="9164100" cy="114360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spcFirstLastPara="1" wrap="square" lIns="68575" tIns="34275" rIns="188200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8"/>
          <p:cNvSpPr txBox="1">
            <a:spLocks noGrp="1"/>
          </p:cNvSpPr>
          <p:nvPr>
            <p:ph type="title"/>
          </p:nvPr>
        </p:nvSpPr>
        <p:spPr>
          <a:xfrm>
            <a:off x="5160925" y="3493475"/>
            <a:ext cx="3767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8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3">
  <p:cSld name="Photo Cover Pag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9"/>
          <p:cNvSpPr txBox="1">
            <a:spLocks noGrp="1"/>
          </p:cNvSpPr>
          <p:nvPr>
            <p:ph type="title"/>
          </p:nvPr>
        </p:nvSpPr>
        <p:spPr>
          <a:xfrm>
            <a:off x="982400" y="2801563"/>
            <a:ext cx="32499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subTitle" idx="1"/>
          </p:nvPr>
        </p:nvSpPr>
        <p:spPr>
          <a:xfrm>
            <a:off x="982400" y="3871388"/>
            <a:ext cx="3384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9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5">
  <p:cSld name="Pattern Cover Pag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0"/>
          <p:cNvPicPr preferRelativeResize="0"/>
          <p:nvPr/>
        </p:nvPicPr>
        <p:blipFill rotWithShape="1">
          <a:blip r:embed="rId2">
            <a:alphaModFix/>
          </a:blip>
          <a:srcRect l="-613"/>
          <a:stretch/>
        </p:blipFill>
        <p:spPr>
          <a:xfrm>
            <a:off x="-56266" y="0"/>
            <a:ext cx="9200265" cy="22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0"/>
          <p:cNvSpPr txBox="1">
            <a:spLocks noGrp="1"/>
          </p:cNvSpPr>
          <p:nvPr>
            <p:ph type="title"/>
          </p:nvPr>
        </p:nvSpPr>
        <p:spPr>
          <a:xfrm>
            <a:off x="982400" y="2705550"/>
            <a:ext cx="32499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0"/>
          <p:cNvSpPr txBox="1">
            <a:spLocks noGrp="1"/>
          </p:cNvSpPr>
          <p:nvPr>
            <p:ph type="subTitle" idx="1"/>
          </p:nvPr>
        </p:nvSpPr>
        <p:spPr>
          <a:xfrm>
            <a:off x="982400" y="3775375"/>
            <a:ext cx="3384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0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Solid">
  <p:cSld name="CUSTOM_5">
    <p:bg>
      <p:bgPr>
        <a:solidFill>
          <a:schemeClr val="accent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1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1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Quads">
  <p:cSld name="CUSTOM">
    <p:bg>
      <p:bgPr>
        <a:solidFill>
          <a:schemeClr val="accen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2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62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62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62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62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62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62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62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62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62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66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2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2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2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2020 Herrmann Global, LLC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Solid">
  <p:cSld name="CUSTOM_6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3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3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 b="0" i="0" u="none" strike="noStrike" cap="non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■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Proxima Nova"/>
              <a:buChar char="■"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311700" y="105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Use the Buy-in WalkAround</a:t>
            </a:r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title" idx="2"/>
          </p:nvPr>
        </p:nvSpPr>
        <p:spPr>
          <a:xfrm>
            <a:off x="311700" y="4682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 dirty="0" err="1"/>
              <a:t>WalkAround</a:t>
            </a:r>
            <a:r>
              <a:rPr lang="en" sz="1600" dirty="0"/>
              <a:t> the idea to make sure you’ve considered all the critical issues.</a:t>
            </a:r>
            <a:endParaRPr sz="1600" dirty="0"/>
          </a:p>
        </p:txBody>
      </p:sp>
      <p:sp>
        <p:nvSpPr>
          <p:cNvPr id="405" name="Google Shape;405;p17"/>
          <p:cNvSpPr/>
          <p:nvPr/>
        </p:nvSpPr>
        <p:spPr>
          <a:xfrm>
            <a:off x="4100560" y="2374751"/>
            <a:ext cx="885600" cy="88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288519" y="2891317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22D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22D67B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sz="1600" b="1" i="0" u="none" strike="noStrike" cap="none">
              <a:solidFill>
                <a:srgbClr val="22D67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2D67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8A8B8A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we execute with success?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0604" marR="0" lvl="1" indent="-5410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A8B8A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A8B8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288520" y="1040969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02BF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2BFF5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endParaRPr sz="1600" b="1" i="0" u="none" strike="noStrike" cap="none">
              <a:solidFill>
                <a:srgbClr val="02BF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2BF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8A8B8A"/>
                </a:solidFill>
                <a:latin typeface="Proxima Nova"/>
                <a:ea typeface="Proxima Nova"/>
                <a:cs typeface="Proxima Nova"/>
                <a:sym typeface="Proxima Nova"/>
              </a:rPr>
              <a:t>What results do we want?</a:t>
            </a:r>
            <a:endParaRPr sz="1400" b="0" i="0" u="none" strike="noStrike" cap="none">
              <a:solidFill>
                <a:srgbClr val="8A8B8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4609060" y="1040969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7200" tIns="68575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D701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8A8B8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8A8B8A"/>
                </a:solidFill>
                <a:latin typeface="Proxima Nova"/>
                <a:ea typeface="Proxima Nova"/>
                <a:cs typeface="Proxima Nova"/>
                <a:sym typeface="Proxima Nova"/>
              </a:rPr>
              <a:t>Why is it important?</a:t>
            </a:r>
            <a:endParaRPr sz="1400" b="0" i="0" u="none" strike="noStrike" cap="none">
              <a:solidFill>
                <a:srgbClr val="8A8B8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4609060" y="2891317"/>
            <a:ext cx="4183500" cy="1729800"/>
          </a:xfrm>
          <a:prstGeom prst="rect">
            <a:avLst/>
          </a:prstGeom>
          <a:noFill/>
          <a:ln w="28575" cap="flat" cmpd="sng">
            <a:solidFill>
              <a:srgbClr val="F4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7200" tIns="68575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42F45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endParaRPr sz="1600" b="1" i="0" u="none" strike="noStrike" cap="none">
              <a:solidFill>
                <a:srgbClr val="F42F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42F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8A8B8A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impact on our talent? Customers? </a:t>
            </a:r>
            <a:endParaRPr sz="1400" b="0" i="0" u="none" strike="noStrike" cap="none">
              <a:solidFill>
                <a:srgbClr val="8A8B8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8A8B8A"/>
                </a:solidFill>
                <a:latin typeface="Proxima Nova"/>
                <a:ea typeface="Proxima Nova"/>
                <a:cs typeface="Proxima Nova"/>
                <a:sym typeface="Proxima Nova"/>
              </a:rPr>
              <a:t>Shareholders?</a:t>
            </a:r>
            <a:endParaRPr sz="1200" b="0" i="0" u="none" strike="noStrike" cap="none">
              <a:solidFill>
                <a:srgbClr val="8A8B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4027" y="2083663"/>
            <a:ext cx="2212904" cy="149483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7"/>
          <p:cNvSpPr txBox="1"/>
          <p:nvPr/>
        </p:nvSpPr>
        <p:spPr>
          <a:xfrm rot="-2688031">
            <a:off x="3946675" y="2377088"/>
            <a:ext cx="548365" cy="22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7"/>
          <p:cNvSpPr txBox="1"/>
          <p:nvPr/>
        </p:nvSpPr>
        <p:spPr>
          <a:xfrm rot="2700000">
            <a:off x="4638004" y="2391079"/>
            <a:ext cx="476024" cy="27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7"/>
          <p:cNvSpPr txBox="1"/>
          <p:nvPr/>
        </p:nvSpPr>
        <p:spPr>
          <a:xfrm rot="-8100000">
            <a:off x="3936714" y="3049600"/>
            <a:ext cx="512511" cy="19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7"/>
          <p:cNvSpPr txBox="1"/>
          <p:nvPr/>
        </p:nvSpPr>
        <p:spPr>
          <a:xfrm rot="8100000">
            <a:off x="4637140" y="3070201"/>
            <a:ext cx="477721" cy="19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4180744" y="2469622"/>
            <a:ext cx="721800" cy="718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17"/>
          <p:cNvPicPr preferRelativeResize="0"/>
          <p:nvPr/>
        </p:nvPicPr>
        <p:blipFill rotWithShape="1">
          <a:blip r:embed="rId4">
            <a:alphaModFix/>
          </a:blip>
          <a:srcRect r="71306"/>
          <a:stretch/>
        </p:blipFill>
        <p:spPr>
          <a:xfrm>
            <a:off x="4234850" y="2525475"/>
            <a:ext cx="611225" cy="6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138" y="4283704"/>
            <a:ext cx="1227683" cy="69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rrmann 2020">
  <a:themeElements>
    <a:clrScheme name="Simple Light">
      <a:dk1>
        <a:srgbClr val="4E504F"/>
      </a:dk1>
      <a:lt1>
        <a:srgbClr val="FFFFFF"/>
      </a:lt1>
      <a:dk2>
        <a:srgbClr val="9D9D9D"/>
      </a:dk2>
      <a:lt2>
        <a:srgbClr val="EEEEEE"/>
      </a:lt2>
      <a:accent1>
        <a:srgbClr val="2CC3F0"/>
      </a:accent1>
      <a:accent2>
        <a:srgbClr val="63C084"/>
      </a:accent2>
      <a:accent3>
        <a:srgbClr val="EF354E"/>
      </a:accent3>
      <a:accent4>
        <a:srgbClr val="FDD742"/>
      </a:accent4>
      <a:accent5>
        <a:srgbClr val="214263"/>
      </a:accent5>
      <a:accent6>
        <a:srgbClr val="4E504F"/>
      </a:accent6>
      <a:hlink>
        <a:srgbClr val="005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Macintosh PowerPoint</Application>
  <PresentationFormat>On-screen Show (16:9)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Proxima Nova</vt:lpstr>
      <vt:lpstr>Century Gothic</vt:lpstr>
      <vt:lpstr>Proxima Nova Semibold</vt:lpstr>
      <vt:lpstr>Proxima Nova Extrabold</vt:lpstr>
      <vt:lpstr>Herrmann 2020</vt:lpstr>
      <vt:lpstr>Use the Buy-in WalkAround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Buy-in WalkAround</dc:title>
  <dc:creator>Anne Griswold</dc:creator>
  <cp:lastModifiedBy>Kim White</cp:lastModifiedBy>
  <cp:revision>2</cp:revision>
  <dcterms:modified xsi:type="dcterms:W3CDTF">2020-12-22T18:14:16Z</dcterms:modified>
</cp:coreProperties>
</file>