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rial Black" panose="020B0604020202020204" pitchFamily="34" charset="0"/>
      <p:regular r:id="rId12"/>
      <p:bold r:id="rId13"/>
    </p:embeddedFont>
    <p:embeddedFont>
      <p:font typeface="Century Gothic" panose="020B0502020202020204" pitchFamily="34" charset="0"/>
      <p:regular r:id="rId14"/>
      <p:bold r:id="rId15"/>
      <p:italic r:id="rId16"/>
      <p:boldItalic r:id="rId17"/>
    </p:embeddedFont>
    <p:embeddedFont>
      <p:font typeface="Proxima Nova" panose="02000506030000020004" pitchFamily="2" charset="0"/>
      <p:regular r:id="rId18"/>
      <p:bold r:id="rId19"/>
      <p:italic r:id="rId20"/>
      <p:boldItalic r:id="rId21"/>
    </p:embeddedFont>
    <p:embeddedFont>
      <p:font typeface="Proxima Nova Semibold" panose="02000506030000020004"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669"/>
  </p:normalViewPr>
  <p:slideViewPr>
    <p:cSldViewPr snapToGrid="0">
      <p:cViewPr varScale="1">
        <p:scale>
          <a:sx n="135" d="100"/>
          <a:sy n="135" d="100"/>
        </p:scale>
        <p:origin x="184" y="4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4dc1192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4dc1192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4dc11929c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4dc11929c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Building Leadership and Agility is critical when you think about all the competing priorities and constant shifts in business.  And good business is a Whole Brain Business, it requires moving beyond Just the profits!  You must recognize and be able to evaluate “where you are, where you want to be, and stretch into new/different areas” to get to a successful Whole Brain Business.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4dc11929c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4dc11929c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Say:</a:t>
            </a:r>
            <a:r>
              <a:rPr lang="en">
                <a:solidFill>
                  <a:schemeClr val="dk1"/>
                </a:solidFill>
              </a:rPr>
              <a:t> So we’ve covered the what, let’s talk about the how. Thinking agility is an ability we can tap into my knowing where we are - how we prefer to think - and where we need to be - what quadrant we need to shift our thinking to in order to successfully navigate the situation.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4dc11929cb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4dc11929cb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Say: </a:t>
            </a:r>
            <a:r>
              <a:rPr lang="en">
                <a:solidFill>
                  <a:schemeClr val="dk1"/>
                </a:solidFill>
              </a:rPr>
              <a:t>For our first exercise, think about a recent situation where you were able to consciously shift your thinking. With this situation in mind, take 5 minutes to document your responses to the questions on the slide electronically or with pen and paper. We will check in on time, but we want to be sure you complete all the questions. Know we will do some quick sharing on what you learned from the situation, so have something to share in mind when we wrap up.</a:t>
            </a:r>
            <a:br>
              <a:rPr lang="en">
                <a:solidFill>
                  <a:schemeClr val="dk1"/>
                </a:solidFill>
              </a:rPr>
            </a:br>
            <a:br>
              <a:rPr lang="en">
                <a:solidFill>
                  <a:schemeClr val="dk1"/>
                </a:solidFill>
              </a:rPr>
            </a:br>
            <a:r>
              <a:rPr lang="en" b="1">
                <a:solidFill>
                  <a:schemeClr val="dk1"/>
                </a:solidFill>
              </a:rPr>
              <a:t>Do: </a:t>
            </a:r>
            <a:r>
              <a:rPr lang="en">
                <a:solidFill>
                  <a:schemeClr val="dk1"/>
                </a:solidFill>
              </a:rPr>
              <a:t>Provide Thinkers 5-10 minutes to work on the questions. Check in at 5 minutes to let everyone know the time is half way done.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After 10 Minutes has passed, say: </a:t>
            </a:r>
            <a:r>
              <a:rPr lang="en">
                <a:solidFill>
                  <a:schemeClr val="dk1"/>
                </a:solidFill>
              </a:rPr>
              <a:t>Alright, let’s do some quick sharing around what you learned from the situation. Who would like to share first?</a:t>
            </a:r>
            <a:br>
              <a:rPr lang="en">
                <a:solidFill>
                  <a:schemeClr val="dk1"/>
                </a:solidFill>
              </a:rPr>
            </a:br>
            <a:br>
              <a:rPr lang="en">
                <a:solidFill>
                  <a:schemeClr val="dk1"/>
                </a:solidFill>
              </a:rPr>
            </a:br>
            <a:r>
              <a:rPr lang="en" b="1">
                <a:solidFill>
                  <a:schemeClr val="dk1"/>
                </a:solidFill>
              </a:rPr>
              <a:t>Do: </a:t>
            </a:r>
            <a:r>
              <a:rPr lang="en">
                <a:solidFill>
                  <a:schemeClr val="dk1"/>
                </a:solidFill>
              </a:rPr>
              <a:t>Make sure everyone gets to share what they learned. Depending on the available time, also provide space to explore more of the questions if your Thinkers are comfortable providing more details.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4dc11929cb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4dc11929cb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Say: </a:t>
            </a:r>
            <a:r>
              <a:rPr lang="en">
                <a:solidFill>
                  <a:schemeClr val="dk1"/>
                </a:solidFill>
              </a:rPr>
              <a:t>For our first exercise, think about a recent situation where you were able to consciously shift your thinking. With this situation in mind, take 5 minutes to document your responses to the questions on the slide electronically or with pen and paper. We will check in on time, but we want to be sure you complete all the questions. Know we will do some quick sharing on what you learned from the situation, so have something to share in mind when we wrap up.</a:t>
            </a:r>
            <a:br>
              <a:rPr lang="en">
                <a:solidFill>
                  <a:schemeClr val="dk1"/>
                </a:solidFill>
              </a:rPr>
            </a:br>
            <a:br>
              <a:rPr lang="en">
                <a:solidFill>
                  <a:schemeClr val="dk1"/>
                </a:solidFill>
              </a:rPr>
            </a:br>
            <a:r>
              <a:rPr lang="en" b="1">
                <a:solidFill>
                  <a:schemeClr val="dk1"/>
                </a:solidFill>
              </a:rPr>
              <a:t>Do: </a:t>
            </a:r>
            <a:r>
              <a:rPr lang="en">
                <a:solidFill>
                  <a:schemeClr val="dk1"/>
                </a:solidFill>
              </a:rPr>
              <a:t>Provide Thinkers 5-10 minutes to work on the questions. Check in at 5 minutes to let everyone know the time is half way done.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After 10 Minutes has passed, say: </a:t>
            </a:r>
            <a:r>
              <a:rPr lang="en">
                <a:solidFill>
                  <a:schemeClr val="dk1"/>
                </a:solidFill>
              </a:rPr>
              <a:t>Alright, let’s do some quick sharing around what you learned from the situation. Who would like to share first?</a:t>
            </a:r>
            <a:br>
              <a:rPr lang="en">
                <a:solidFill>
                  <a:schemeClr val="dk1"/>
                </a:solidFill>
              </a:rPr>
            </a:br>
            <a:br>
              <a:rPr lang="en">
                <a:solidFill>
                  <a:schemeClr val="dk1"/>
                </a:solidFill>
              </a:rPr>
            </a:br>
            <a:r>
              <a:rPr lang="en" b="1">
                <a:solidFill>
                  <a:schemeClr val="dk1"/>
                </a:solidFill>
              </a:rPr>
              <a:t>Do: </a:t>
            </a:r>
            <a:r>
              <a:rPr lang="en">
                <a:solidFill>
                  <a:schemeClr val="dk1"/>
                </a:solidFill>
              </a:rPr>
              <a:t>Make sure everyone gets to share what they learned. Depending on the available time, also provide space to explore more of the questions if your Thinkers are comfortable providing more details.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4dc11929cb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4dc11929cb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Say: </a:t>
            </a:r>
            <a:r>
              <a:rPr lang="en">
                <a:solidFill>
                  <a:schemeClr val="dk1"/>
                </a:solidFill>
              </a:rPr>
              <a:t>For our first exercise, think about a recent situation where you were able to consciously shift your thinking. With this situation in mind, take 5 minutes to document your responses to the questions on the slide electronically or with pen and paper. We will check in on time, but we want to be sure you complete all the questions. Know we will do some quick sharing on what you learned from the situation, so have something to share in mind when we wrap up.</a:t>
            </a:r>
            <a:br>
              <a:rPr lang="en">
                <a:solidFill>
                  <a:schemeClr val="dk1"/>
                </a:solidFill>
              </a:rPr>
            </a:br>
            <a:br>
              <a:rPr lang="en">
                <a:solidFill>
                  <a:schemeClr val="dk1"/>
                </a:solidFill>
              </a:rPr>
            </a:br>
            <a:r>
              <a:rPr lang="en" b="1">
                <a:solidFill>
                  <a:schemeClr val="dk1"/>
                </a:solidFill>
              </a:rPr>
              <a:t>Do: </a:t>
            </a:r>
            <a:r>
              <a:rPr lang="en">
                <a:solidFill>
                  <a:schemeClr val="dk1"/>
                </a:solidFill>
              </a:rPr>
              <a:t>Provide Thinkers 5-10 minutes to work on the questions. Check in at 5 minutes to let everyone know the time is half way done.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After 10 Minutes has passed, say: </a:t>
            </a:r>
            <a:r>
              <a:rPr lang="en">
                <a:solidFill>
                  <a:schemeClr val="dk1"/>
                </a:solidFill>
              </a:rPr>
              <a:t>Alright, let’s do some quick sharing around what you learned from the situation. Who would like to share first?</a:t>
            </a:r>
            <a:br>
              <a:rPr lang="en">
                <a:solidFill>
                  <a:schemeClr val="dk1"/>
                </a:solidFill>
              </a:rPr>
            </a:br>
            <a:br>
              <a:rPr lang="en">
                <a:solidFill>
                  <a:schemeClr val="dk1"/>
                </a:solidFill>
              </a:rPr>
            </a:br>
            <a:r>
              <a:rPr lang="en" b="1">
                <a:solidFill>
                  <a:schemeClr val="dk1"/>
                </a:solidFill>
              </a:rPr>
              <a:t>Do: </a:t>
            </a:r>
            <a:r>
              <a:rPr lang="en">
                <a:solidFill>
                  <a:schemeClr val="dk1"/>
                </a:solidFill>
              </a:rPr>
              <a:t>Make sure everyone gets to share what they learned. Depending on the available time, also provide space to explore more of the questions if your Thinkers are comfortable providing more details.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4dc11929cb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4dc11929cb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Say: </a:t>
            </a:r>
            <a:r>
              <a:rPr lang="en">
                <a:solidFill>
                  <a:schemeClr val="dk1"/>
                </a:solidFill>
              </a:rPr>
              <a:t>For our first exercise, think about a recent situation where you were able to consciously shift your thinking. With this situation in mind, take 5 minutes to document your responses to the questions on the slide electronically or with pen and paper. We will check in on time, but we want to be sure you complete all the questions. Know we will do some quick sharing on what you learned from the situation, so have something to share in mind when we wrap up.</a:t>
            </a:r>
            <a:br>
              <a:rPr lang="en">
                <a:solidFill>
                  <a:schemeClr val="dk1"/>
                </a:solidFill>
              </a:rPr>
            </a:br>
            <a:br>
              <a:rPr lang="en">
                <a:solidFill>
                  <a:schemeClr val="dk1"/>
                </a:solidFill>
              </a:rPr>
            </a:br>
            <a:r>
              <a:rPr lang="en" b="1">
                <a:solidFill>
                  <a:schemeClr val="dk1"/>
                </a:solidFill>
              </a:rPr>
              <a:t>Do: </a:t>
            </a:r>
            <a:r>
              <a:rPr lang="en">
                <a:solidFill>
                  <a:schemeClr val="dk1"/>
                </a:solidFill>
              </a:rPr>
              <a:t>Provide Thinkers 5-10 minutes to work on the questions. Check in at 5 minutes to let everyone know the time is half way done.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After 10 Minutes has passed, say: </a:t>
            </a:r>
            <a:r>
              <a:rPr lang="en">
                <a:solidFill>
                  <a:schemeClr val="dk1"/>
                </a:solidFill>
              </a:rPr>
              <a:t>Alright, let’s do some quick sharing around what you learned from the situation. Who would like to share first?</a:t>
            </a:r>
            <a:br>
              <a:rPr lang="en">
                <a:solidFill>
                  <a:schemeClr val="dk1"/>
                </a:solidFill>
              </a:rPr>
            </a:br>
            <a:br>
              <a:rPr lang="en">
                <a:solidFill>
                  <a:schemeClr val="dk1"/>
                </a:solidFill>
              </a:rPr>
            </a:br>
            <a:r>
              <a:rPr lang="en" b="1">
                <a:solidFill>
                  <a:schemeClr val="dk1"/>
                </a:solidFill>
              </a:rPr>
              <a:t>Do: </a:t>
            </a:r>
            <a:r>
              <a:rPr lang="en">
                <a:solidFill>
                  <a:schemeClr val="dk1"/>
                </a:solidFill>
              </a:rPr>
              <a:t>Make sure everyone gets to share what they learned. Depending on the available time, also provide space to explore more of the questions if your Thinkers are comfortable providing more details.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4dc11929c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4dc11929c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Say: </a:t>
            </a:r>
            <a:r>
              <a:rPr lang="en">
                <a:solidFill>
                  <a:schemeClr val="dk1"/>
                </a:solidFill>
              </a:rPr>
              <a:t>For our first exercise, think about a recent situation where you were able to consciously shift your thinking. With this situation in mind, take 5 minutes to document your responses to the questions on the slide electronically or with pen and paper. We will check in on time, but we want to be sure you complete all the questions. Know we will do some quick sharing on what you learned from the situation, so have something to share in mind when we wrap up.</a:t>
            </a:r>
            <a:br>
              <a:rPr lang="en">
                <a:solidFill>
                  <a:schemeClr val="dk1"/>
                </a:solidFill>
              </a:rPr>
            </a:br>
            <a:br>
              <a:rPr lang="en">
                <a:solidFill>
                  <a:schemeClr val="dk1"/>
                </a:solidFill>
              </a:rPr>
            </a:br>
            <a:r>
              <a:rPr lang="en" b="1">
                <a:solidFill>
                  <a:schemeClr val="dk1"/>
                </a:solidFill>
              </a:rPr>
              <a:t>Do: </a:t>
            </a:r>
            <a:r>
              <a:rPr lang="en">
                <a:solidFill>
                  <a:schemeClr val="dk1"/>
                </a:solidFill>
              </a:rPr>
              <a:t>Provide Thinkers 5-10 minutes to work on the questions. Check in at 5 minutes to let everyone know the time is half way done.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After 10 Minutes has passed, say: </a:t>
            </a:r>
            <a:r>
              <a:rPr lang="en">
                <a:solidFill>
                  <a:schemeClr val="dk1"/>
                </a:solidFill>
              </a:rPr>
              <a:t>Alright, let’s do some quick sharing around what you learned from the situation. Who would like to share first?</a:t>
            </a:r>
            <a:br>
              <a:rPr lang="en">
                <a:solidFill>
                  <a:schemeClr val="dk1"/>
                </a:solidFill>
              </a:rPr>
            </a:br>
            <a:br>
              <a:rPr lang="en">
                <a:solidFill>
                  <a:schemeClr val="dk1"/>
                </a:solidFill>
              </a:rPr>
            </a:br>
            <a:r>
              <a:rPr lang="en" b="1">
                <a:solidFill>
                  <a:schemeClr val="dk1"/>
                </a:solidFill>
              </a:rPr>
              <a:t>Do: </a:t>
            </a:r>
            <a:r>
              <a:rPr lang="en">
                <a:solidFill>
                  <a:schemeClr val="dk1"/>
                </a:solidFill>
              </a:rPr>
              <a:t>Make sure everyone gets to share what they learned. Depending on the available time, also provide space to explore more of the questions if your Thinkers are comfortable providing more details.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4dc11929cb_0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4dc11929cb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a:stretch/>
        </p:blipFill>
        <p:spPr>
          <a:xfrm>
            <a:off x="3461450" y="-57231"/>
            <a:ext cx="5747583" cy="4625729"/>
          </a:xfrm>
          <a:prstGeom prst="rect">
            <a:avLst/>
          </a:prstGeom>
          <a:noFill/>
          <a:ln>
            <a:noFill/>
          </a:ln>
        </p:spPr>
      </p:pic>
      <p:cxnSp>
        <p:nvCxnSpPr>
          <p:cNvPr id="12" name="Google Shape;12;p2"/>
          <p:cNvCxnSpPr/>
          <p:nvPr/>
        </p:nvCxnSpPr>
        <p:spPr>
          <a:xfrm rot="10800000">
            <a:off x="0" y="4568499"/>
            <a:ext cx="9144000" cy="0"/>
          </a:xfrm>
          <a:prstGeom prst="straightConnector1">
            <a:avLst/>
          </a:prstGeom>
          <a:noFill/>
          <a:ln w="9525" cap="flat" cmpd="sng">
            <a:solidFill>
              <a:srgbClr val="8A8B8A"/>
            </a:solidFill>
            <a:prstDash val="solid"/>
            <a:miter lim="800000"/>
            <a:headEnd type="none" w="sm" len="sm"/>
            <a:tailEnd type="none" w="sm" len="sm"/>
          </a:ln>
        </p:spPr>
      </p:cxnSp>
      <p:pic>
        <p:nvPicPr>
          <p:cNvPr id="13" name="Google Shape;13;p2"/>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14" name="Google Shape;14;p2"/>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dirty="0">
                <a:solidFill>
                  <a:srgbClr val="2F302F"/>
                </a:solidFill>
                <a:latin typeface="Proxima Nova"/>
                <a:ea typeface="Proxima Nova"/>
                <a:cs typeface="Proxima Nova"/>
                <a:sym typeface="Proxima Nova"/>
              </a:rPr>
              <a:t>© </a:t>
            </a:r>
            <a:r>
              <a:rPr lang="en-US" sz="900" i="0" u="none" strike="noStrike" cap="none" dirty="0">
                <a:solidFill>
                  <a:srgbClr val="2F302F"/>
                </a:solidFill>
                <a:latin typeface="Proxima Nova"/>
                <a:ea typeface="Proxima Nova"/>
                <a:cs typeface="Proxima Nova"/>
                <a:sym typeface="Proxima Nova"/>
              </a:rPr>
              <a:t>2024 Herrmann</a:t>
            </a:r>
            <a:r>
              <a:rPr lang="en" sz="900" i="0" u="none" strike="noStrike" cap="none" dirty="0">
                <a:solidFill>
                  <a:srgbClr val="2F302F"/>
                </a:solidFill>
                <a:latin typeface="Proxima Nova"/>
                <a:ea typeface="Proxima Nova"/>
                <a:cs typeface="Proxima Nova"/>
                <a:sym typeface="Proxima Nova"/>
              </a:rPr>
              <a:t> </a:t>
            </a:r>
            <a:r>
              <a:rPr lang="en" sz="900" dirty="0">
                <a:solidFill>
                  <a:srgbClr val="2F302F"/>
                </a:solidFill>
                <a:latin typeface="Proxima Nova"/>
                <a:ea typeface="Proxima Nova"/>
                <a:cs typeface="Proxima Nova"/>
                <a:sym typeface="Proxima Nova"/>
              </a:rPr>
              <a:t>Global, LLC</a:t>
            </a:r>
            <a:endParaRPr sz="900" i="0" u="none" strike="noStrike" cap="none" dirty="0">
              <a:solidFill>
                <a:srgbClr val="2F302F"/>
              </a:solidFill>
              <a:latin typeface="Proxima Nova"/>
              <a:ea typeface="Proxima Nova"/>
              <a:cs typeface="Proxima Nova"/>
              <a:sym typeface="Proxima Nova"/>
            </a:endParaRPr>
          </a:p>
        </p:txBody>
      </p:sp>
      <p:sp>
        <p:nvSpPr>
          <p:cNvPr id="15" name="Google Shape;15;p2"/>
          <p:cNvSpPr txBox="1">
            <a:spLocks noGrp="1"/>
          </p:cNvSpPr>
          <p:nvPr>
            <p:ph type="title"/>
          </p:nvPr>
        </p:nvSpPr>
        <p:spPr>
          <a:xfrm>
            <a:off x="121925" y="1433875"/>
            <a:ext cx="3249900" cy="115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 name="Google Shape;16;p2"/>
          <p:cNvSpPr txBox="1">
            <a:spLocks noGrp="1"/>
          </p:cNvSpPr>
          <p:nvPr>
            <p:ph type="subTitle" idx="1"/>
          </p:nvPr>
        </p:nvSpPr>
        <p:spPr>
          <a:xfrm>
            <a:off x="121925" y="2503700"/>
            <a:ext cx="3384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 C - Quads">
  <p:cSld name="CUSTOM_2">
    <p:bg>
      <p:bgPr>
        <a:solidFill>
          <a:schemeClr val="accent4"/>
        </a:solidFill>
        <a:effectLst/>
      </p:bgPr>
    </p:bg>
    <p:spTree>
      <p:nvGrpSpPr>
        <p:cNvPr id="1" name="Shape 80"/>
        <p:cNvGrpSpPr/>
        <p:nvPr/>
      </p:nvGrpSpPr>
      <p:grpSpPr>
        <a:xfrm>
          <a:off x="0" y="0"/>
          <a:ext cx="0" cy="0"/>
          <a:chOff x="0" y="0"/>
          <a:chExt cx="0" cy="0"/>
        </a:xfrm>
      </p:grpSpPr>
      <p:sp>
        <p:nvSpPr>
          <p:cNvPr id="81" name="Google Shape;81;p11"/>
          <p:cNvSpPr/>
          <p:nvPr/>
        </p:nvSpPr>
        <p:spPr>
          <a:xfrm rot="5400000">
            <a:off x="7556374" y="201763"/>
            <a:ext cx="2061600" cy="2061600"/>
          </a:xfrm>
          <a:prstGeom prst="pie">
            <a:avLst>
              <a:gd name="adj1" fmla="val 10763037"/>
              <a:gd name="adj2" fmla="val 16200000"/>
            </a:avLst>
          </a:prstGeom>
          <a:solidFill>
            <a:srgbClr val="C0A100">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2" name="Google Shape;82;p11"/>
          <p:cNvSpPr/>
          <p:nvPr/>
        </p:nvSpPr>
        <p:spPr>
          <a:xfrm>
            <a:off x="6070605" y="-582165"/>
            <a:ext cx="1973400" cy="1973400"/>
          </a:xfrm>
          <a:prstGeom prst="pie">
            <a:avLst>
              <a:gd name="adj1" fmla="val 10763037"/>
              <a:gd name="adj2" fmla="val 16200000"/>
            </a:avLst>
          </a:prstGeom>
          <a:solidFill>
            <a:srgbClr val="C0A100">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3" name="Google Shape;83;p11"/>
          <p:cNvSpPr/>
          <p:nvPr/>
        </p:nvSpPr>
        <p:spPr>
          <a:xfrm rot="-5400000">
            <a:off x="5285452" y="-74692"/>
            <a:ext cx="762300" cy="7623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4" name="Google Shape;84;p11"/>
          <p:cNvSpPr/>
          <p:nvPr/>
        </p:nvSpPr>
        <p:spPr>
          <a:xfrm rot="10800000">
            <a:off x="2399472" y="3644454"/>
            <a:ext cx="2267700" cy="22677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5" name="Google Shape;85;p11"/>
          <p:cNvSpPr/>
          <p:nvPr/>
        </p:nvSpPr>
        <p:spPr>
          <a:xfrm>
            <a:off x="2796130" y="4613290"/>
            <a:ext cx="762300" cy="7623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6" name="Google Shape;86;p11"/>
          <p:cNvSpPr/>
          <p:nvPr/>
        </p:nvSpPr>
        <p:spPr>
          <a:xfrm rot="-5400000">
            <a:off x="-117902" y="-357716"/>
            <a:ext cx="1524600" cy="1524600"/>
          </a:xfrm>
          <a:prstGeom prst="pie">
            <a:avLst>
              <a:gd name="adj1" fmla="val 10763037"/>
              <a:gd name="adj2" fmla="val 16200000"/>
            </a:avLst>
          </a:prstGeom>
          <a:solidFill>
            <a:srgbClr val="C0A100">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7" name="Google Shape;87;p11"/>
          <p:cNvSpPr/>
          <p:nvPr/>
        </p:nvSpPr>
        <p:spPr>
          <a:xfrm rot="10800000">
            <a:off x="-202251" y="-448065"/>
            <a:ext cx="762300" cy="7623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8" name="Google Shape;88;p11"/>
          <p:cNvSpPr/>
          <p:nvPr/>
        </p:nvSpPr>
        <p:spPr>
          <a:xfrm rot="10800000">
            <a:off x="7483976" y="2312065"/>
            <a:ext cx="1315800" cy="13158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89" name="Google Shape;89;p11"/>
          <p:cNvSpPr/>
          <p:nvPr/>
        </p:nvSpPr>
        <p:spPr>
          <a:xfrm>
            <a:off x="8653977" y="2448428"/>
            <a:ext cx="737400" cy="737400"/>
          </a:xfrm>
          <a:prstGeom prst="pie">
            <a:avLst>
              <a:gd name="adj1" fmla="val 10763037"/>
              <a:gd name="adj2" fmla="val 16200000"/>
            </a:avLst>
          </a:prstGeom>
          <a:solidFill>
            <a:srgbClr val="C0A100">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90" name="Google Shape;90;p11"/>
          <p:cNvSpPr/>
          <p:nvPr/>
        </p:nvSpPr>
        <p:spPr>
          <a:xfrm rot="5400000">
            <a:off x="-1435131" y="3731622"/>
            <a:ext cx="2749200" cy="2949900"/>
          </a:xfrm>
          <a:prstGeom prst="pie">
            <a:avLst>
              <a:gd name="adj1" fmla="val 10818385"/>
              <a:gd name="adj2" fmla="val 16200000"/>
            </a:avLst>
          </a:prstGeom>
          <a:solidFill>
            <a:srgbClr val="FFFFFF">
              <a:alpha val="8667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Proxima Nova"/>
              <a:ea typeface="Proxima Nova"/>
              <a:cs typeface="Proxima Nova"/>
              <a:sym typeface="Proxima Nova"/>
            </a:endParaRPr>
          </a:p>
        </p:txBody>
      </p:sp>
      <p:pic>
        <p:nvPicPr>
          <p:cNvPr id="91" name="Google Shape;91;p11"/>
          <p:cNvPicPr preferRelativeResize="0"/>
          <p:nvPr/>
        </p:nvPicPr>
        <p:blipFill rotWithShape="1">
          <a:blip r:embed="rId2">
            <a:alphaModFix/>
          </a:blip>
          <a:srcRect/>
          <a:stretch/>
        </p:blipFill>
        <p:spPr>
          <a:xfrm>
            <a:off x="198116" y="4731503"/>
            <a:ext cx="860476" cy="246888"/>
          </a:xfrm>
          <a:prstGeom prst="rect">
            <a:avLst/>
          </a:prstGeom>
          <a:noFill/>
          <a:ln>
            <a:noFill/>
          </a:ln>
        </p:spPr>
      </p:pic>
      <p:sp>
        <p:nvSpPr>
          <p:cNvPr id="92" name="Google Shape;92;p11"/>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3" name="Google Shape;93;p11"/>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1600"/>
              </a:spcBef>
              <a:spcAft>
                <a:spcPts val="0"/>
              </a:spcAft>
              <a:buNone/>
              <a:defRPr>
                <a:solidFill>
                  <a:schemeClr val="dk1"/>
                </a:solidFill>
              </a:defRPr>
            </a:lvl2pPr>
            <a:lvl3pPr lvl="2" algn="ctr" rtl="0">
              <a:spcBef>
                <a:spcPts val="1600"/>
              </a:spcBef>
              <a:spcAft>
                <a:spcPts val="0"/>
              </a:spcAft>
              <a:buNone/>
              <a:defRPr>
                <a:solidFill>
                  <a:schemeClr val="dk1"/>
                </a:solidFill>
              </a:defRPr>
            </a:lvl3pPr>
            <a:lvl4pPr lvl="3" algn="ctr" rtl="0">
              <a:spcBef>
                <a:spcPts val="1600"/>
              </a:spcBef>
              <a:spcAft>
                <a:spcPts val="0"/>
              </a:spcAft>
              <a:buNone/>
              <a:defRPr>
                <a:solidFill>
                  <a:schemeClr val="dk1"/>
                </a:solidFill>
              </a:defRPr>
            </a:lvl4pPr>
            <a:lvl5pPr lvl="4" algn="ctr" rtl="0">
              <a:spcBef>
                <a:spcPts val="1600"/>
              </a:spcBef>
              <a:spcAft>
                <a:spcPts val="0"/>
              </a:spcAft>
              <a:buNone/>
              <a:defRPr>
                <a:solidFill>
                  <a:schemeClr val="dk1"/>
                </a:solidFill>
              </a:defRPr>
            </a:lvl5pPr>
            <a:lvl6pPr lvl="5" algn="ctr" rtl="0">
              <a:spcBef>
                <a:spcPts val="1600"/>
              </a:spcBef>
              <a:spcAft>
                <a:spcPts val="0"/>
              </a:spcAft>
              <a:buNone/>
              <a:defRPr>
                <a:solidFill>
                  <a:schemeClr val="dk1"/>
                </a:solidFill>
              </a:defRPr>
            </a:lvl6pPr>
            <a:lvl7pPr lvl="6" algn="ctr" rtl="0">
              <a:spcBef>
                <a:spcPts val="1600"/>
              </a:spcBef>
              <a:spcAft>
                <a:spcPts val="0"/>
              </a:spcAft>
              <a:buNone/>
              <a:defRPr>
                <a:solidFill>
                  <a:schemeClr val="dk1"/>
                </a:solidFill>
              </a:defRPr>
            </a:lvl7pPr>
            <a:lvl8pPr lvl="7" algn="ctr" rtl="0">
              <a:spcBef>
                <a:spcPts val="1600"/>
              </a:spcBef>
              <a:spcAft>
                <a:spcPts val="0"/>
              </a:spcAft>
              <a:buNone/>
              <a:defRPr>
                <a:solidFill>
                  <a:schemeClr val="dk1"/>
                </a:solidFill>
              </a:defRPr>
            </a:lvl8pPr>
            <a:lvl9pPr lvl="8" algn="ctr" rtl="0">
              <a:spcBef>
                <a:spcPts val="1600"/>
              </a:spcBef>
              <a:spcAft>
                <a:spcPts val="1600"/>
              </a:spcAft>
              <a:buNone/>
              <a:defRPr>
                <a:solidFill>
                  <a:schemeClr val="dk1"/>
                </a:solidFill>
              </a:defRPr>
            </a:lvl9pPr>
          </a:lstStyle>
          <a:p>
            <a:endParaRPr/>
          </a:p>
        </p:txBody>
      </p:sp>
      <p:sp>
        <p:nvSpPr>
          <p:cNvPr id="94" name="Google Shape;94;p11"/>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a:ea typeface="Proxima Nova"/>
                <a:cs typeface="Proxima Nova"/>
                <a:sym typeface="Proxima Nova"/>
              </a:rPr>
              <a:t>© 20</a:t>
            </a:r>
            <a:r>
              <a:rPr lang="en" sz="900">
                <a:solidFill>
                  <a:srgbClr val="2F302F"/>
                </a:solidFill>
                <a:latin typeface="Proxima Nova"/>
                <a:ea typeface="Proxima Nova"/>
                <a:cs typeface="Proxima Nova"/>
                <a:sym typeface="Proxima Nova"/>
              </a:rPr>
              <a:t>22 </a:t>
            </a:r>
            <a:r>
              <a:rPr lang="en" sz="900" i="0" u="none" strike="noStrike" cap="none">
                <a:solidFill>
                  <a:srgbClr val="2F302F"/>
                </a:solidFill>
                <a:latin typeface="Proxima Nova"/>
                <a:ea typeface="Proxima Nova"/>
                <a:cs typeface="Proxima Nova"/>
                <a:sym typeface="Proxima Nova"/>
              </a:rPr>
              <a:t>Herrmann </a:t>
            </a:r>
            <a:r>
              <a:rPr lang="en" sz="900">
                <a:solidFill>
                  <a:srgbClr val="2F302F"/>
                </a:solidFill>
                <a:latin typeface="Proxima Nova"/>
                <a:ea typeface="Proxima Nova"/>
                <a:cs typeface="Proxima Nova"/>
                <a:sym typeface="Proxima Nova"/>
              </a:rPr>
              <a:t>Global, LLC</a:t>
            </a:r>
            <a:endParaRPr sz="90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D - Solid">
  <p:cSld name="CUSTOM_7">
    <p:bg>
      <p:bgPr>
        <a:solidFill>
          <a:schemeClr val="accent4"/>
        </a:solidFill>
        <a:effectLst/>
      </p:bgPr>
    </p:bg>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7" name="Google Shape;97;p12"/>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 B - Quads">
  <p:cSld name="CUSTOM_4">
    <p:bg>
      <p:bgPr>
        <a:solidFill>
          <a:schemeClr val="accent2"/>
        </a:solidFill>
        <a:effectLst/>
      </p:bgPr>
    </p:bg>
    <p:spTree>
      <p:nvGrpSpPr>
        <p:cNvPr id="1" name="Shape 98"/>
        <p:cNvGrpSpPr/>
        <p:nvPr/>
      </p:nvGrpSpPr>
      <p:grpSpPr>
        <a:xfrm>
          <a:off x="0" y="0"/>
          <a:ext cx="0" cy="0"/>
          <a:chOff x="0" y="0"/>
          <a:chExt cx="0" cy="0"/>
        </a:xfrm>
      </p:grpSpPr>
      <p:sp>
        <p:nvSpPr>
          <p:cNvPr id="99" name="Google Shape;99;p13"/>
          <p:cNvSpPr/>
          <p:nvPr/>
        </p:nvSpPr>
        <p:spPr>
          <a:xfrm rot="5400000">
            <a:off x="7556374" y="201763"/>
            <a:ext cx="2061600" cy="2061600"/>
          </a:xfrm>
          <a:prstGeom prst="pie">
            <a:avLst>
              <a:gd name="adj1" fmla="val 10763037"/>
              <a:gd name="adj2" fmla="val 16200000"/>
            </a:avLst>
          </a:prstGeom>
          <a:solidFill>
            <a:srgbClr val="106B3D">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0" name="Google Shape;100;p13"/>
          <p:cNvSpPr/>
          <p:nvPr/>
        </p:nvSpPr>
        <p:spPr>
          <a:xfrm>
            <a:off x="6070605" y="-582165"/>
            <a:ext cx="1973400" cy="1973400"/>
          </a:xfrm>
          <a:prstGeom prst="pie">
            <a:avLst>
              <a:gd name="adj1" fmla="val 10763037"/>
              <a:gd name="adj2" fmla="val 16200000"/>
            </a:avLst>
          </a:prstGeom>
          <a:solidFill>
            <a:srgbClr val="106B3D">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1" name="Google Shape;101;p13"/>
          <p:cNvSpPr/>
          <p:nvPr/>
        </p:nvSpPr>
        <p:spPr>
          <a:xfrm rot="-5400000">
            <a:off x="5285452" y="-74692"/>
            <a:ext cx="762300" cy="762300"/>
          </a:xfrm>
          <a:prstGeom prst="pie">
            <a:avLst>
              <a:gd name="adj1" fmla="val 10763037"/>
              <a:gd name="adj2" fmla="val 16200000"/>
            </a:avLst>
          </a:prstGeom>
          <a:solidFill>
            <a:srgbClr val="106B3D">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2" name="Google Shape;102;p13"/>
          <p:cNvSpPr/>
          <p:nvPr/>
        </p:nvSpPr>
        <p:spPr>
          <a:xfrm rot="10800000">
            <a:off x="2399472" y="3644454"/>
            <a:ext cx="2267700" cy="2267700"/>
          </a:xfrm>
          <a:prstGeom prst="pie">
            <a:avLst>
              <a:gd name="adj1" fmla="val 10763037"/>
              <a:gd name="adj2" fmla="val 16200000"/>
            </a:avLst>
          </a:prstGeom>
          <a:solidFill>
            <a:srgbClr val="106B3D">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3" name="Google Shape;103;p13"/>
          <p:cNvSpPr/>
          <p:nvPr/>
        </p:nvSpPr>
        <p:spPr>
          <a:xfrm rot="5400000">
            <a:off x="-1435131" y="3731622"/>
            <a:ext cx="2749200" cy="2949900"/>
          </a:xfrm>
          <a:prstGeom prst="pie">
            <a:avLst>
              <a:gd name="adj1" fmla="val 10818385"/>
              <a:gd name="adj2" fmla="val 16200000"/>
            </a:avLst>
          </a:prstGeom>
          <a:solidFill>
            <a:srgbClr val="FFFFFF">
              <a:alpha val="8667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4" name="Google Shape;104;p13"/>
          <p:cNvSpPr/>
          <p:nvPr/>
        </p:nvSpPr>
        <p:spPr>
          <a:xfrm>
            <a:off x="2796130" y="4613290"/>
            <a:ext cx="762300" cy="762300"/>
          </a:xfrm>
          <a:prstGeom prst="pie">
            <a:avLst>
              <a:gd name="adj1" fmla="val 10763037"/>
              <a:gd name="adj2" fmla="val 16200000"/>
            </a:avLst>
          </a:prstGeom>
          <a:solidFill>
            <a:srgbClr val="106B3D">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5" name="Google Shape;105;p13"/>
          <p:cNvSpPr/>
          <p:nvPr/>
        </p:nvSpPr>
        <p:spPr>
          <a:xfrm rot="-5400000">
            <a:off x="-117902" y="-357716"/>
            <a:ext cx="1524600" cy="1524600"/>
          </a:xfrm>
          <a:prstGeom prst="pie">
            <a:avLst>
              <a:gd name="adj1" fmla="val 10763037"/>
              <a:gd name="adj2" fmla="val 16200000"/>
            </a:avLst>
          </a:prstGeom>
          <a:solidFill>
            <a:srgbClr val="106B3D">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6" name="Google Shape;106;p13"/>
          <p:cNvSpPr/>
          <p:nvPr/>
        </p:nvSpPr>
        <p:spPr>
          <a:xfrm rot="10800000">
            <a:off x="-202251" y="-448065"/>
            <a:ext cx="762300" cy="762300"/>
          </a:xfrm>
          <a:prstGeom prst="pie">
            <a:avLst>
              <a:gd name="adj1" fmla="val 10763037"/>
              <a:gd name="adj2" fmla="val 16200000"/>
            </a:avLst>
          </a:prstGeom>
          <a:solidFill>
            <a:srgbClr val="106B3D">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7" name="Google Shape;107;p13"/>
          <p:cNvSpPr/>
          <p:nvPr/>
        </p:nvSpPr>
        <p:spPr>
          <a:xfrm rot="10800000">
            <a:off x="7483976" y="2312065"/>
            <a:ext cx="1315800" cy="1315800"/>
          </a:xfrm>
          <a:prstGeom prst="pie">
            <a:avLst>
              <a:gd name="adj1" fmla="val 10763037"/>
              <a:gd name="adj2" fmla="val 16200000"/>
            </a:avLst>
          </a:prstGeom>
          <a:solidFill>
            <a:srgbClr val="106B3D">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108" name="Google Shape;108;p13"/>
          <p:cNvSpPr/>
          <p:nvPr/>
        </p:nvSpPr>
        <p:spPr>
          <a:xfrm>
            <a:off x="8653977" y="2448428"/>
            <a:ext cx="737400" cy="737400"/>
          </a:xfrm>
          <a:prstGeom prst="pie">
            <a:avLst>
              <a:gd name="adj1" fmla="val 10763037"/>
              <a:gd name="adj2" fmla="val 16200000"/>
            </a:avLst>
          </a:prstGeom>
          <a:solidFill>
            <a:srgbClr val="106B3D">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pic>
        <p:nvPicPr>
          <p:cNvPr id="109" name="Google Shape;109;p13"/>
          <p:cNvPicPr preferRelativeResize="0"/>
          <p:nvPr/>
        </p:nvPicPr>
        <p:blipFill rotWithShape="1">
          <a:blip r:embed="rId2">
            <a:alphaModFix/>
          </a:blip>
          <a:srcRect/>
          <a:stretch/>
        </p:blipFill>
        <p:spPr>
          <a:xfrm>
            <a:off x="198116" y="4731503"/>
            <a:ext cx="860476" cy="246888"/>
          </a:xfrm>
          <a:prstGeom prst="rect">
            <a:avLst/>
          </a:prstGeom>
          <a:noFill/>
          <a:ln>
            <a:noFill/>
          </a:ln>
        </p:spPr>
      </p:pic>
      <p:sp>
        <p:nvSpPr>
          <p:cNvPr id="110" name="Google Shape;110;p13"/>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1" name="Google Shape;111;p13"/>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12" name="Google Shape;112;p13"/>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a:ea typeface="Proxima Nova"/>
                <a:cs typeface="Proxima Nova"/>
                <a:sym typeface="Proxima Nova"/>
              </a:rPr>
              <a:t>© 20</a:t>
            </a:r>
            <a:r>
              <a:rPr lang="en" sz="900">
                <a:solidFill>
                  <a:srgbClr val="2F302F"/>
                </a:solidFill>
                <a:latin typeface="Proxima Nova"/>
                <a:ea typeface="Proxima Nova"/>
                <a:cs typeface="Proxima Nova"/>
                <a:sym typeface="Proxima Nova"/>
              </a:rPr>
              <a:t>22 </a:t>
            </a:r>
            <a:r>
              <a:rPr lang="en" sz="900" i="0" u="none" strike="noStrike" cap="none">
                <a:solidFill>
                  <a:srgbClr val="2F302F"/>
                </a:solidFill>
                <a:latin typeface="Proxima Nova"/>
                <a:ea typeface="Proxima Nova"/>
                <a:cs typeface="Proxima Nova"/>
                <a:sym typeface="Proxima Nova"/>
              </a:rPr>
              <a:t>Herrmann </a:t>
            </a:r>
            <a:r>
              <a:rPr lang="en" sz="900">
                <a:solidFill>
                  <a:srgbClr val="2F302F"/>
                </a:solidFill>
                <a:latin typeface="Proxima Nova"/>
                <a:ea typeface="Proxima Nova"/>
                <a:cs typeface="Proxima Nova"/>
                <a:sym typeface="Proxima Nova"/>
              </a:rPr>
              <a:t>Global, LLC</a:t>
            </a:r>
            <a:endParaRPr sz="90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 B - Solid">
  <p:cSld name="CUSTOM_8">
    <p:bg>
      <p:bgPr>
        <a:solidFill>
          <a:schemeClr val="accent2"/>
        </a:solidFill>
        <a:effectLst/>
      </p:bgPr>
    </p:bg>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5" name="Google Shape;115;p14"/>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 SaaS - Solid">
  <p:cSld name="CUSTOM_9">
    <p:bg>
      <p:bgPr>
        <a:solidFill>
          <a:schemeClr val="accent5"/>
        </a:solidFill>
        <a:effectLst/>
      </p:bgPr>
    </p:bg>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8" name="Google Shape;118;p15"/>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 A - Block">
  <p:cSld name="1_Blank">
    <p:spTree>
      <p:nvGrpSpPr>
        <p:cNvPr id="1" name="Shape 119"/>
        <p:cNvGrpSpPr/>
        <p:nvPr/>
      </p:nvGrpSpPr>
      <p:grpSpPr>
        <a:xfrm>
          <a:off x="0" y="0"/>
          <a:ext cx="0" cy="0"/>
          <a:chOff x="0" y="0"/>
          <a:chExt cx="0" cy="0"/>
        </a:xfrm>
      </p:grpSpPr>
      <p:sp>
        <p:nvSpPr>
          <p:cNvPr id="120" name="Google Shape;120;p16"/>
          <p:cNvSpPr/>
          <p:nvPr/>
        </p:nvSpPr>
        <p:spPr>
          <a:xfrm>
            <a:off x="1" y="0"/>
            <a:ext cx="6321900" cy="5143500"/>
          </a:xfrm>
          <a:prstGeom prst="rect">
            <a:avLst/>
          </a:prstGeom>
          <a:solidFill>
            <a:srgbClr val="00BFF5"/>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2900" b="1">
              <a:solidFill>
                <a:schemeClr val="dk1"/>
              </a:solidFill>
              <a:latin typeface="Proxima Nova Semibold"/>
              <a:ea typeface="Proxima Nova Semibold"/>
              <a:cs typeface="Proxima Nova Semibold"/>
              <a:sym typeface="Proxima Nova Semibold"/>
            </a:endParaRPr>
          </a:p>
        </p:txBody>
      </p:sp>
      <p:pic>
        <p:nvPicPr>
          <p:cNvPr id="121" name="Google Shape;121;p16"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22" name="Google Shape;122;p16"/>
          <p:cNvSpPr txBox="1">
            <a:spLocks noGrp="1"/>
          </p:cNvSpPr>
          <p:nvPr>
            <p:ph type="title"/>
          </p:nvPr>
        </p:nvSpPr>
        <p:spPr>
          <a:xfrm>
            <a:off x="969300" y="1683588"/>
            <a:ext cx="4383300" cy="1157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3" name="Google Shape;123;p16"/>
          <p:cNvSpPr txBox="1">
            <a:spLocks noGrp="1"/>
          </p:cNvSpPr>
          <p:nvPr>
            <p:ph type="subTitle" idx="1"/>
          </p:nvPr>
        </p:nvSpPr>
        <p:spPr>
          <a:xfrm>
            <a:off x="969300" y="2753413"/>
            <a:ext cx="4383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 B - Block">
  <p:cSld name="2_Blank">
    <p:spTree>
      <p:nvGrpSpPr>
        <p:cNvPr id="1" name="Shape 124"/>
        <p:cNvGrpSpPr/>
        <p:nvPr/>
      </p:nvGrpSpPr>
      <p:grpSpPr>
        <a:xfrm>
          <a:off x="0" y="0"/>
          <a:ext cx="0" cy="0"/>
          <a:chOff x="0" y="0"/>
          <a:chExt cx="0" cy="0"/>
        </a:xfrm>
      </p:grpSpPr>
      <p:sp>
        <p:nvSpPr>
          <p:cNvPr id="125" name="Google Shape;125;p17"/>
          <p:cNvSpPr/>
          <p:nvPr/>
        </p:nvSpPr>
        <p:spPr>
          <a:xfrm>
            <a:off x="1" y="0"/>
            <a:ext cx="6321900" cy="5143500"/>
          </a:xfrm>
          <a:prstGeom prst="rect">
            <a:avLst/>
          </a:prstGeom>
          <a:solidFill>
            <a:schemeClr val="accent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2900" b="1">
              <a:solidFill>
                <a:schemeClr val="dk1"/>
              </a:solidFill>
              <a:latin typeface="Proxima Nova Semibold"/>
              <a:ea typeface="Proxima Nova Semibold"/>
              <a:cs typeface="Proxima Nova Semibold"/>
              <a:sym typeface="Proxima Nova Semibold"/>
            </a:endParaRPr>
          </a:p>
        </p:txBody>
      </p:sp>
      <p:pic>
        <p:nvPicPr>
          <p:cNvPr id="126" name="Google Shape;126;p17"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27" name="Google Shape;127;p17"/>
          <p:cNvSpPr txBox="1">
            <a:spLocks noGrp="1"/>
          </p:cNvSpPr>
          <p:nvPr>
            <p:ph type="title"/>
          </p:nvPr>
        </p:nvSpPr>
        <p:spPr>
          <a:xfrm>
            <a:off x="969300" y="1683588"/>
            <a:ext cx="4383300" cy="1157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8" name="Google Shape;128;p17"/>
          <p:cNvSpPr txBox="1">
            <a:spLocks noGrp="1"/>
          </p:cNvSpPr>
          <p:nvPr>
            <p:ph type="subTitle" idx="1"/>
          </p:nvPr>
        </p:nvSpPr>
        <p:spPr>
          <a:xfrm>
            <a:off x="969300" y="2753413"/>
            <a:ext cx="4383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 D - Block">
  <p:cSld name="3_Blank">
    <p:spTree>
      <p:nvGrpSpPr>
        <p:cNvPr id="1" name="Shape 129"/>
        <p:cNvGrpSpPr/>
        <p:nvPr/>
      </p:nvGrpSpPr>
      <p:grpSpPr>
        <a:xfrm>
          <a:off x="0" y="0"/>
          <a:ext cx="0" cy="0"/>
          <a:chOff x="0" y="0"/>
          <a:chExt cx="0" cy="0"/>
        </a:xfrm>
      </p:grpSpPr>
      <p:sp>
        <p:nvSpPr>
          <p:cNvPr id="130" name="Google Shape;130;p18"/>
          <p:cNvSpPr/>
          <p:nvPr/>
        </p:nvSpPr>
        <p:spPr>
          <a:xfrm>
            <a:off x="1" y="0"/>
            <a:ext cx="6321900" cy="5143500"/>
          </a:xfrm>
          <a:prstGeom prst="rect">
            <a:avLst/>
          </a:prstGeom>
          <a:solidFill>
            <a:schemeClr val="accent4"/>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2900" b="1">
              <a:solidFill>
                <a:schemeClr val="dk1"/>
              </a:solidFill>
              <a:latin typeface="Proxima Nova Semibold"/>
              <a:ea typeface="Proxima Nova Semibold"/>
              <a:cs typeface="Proxima Nova Semibold"/>
              <a:sym typeface="Proxima Nova Semibold"/>
            </a:endParaRPr>
          </a:p>
        </p:txBody>
      </p:sp>
      <p:pic>
        <p:nvPicPr>
          <p:cNvPr id="131" name="Google Shape;131;p18"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32" name="Google Shape;132;p18"/>
          <p:cNvSpPr txBox="1">
            <a:spLocks noGrp="1"/>
          </p:cNvSpPr>
          <p:nvPr>
            <p:ph type="title"/>
          </p:nvPr>
        </p:nvSpPr>
        <p:spPr>
          <a:xfrm>
            <a:off x="969300" y="1683588"/>
            <a:ext cx="4383300" cy="1157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3" name="Google Shape;133;p18"/>
          <p:cNvSpPr txBox="1">
            <a:spLocks noGrp="1"/>
          </p:cNvSpPr>
          <p:nvPr>
            <p:ph type="subTitle" idx="1"/>
          </p:nvPr>
        </p:nvSpPr>
        <p:spPr>
          <a:xfrm>
            <a:off x="969300" y="2753413"/>
            <a:ext cx="4383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1600"/>
              </a:spcBef>
              <a:spcAft>
                <a:spcPts val="0"/>
              </a:spcAft>
              <a:buNone/>
              <a:defRPr>
                <a:solidFill>
                  <a:schemeClr val="dk1"/>
                </a:solidFill>
              </a:defRPr>
            </a:lvl2pPr>
            <a:lvl3pPr lvl="2" rtl="0">
              <a:spcBef>
                <a:spcPts val="1600"/>
              </a:spcBef>
              <a:spcAft>
                <a:spcPts val="0"/>
              </a:spcAft>
              <a:buNone/>
              <a:defRPr>
                <a:solidFill>
                  <a:schemeClr val="dk1"/>
                </a:solidFill>
              </a:defRPr>
            </a:lvl3pPr>
            <a:lvl4pPr lvl="3" rtl="0">
              <a:spcBef>
                <a:spcPts val="1600"/>
              </a:spcBef>
              <a:spcAft>
                <a:spcPts val="0"/>
              </a:spcAft>
              <a:buNone/>
              <a:defRPr>
                <a:solidFill>
                  <a:schemeClr val="dk1"/>
                </a:solidFill>
              </a:defRPr>
            </a:lvl4pPr>
            <a:lvl5pPr lvl="4" rtl="0">
              <a:spcBef>
                <a:spcPts val="1600"/>
              </a:spcBef>
              <a:spcAft>
                <a:spcPts val="0"/>
              </a:spcAft>
              <a:buNone/>
              <a:defRPr>
                <a:solidFill>
                  <a:schemeClr val="dk1"/>
                </a:solidFill>
              </a:defRPr>
            </a:lvl5pPr>
            <a:lvl6pPr lvl="5" rtl="0">
              <a:spcBef>
                <a:spcPts val="1600"/>
              </a:spcBef>
              <a:spcAft>
                <a:spcPts val="0"/>
              </a:spcAft>
              <a:buNone/>
              <a:defRPr>
                <a:solidFill>
                  <a:schemeClr val="dk1"/>
                </a:solidFill>
              </a:defRPr>
            </a:lvl6pPr>
            <a:lvl7pPr lvl="6" rtl="0">
              <a:spcBef>
                <a:spcPts val="1600"/>
              </a:spcBef>
              <a:spcAft>
                <a:spcPts val="0"/>
              </a:spcAft>
              <a:buNone/>
              <a:defRPr>
                <a:solidFill>
                  <a:schemeClr val="dk1"/>
                </a:solidFill>
              </a:defRPr>
            </a:lvl7pPr>
            <a:lvl8pPr lvl="7" rtl="0">
              <a:spcBef>
                <a:spcPts val="1600"/>
              </a:spcBef>
              <a:spcAft>
                <a:spcPts val="0"/>
              </a:spcAft>
              <a:buNone/>
              <a:defRPr>
                <a:solidFill>
                  <a:schemeClr val="dk1"/>
                </a:solidFill>
              </a:defRPr>
            </a:lvl8pPr>
            <a:lvl9pPr lvl="8" rtl="0">
              <a:spcBef>
                <a:spcPts val="1600"/>
              </a:spcBef>
              <a:spcAft>
                <a:spcPts val="1600"/>
              </a:spcAft>
              <a:buNone/>
              <a:defRPr>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 C - Block">
  <p:cSld name="5_Blank">
    <p:spTree>
      <p:nvGrpSpPr>
        <p:cNvPr id="1" name="Shape 134"/>
        <p:cNvGrpSpPr/>
        <p:nvPr/>
      </p:nvGrpSpPr>
      <p:grpSpPr>
        <a:xfrm>
          <a:off x="0" y="0"/>
          <a:ext cx="0" cy="0"/>
          <a:chOff x="0" y="0"/>
          <a:chExt cx="0" cy="0"/>
        </a:xfrm>
      </p:grpSpPr>
      <p:sp>
        <p:nvSpPr>
          <p:cNvPr id="135" name="Google Shape;135;p19"/>
          <p:cNvSpPr/>
          <p:nvPr/>
        </p:nvSpPr>
        <p:spPr>
          <a:xfrm>
            <a:off x="1" y="0"/>
            <a:ext cx="6321900" cy="5143500"/>
          </a:xfrm>
          <a:prstGeom prst="rect">
            <a:avLst/>
          </a:prstGeom>
          <a:solidFill>
            <a:schemeClr val="accent3"/>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2900" b="1">
              <a:solidFill>
                <a:schemeClr val="dk1"/>
              </a:solidFill>
              <a:latin typeface="Proxima Nova Semibold"/>
              <a:ea typeface="Proxima Nova Semibold"/>
              <a:cs typeface="Proxima Nova Semibold"/>
              <a:sym typeface="Proxima Nova Semibold"/>
            </a:endParaRPr>
          </a:p>
        </p:txBody>
      </p:sp>
      <p:pic>
        <p:nvPicPr>
          <p:cNvPr id="136" name="Google Shape;136;p19"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37" name="Google Shape;137;p19"/>
          <p:cNvSpPr txBox="1">
            <a:spLocks noGrp="1"/>
          </p:cNvSpPr>
          <p:nvPr>
            <p:ph type="title"/>
          </p:nvPr>
        </p:nvSpPr>
        <p:spPr>
          <a:xfrm>
            <a:off x="969300" y="1683588"/>
            <a:ext cx="4383300" cy="1157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19"/>
          <p:cNvSpPr txBox="1">
            <a:spLocks noGrp="1"/>
          </p:cNvSpPr>
          <p:nvPr>
            <p:ph type="subTitle" idx="1"/>
          </p:nvPr>
        </p:nvSpPr>
        <p:spPr>
          <a:xfrm>
            <a:off x="969300" y="2753413"/>
            <a:ext cx="4383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 SaaS - Block">
  <p:cSld name="5_Blank_1">
    <p:spTree>
      <p:nvGrpSpPr>
        <p:cNvPr id="1" name="Shape 139"/>
        <p:cNvGrpSpPr/>
        <p:nvPr/>
      </p:nvGrpSpPr>
      <p:grpSpPr>
        <a:xfrm>
          <a:off x="0" y="0"/>
          <a:ext cx="0" cy="0"/>
          <a:chOff x="0" y="0"/>
          <a:chExt cx="0" cy="0"/>
        </a:xfrm>
      </p:grpSpPr>
      <p:sp>
        <p:nvSpPr>
          <p:cNvPr id="140" name="Google Shape;140;p20"/>
          <p:cNvSpPr/>
          <p:nvPr/>
        </p:nvSpPr>
        <p:spPr>
          <a:xfrm>
            <a:off x="1" y="0"/>
            <a:ext cx="6321900" cy="5143500"/>
          </a:xfrm>
          <a:prstGeom prst="rect">
            <a:avLst/>
          </a:prstGeom>
          <a:solidFill>
            <a:schemeClr val="accent5"/>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2900" b="1">
              <a:solidFill>
                <a:schemeClr val="dk1"/>
              </a:solidFill>
              <a:latin typeface="Proxima Nova Semibold"/>
              <a:ea typeface="Proxima Nova Semibold"/>
              <a:cs typeface="Proxima Nova Semibold"/>
              <a:sym typeface="Proxima Nova Semibold"/>
            </a:endParaRPr>
          </a:p>
        </p:txBody>
      </p:sp>
      <p:pic>
        <p:nvPicPr>
          <p:cNvPr id="141" name="Google Shape;141;p20" descr="Herrmann_Official_Logo_Up-01.png"/>
          <p:cNvPicPr preferRelativeResize="0"/>
          <p:nvPr/>
        </p:nvPicPr>
        <p:blipFill rotWithShape="1">
          <a:blip r:embed="rId2">
            <a:alphaModFix/>
          </a:blip>
          <a:srcRect r="-1183"/>
          <a:stretch/>
        </p:blipFill>
        <p:spPr>
          <a:xfrm>
            <a:off x="7162413" y="128288"/>
            <a:ext cx="1191937" cy="401189"/>
          </a:xfrm>
          <a:prstGeom prst="rect">
            <a:avLst/>
          </a:prstGeom>
          <a:noFill/>
          <a:ln>
            <a:noFill/>
          </a:ln>
        </p:spPr>
      </p:pic>
      <p:sp>
        <p:nvSpPr>
          <p:cNvPr id="142" name="Google Shape;142;p20"/>
          <p:cNvSpPr txBox="1">
            <a:spLocks noGrp="1"/>
          </p:cNvSpPr>
          <p:nvPr>
            <p:ph type="title"/>
          </p:nvPr>
        </p:nvSpPr>
        <p:spPr>
          <a:xfrm>
            <a:off x="969300" y="1683588"/>
            <a:ext cx="4383300" cy="1157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3" name="Google Shape;143;p20"/>
          <p:cNvSpPr txBox="1">
            <a:spLocks noGrp="1"/>
          </p:cNvSpPr>
          <p:nvPr>
            <p:ph type="subTitle" idx="1"/>
          </p:nvPr>
        </p:nvSpPr>
        <p:spPr>
          <a:xfrm>
            <a:off x="969300" y="2753413"/>
            <a:ext cx="4383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lternate Title - 1">
  <p:cSld name="CUSTOM_11">
    <p:spTree>
      <p:nvGrpSpPr>
        <p:cNvPr id="1" name="Shape 17"/>
        <p:cNvGrpSpPr/>
        <p:nvPr/>
      </p:nvGrpSpPr>
      <p:grpSpPr>
        <a:xfrm>
          <a:off x="0" y="0"/>
          <a:ext cx="0" cy="0"/>
          <a:chOff x="0" y="0"/>
          <a:chExt cx="0" cy="0"/>
        </a:xfrm>
      </p:grpSpPr>
      <p:sp>
        <p:nvSpPr>
          <p:cNvPr id="18" name="Google Shape;18;p3"/>
          <p:cNvSpPr txBox="1"/>
          <p:nvPr/>
        </p:nvSpPr>
        <p:spPr>
          <a:xfrm>
            <a:off x="276225" y="2632475"/>
            <a:ext cx="3273300" cy="1241700"/>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800"/>
              </a:spcBef>
              <a:spcAft>
                <a:spcPts val="0"/>
              </a:spcAft>
              <a:buNone/>
            </a:pPr>
            <a:endParaRPr sz="1800">
              <a:solidFill>
                <a:srgbClr val="666666"/>
              </a:solidFill>
              <a:latin typeface="Proxima Nova"/>
              <a:ea typeface="Proxima Nova"/>
              <a:cs typeface="Proxima Nova"/>
              <a:sym typeface="Proxima Nova"/>
            </a:endParaRPr>
          </a:p>
          <a:p>
            <a:pPr marL="0" lvl="0" indent="0" algn="l" rtl="0">
              <a:lnSpc>
                <a:spcPct val="70000"/>
              </a:lnSpc>
              <a:spcBef>
                <a:spcPts val="800"/>
              </a:spcBef>
              <a:spcAft>
                <a:spcPts val="0"/>
              </a:spcAft>
              <a:buNone/>
            </a:pPr>
            <a:endParaRPr sz="1800" b="1">
              <a:solidFill>
                <a:srgbClr val="666666"/>
              </a:solidFill>
              <a:latin typeface="Proxima Nova"/>
              <a:ea typeface="Proxima Nova"/>
              <a:cs typeface="Proxima Nova"/>
              <a:sym typeface="Proxima Nova"/>
            </a:endParaRPr>
          </a:p>
          <a:p>
            <a:pPr marL="0" lvl="0" indent="0" algn="l" rtl="0">
              <a:lnSpc>
                <a:spcPct val="70000"/>
              </a:lnSpc>
              <a:spcBef>
                <a:spcPts val="800"/>
              </a:spcBef>
              <a:spcAft>
                <a:spcPts val="0"/>
              </a:spcAft>
              <a:buNone/>
            </a:pPr>
            <a:endParaRPr sz="1800">
              <a:solidFill>
                <a:srgbClr val="666666"/>
              </a:solidFill>
              <a:latin typeface="Proxima Nova"/>
              <a:ea typeface="Proxima Nova"/>
              <a:cs typeface="Proxima Nova"/>
              <a:sym typeface="Proxima Nova"/>
            </a:endParaRPr>
          </a:p>
        </p:txBody>
      </p:sp>
      <p:pic>
        <p:nvPicPr>
          <p:cNvPr id="19" name="Google Shape;19;p3"/>
          <p:cNvPicPr preferRelativeResize="0"/>
          <p:nvPr/>
        </p:nvPicPr>
        <p:blipFill rotWithShape="1">
          <a:blip r:embed="rId2">
            <a:alphaModFix/>
          </a:blip>
          <a:srcRect l="6511" t="729" r="17777" b="729"/>
          <a:stretch/>
        </p:blipFill>
        <p:spPr>
          <a:xfrm>
            <a:off x="3762376" y="0"/>
            <a:ext cx="5383349" cy="5143500"/>
          </a:xfrm>
          <a:prstGeom prst="rect">
            <a:avLst/>
          </a:prstGeom>
          <a:noFill/>
          <a:ln>
            <a:noFill/>
          </a:ln>
        </p:spPr>
      </p:pic>
      <p:sp>
        <p:nvSpPr>
          <p:cNvPr id="20" name="Google Shape;20;p3"/>
          <p:cNvSpPr txBox="1"/>
          <p:nvPr/>
        </p:nvSpPr>
        <p:spPr>
          <a:xfrm>
            <a:off x="276225" y="841775"/>
            <a:ext cx="4565700" cy="17907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endParaRPr sz="4800" b="1">
              <a:solidFill>
                <a:srgbClr val="3A3838"/>
              </a:solidFill>
              <a:latin typeface="Proxima Nova"/>
              <a:ea typeface="Proxima Nova"/>
              <a:cs typeface="Proxima Nova"/>
              <a:sym typeface="Proxima Nova"/>
            </a:endParaRPr>
          </a:p>
        </p:txBody>
      </p:sp>
      <p:pic>
        <p:nvPicPr>
          <p:cNvPr id="21" name="Google Shape;21;p3"/>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22" name="Google Shape;22;p3"/>
          <p:cNvSpPr txBox="1">
            <a:spLocks noGrp="1"/>
          </p:cNvSpPr>
          <p:nvPr>
            <p:ph type="title"/>
          </p:nvPr>
        </p:nvSpPr>
        <p:spPr>
          <a:xfrm>
            <a:off x="121925" y="1433875"/>
            <a:ext cx="3384300" cy="115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 name="Google Shape;23;p3"/>
          <p:cNvSpPr txBox="1">
            <a:spLocks noGrp="1"/>
          </p:cNvSpPr>
          <p:nvPr>
            <p:ph type="subTitle" idx="1"/>
          </p:nvPr>
        </p:nvSpPr>
        <p:spPr>
          <a:xfrm>
            <a:off x="121925" y="2503700"/>
            <a:ext cx="3384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2">
  <p:cSld name="CUSTOM_10">
    <p:spTree>
      <p:nvGrpSpPr>
        <p:cNvPr id="1" name="Shape 144"/>
        <p:cNvGrpSpPr/>
        <p:nvPr/>
      </p:nvGrpSpPr>
      <p:grpSpPr>
        <a:xfrm>
          <a:off x="0" y="0"/>
          <a:ext cx="0" cy="0"/>
          <a:chOff x="0" y="0"/>
          <a:chExt cx="0" cy="0"/>
        </a:xfrm>
      </p:grpSpPr>
      <p:pic>
        <p:nvPicPr>
          <p:cNvPr id="145" name="Google Shape;145;p21"/>
          <p:cNvPicPr preferRelativeResize="0"/>
          <p:nvPr/>
        </p:nvPicPr>
        <p:blipFill rotWithShape="1">
          <a:blip r:embed="rId2">
            <a:alphaModFix/>
          </a:blip>
          <a:srcRect/>
          <a:stretch/>
        </p:blipFill>
        <p:spPr>
          <a:xfrm>
            <a:off x="198116" y="4731503"/>
            <a:ext cx="860476" cy="246888"/>
          </a:xfrm>
          <a:prstGeom prst="rect">
            <a:avLst/>
          </a:prstGeom>
          <a:noFill/>
          <a:ln>
            <a:noFill/>
          </a:ln>
        </p:spPr>
      </p:pic>
      <p:cxnSp>
        <p:nvCxnSpPr>
          <p:cNvPr id="146" name="Google Shape;146;p21"/>
          <p:cNvCxnSpPr/>
          <p:nvPr/>
        </p:nvCxnSpPr>
        <p:spPr>
          <a:xfrm>
            <a:off x="8617527" y="48289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147" name="Google Shape;147;p2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8" name="Google Shape;148;p21"/>
          <p:cNvSpPr txBox="1"/>
          <p:nvPr/>
        </p:nvSpPr>
        <p:spPr>
          <a:xfrm>
            <a:off x="6842300" y="4739425"/>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a:ea typeface="Proxima Nova"/>
                <a:cs typeface="Proxima Nova"/>
                <a:sym typeface="Proxima Nova"/>
              </a:rPr>
              <a:t>© 20</a:t>
            </a:r>
            <a:r>
              <a:rPr lang="en" sz="900">
                <a:solidFill>
                  <a:srgbClr val="2F302F"/>
                </a:solidFill>
                <a:latin typeface="Proxima Nova"/>
                <a:ea typeface="Proxima Nova"/>
                <a:cs typeface="Proxima Nova"/>
                <a:sym typeface="Proxima Nova"/>
              </a:rPr>
              <a:t>22 </a:t>
            </a:r>
            <a:r>
              <a:rPr lang="en" sz="900" i="0" u="none" strike="noStrike" cap="none">
                <a:solidFill>
                  <a:srgbClr val="2F302F"/>
                </a:solidFill>
                <a:latin typeface="Proxima Nova"/>
                <a:ea typeface="Proxima Nova"/>
                <a:cs typeface="Proxima Nova"/>
                <a:sym typeface="Proxima Nova"/>
              </a:rPr>
              <a:t>Herrmann </a:t>
            </a:r>
            <a:r>
              <a:rPr lang="en" sz="900">
                <a:solidFill>
                  <a:srgbClr val="2F302F"/>
                </a:solidFill>
                <a:latin typeface="Proxima Nova"/>
                <a:ea typeface="Proxima Nova"/>
                <a:cs typeface="Proxima Nova"/>
                <a:sym typeface="Proxima Nova"/>
              </a:rPr>
              <a:t>Global, LLC</a:t>
            </a:r>
            <a:endParaRPr sz="900" i="0" u="none" strike="noStrike" cap="none">
              <a:solidFill>
                <a:srgbClr val="2F302F"/>
              </a:solidFill>
              <a:latin typeface="Proxima Nova"/>
              <a:ea typeface="Proxima Nova"/>
              <a:cs typeface="Proxima Nova"/>
              <a:sym typeface="Proxima Nova"/>
            </a:endParaRPr>
          </a:p>
        </p:txBody>
      </p:sp>
      <p:sp>
        <p:nvSpPr>
          <p:cNvPr id="149" name="Google Shape;149;p21"/>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algn="r" rtl="0">
              <a:buNone/>
              <a:defRPr sz="900">
                <a:solidFill>
                  <a:schemeClr val="dk1"/>
                </a:solidFill>
                <a:latin typeface="Proxima Nova"/>
                <a:ea typeface="Proxima Nova"/>
                <a:cs typeface="Proxima Nova"/>
                <a:sym typeface="Proxima Nova"/>
              </a:defRPr>
            </a:lvl1pPr>
            <a:lvl2pPr lvl="1" algn="r" rtl="0">
              <a:buNone/>
              <a:defRPr sz="900">
                <a:solidFill>
                  <a:schemeClr val="dk1"/>
                </a:solidFill>
                <a:latin typeface="Proxima Nova"/>
                <a:ea typeface="Proxima Nova"/>
                <a:cs typeface="Proxima Nova"/>
                <a:sym typeface="Proxima Nova"/>
              </a:defRPr>
            </a:lvl2pPr>
            <a:lvl3pPr lvl="2" algn="r" rtl="0">
              <a:buNone/>
              <a:defRPr sz="900">
                <a:solidFill>
                  <a:schemeClr val="dk1"/>
                </a:solidFill>
                <a:latin typeface="Proxima Nova"/>
                <a:ea typeface="Proxima Nova"/>
                <a:cs typeface="Proxima Nova"/>
                <a:sym typeface="Proxima Nova"/>
              </a:defRPr>
            </a:lvl3pPr>
            <a:lvl4pPr lvl="3" algn="r" rtl="0">
              <a:buNone/>
              <a:defRPr sz="900">
                <a:solidFill>
                  <a:schemeClr val="dk1"/>
                </a:solidFill>
                <a:latin typeface="Proxima Nova"/>
                <a:ea typeface="Proxima Nova"/>
                <a:cs typeface="Proxima Nova"/>
                <a:sym typeface="Proxima Nova"/>
              </a:defRPr>
            </a:lvl4pPr>
            <a:lvl5pPr lvl="4" algn="r" rtl="0">
              <a:buNone/>
              <a:defRPr sz="900">
                <a:solidFill>
                  <a:schemeClr val="dk1"/>
                </a:solidFill>
                <a:latin typeface="Proxima Nova"/>
                <a:ea typeface="Proxima Nova"/>
                <a:cs typeface="Proxima Nova"/>
                <a:sym typeface="Proxima Nova"/>
              </a:defRPr>
            </a:lvl5pPr>
            <a:lvl6pPr lvl="5" algn="r" rtl="0">
              <a:buNone/>
              <a:defRPr sz="900">
                <a:solidFill>
                  <a:schemeClr val="dk1"/>
                </a:solidFill>
                <a:latin typeface="Proxima Nova"/>
                <a:ea typeface="Proxima Nova"/>
                <a:cs typeface="Proxima Nova"/>
                <a:sym typeface="Proxima Nova"/>
              </a:defRPr>
            </a:lvl6pPr>
            <a:lvl7pPr lvl="6" algn="r" rtl="0">
              <a:buNone/>
              <a:defRPr sz="900">
                <a:solidFill>
                  <a:schemeClr val="dk1"/>
                </a:solidFill>
                <a:latin typeface="Proxima Nova"/>
                <a:ea typeface="Proxima Nova"/>
                <a:cs typeface="Proxima Nova"/>
                <a:sym typeface="Proxima Nova"/>
              </a:defRPr>
            </a:lvl7pPr>
            <a:lvl8pPr lvl="7" algn="r" rtl="0">
              <a:buNone/>
              <a:defRPr sz="900">
                <a:solidFill>
                  <a:schemeClr val="dk1"/>
                </a:solidFill>
                <a:latin typeface="Proxima Nova"/>
                <a:ea typeface="Proxima Nova"/>
                <a:cs typeface="Proxima Nova"/>
                <a:sym typeface="Proxima Nova"/>
              </a:defRPr>
            </a:lvl8pPr>
            <a:lvl9pPr lvl="8" algn="r" rtl="0">
              <a:buNone/>
              <a:defRPr sz="9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2 2">
  <p:cSld name="CUSTOM_10_1">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54" name="Google Shape;154;p23"/>
          <p:cNvPicPr preferRelativeResize="0"/>
          <p:nvPr/>
        </p:nvPicPr>
        <p:blipFill rotWithShape="1">
          <a:blip r:embed="rId2">
            <a:alphaModFix/>
          </a:blip>
          <a:srcRect/>
          <a:stretch/>
        </p:blipFill>
        <p:spPr>
          <a:xfrm>
            <a:off x="198116" y="4731503"/>
            <a:ext cx="860476" cy="246888"/>
          </a:xfrm>
          <a:prstGeom prst="rect">
            <a:avLst/>
          </a:prstGeom>
          <a:noFill/>
          <a:ln>
            <a:noFill/>
          </a:ln>
        </p:spPr>
      </p:pic>
      <p:cxnSp>
        <p:nvCxnSpPr>
          <p:cNvPr id="155" name="Google Shape;155;p23"/>
          <p:cNvCxnSpPr/>
          <p:nvPr/>
        </p:nvCxnSpPr>
        <p:spPr>
          <a:xfrm>
            <a:off x="8617527" y="48289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156" name="Google Shape;156;p23"/>
          <p:cNvSpPr txBox="1">
            <a:spLocks noGrp="1"/>
          </p:cNvSpPr>
          <p:nvPr>
            <p:ph type="title" idx="2"/>
          </p:nvPr>
        </p:nvSpPr>
        <p:spPr>
          <a:xfrm>
            <a:off x="311700" y="48101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2"/>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7" name="Google Shape;157;p23"/>
          <p:cNvSpPr txBox="1"/>
          <p:nvPr/>
        </p:nvSpPr>
        <p:spPr>
          <a:xfrm>
            <a:off x="6842300" y="4739425"/>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a:ea typeface="Proxima Nova"/>
                <a:cs typeface="Proxima Nova"/>
                <a:sym typeface="Proxima Nova"/>
              </a:rPr>
              <a:t>© 20</a:t>
            </a:r>
            <a:r>
              <a:rPr lang="en" sz="900">
                <a:solidFill>
                  <a:srgbClr val="2F302F"/>
                </a:solidFill>
                <a:latin typeface="Proxima Nova"/>
                <a:ea typeface="Proxima Nova"/>
                <a:cs typeface="Proxima Nova"/>
                <a:sym typeface="Proxima Nova"/>
              </a:rPr>
              <a:t>22 </a:t>
            </a:r>
            <a:r>
              <a:rPr lang="en" sz="900" i="0" u="none" strike="noStrike" cap="none">
                <a:solidFill>
                  <a:srgbClr val="2F302F"/>
                </a:solidFill>
                <a:latin typeface="Proxima Nova"/>
                <a:ea typeface="Proxima Nova"/>
                <a:cs typeface="Proxima Nova"/>
                <a:sym typeface="Proxima Nova"/>
              </a:rPr>
              <a:t>Herrmann </a:t>
            </a:r>
            <a:r>
              <a:rPr lang="en" sz="900">
                <a:solidFill>
                  <a:srgbClr val="2F302F"/>
                </a:solidFill>
                <a:latin typeface="Proxima Nova"/>
                <a:ea typeface="Proxima Nova"/>
                <a:cs typeface="Proxima Nova"/>
                <a:sym typeface="Proxima Nova"/>
              </a:rPr>
              <a:t>Global, LLC</a:t>
            </a:r>
            <a:endParaRPr sz="900" i="0" u="none" strike="noStrike" cap="none">
              <a:solidFill>
                <a:srgbClr val="2F302F"/>
              </a:solidFill>
              <a:latin typeface="Proxima Nova"/>
              <a:ea typeface="Proxima Nova"/>
              <a:cs typeface="Proxima Nova"/>
              <a:sym typeface="Proxima Nova"/>
            </a:endParaRPr>
          </a:p>
        </p:txBody>
      </p:sp>
      <p:sp>
        <p:nvSpPr>
          <p:cNvPr id="158" name="Google Shape;158;p23"/>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algn="r" rtl="0">
              <a:buNone/>
              <a:defRPr sz="900">
                <a:solidFill>
                  <a:schemeClr val="dk1"/>
                </a:solidFill>
                <a:latin typeface="Proxima Nova"/>
                <a:ea typeface="Proxima Nova"/>
                <a:cs typeface="Proxima Nova"/>
                <a:sym typeface="Proxima Nova"/>
              </a:defRPr>
            </a:lvl1pPr>
            <a:lvl2pPr lvl="1" algn="r" rtl="0">
              <a:buNone/>
              <a:defRPr sz="900">
                <a:solidFill>
                  <a:schemeClr val="dk1"/>
                </a:solidFill>
                <a:latin typeface="Proxima Nova"/>
                <a:ea typeface="Proxima Nova"/>
                <a:cs typeface="Proxima Nova"/>
                <a:sym typeface="Proxima Nova"/>
              </a:defRPr>
            </a:lvl2pPr>
            <a:lvl3pPr lvl="2" algn="r" rtl="0">
              <a:buNone/>
              <a:defRPr sz="900">
                <a:solidFill>
                  <a:schemeClr val="dk1"/>
                </a:solidFill>
                <a:latin typeface="Proxima Nova"/>
                <a:ea typeface="Proxima Nova"/>
                <a:cs typeface="Proxima Nova"/>
                <a:sym typeface="Proxima Nova"/>
              </a:defRPr>
            </a:lvl3pPr>
            <a:lvl4pPr lvl="3" algn="r" rtl="0">
              <a:buNone/>
              <a:defRPr sz="900">
                <a:solidFill>
                  <a:schemeClr val="dk1"/>
                </a:solidFill>
                <a:latin typeface="Proxima Nova"/>
                <a:ea typeface="Proxima Nova"/>
                <a:cs typeface="Proxima Nova"/>
                <a:sym typeface="Proxima Nova"/>
              </a:defRPr>
            </a:lvl4pPr>
            <a:lvl5pPr lvl="4" algn="r" rtl="0">
              <a:buNone/>
              <a:defRPr sz="900">
                <a:solidFill>
                  <a:schemeClr val="dk1"/>
                </a:solidFill>
                <a:latin typeface="Proxima Nova"/>
                <a:ea typeface="Proxima Nova"/>
                <a:cs typeface="Proxima Nova"/>
                <a:sym typeface="Proxima Nova"/>
              </a:defRPr>
            </a:lvl5pPr>
            <a:lvl6pPr lvl="5" algn="r" rtl="0">
              <a:buNone/>
              <a:defRPr sz="900">
                <a:solidFill>
                  <a:schemeClr val="dk1"/>
                </a:solidFill>
                <a:latin typeface="Proxima Nova"/>
                <a:ea typeface="Proxima Nova"/>
                <a:cs typeface="Proxima Nova"/>
                <a:sym typeface="Proxima Nova"/>
              </a:defRPr>
            </a:lvl6pPr>
            <a:lvl7pPr lvl="6" algn="r" rtl="0">
              <a:buNone/>
              <a:defRPr sz="900">
                <a:solidFill>
                  <a:schemeClr val="dk1"/>
                </a:solidFill>
                <a:latin typeface="Proxima Nova"/>
                <a:ea typeface="Proxima Nova"/>
                <a:cs typeface="Proxima Nova"/>
                <a:sym typeface="Proxima Nova"/>
              </a:defRPr>
            </a:lvl7pPr>
            <a:lvl8pPr lvl="7" algn="r" rtl="0">
              <a:buNone/>
              <a:defRPr sz="900">
                <a:solidFill>
                  <a:schemeClr val="dk1"/>
                </a:solidFill>
                <a:latin typeface="Proxima Nova"/>
                <a:ea typeface="Proxima Nova"/>
                <a:cs typeface="Proxima Nova"/>
                <a:sym typeface="Proxima Nova"/>
              </a:defRPr>
            </a:lvl8pPr>
            <a:lvl9pPr lvl="8" algn="r" rtl="0">
              <a:buNone/>
              <a:defRPr sz="9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2 1">
  <p:cSld name="CUSTOM_1_1">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1" name="Google Shape;161;p24"/>
          <p:cNvSpPr txBox="1">
            <a:spLocks noGrp="1"/>
          </p:cNvSpPr>
          <p:nvPr>
            <p:ph type="title" idx="2"/>
          </p:nvPr>
        </p:nvSpPr>
        <p:spPr>
          <a:xfrm>
            <a:off x="311700" y="48101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2"/>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2"/>
        <p:cNvGrpSpPr/>
        <p:nvPr/>
      </p:nvGrpSpPr>
      <p:grpSpPr>
        <a:xfrm>
          <a:off x="0" y="0"/>
          <a:ext cx="0" cy="0"/>
          <a:chOff x="0" y="0"/>
          <a:chExt cx="0" cy="0"/>
        </a:xfrm>
      </p:grpSpPr>
      <p:sp>
        <p:nvSpPr>
          <p:cNvPr id="163" name="Google Shape;163;p25"/>
          <p:cNvSpPr txBox="1">
            <a:spLocks noGrp="1"/>
          </p:cNvSpPr>
          <p:nvPr>
            <p:ph type="sldNum" idx="12"/>
          </p:nvPr>
        </p:nvSpPr>
        <p:spPr>
          <a:xfrm>
            <a:off x="8682450" y="4658150"/>
            <a:ext cx="338700" cy="393600"/>
          </a:xfrm>
          <a:prstGeom prst="rect">
            <a:avLst/>
          </a:prstGeom>
        </p:spPr>
        <p:txBody>
          <a:bodyPr spcFirstLastPara="1" wrap="square" lIns="91425" tIns="91425" rIns="91425" bIns="91425" anchor="ctr" anchorCtr="0">
            <a:noAutofit/>
          </a:bodyPr>
          <a:lstStyle>
            <a:lvl1pPr lvl="0" algn="r" rtl="0">
              <a:buNone/>
              <a:defRPr sz="900">
                <a:solidFill>
                  <a:schemeClr val="dk1"/>
                </a:solidFill>
                <a:latin typeface="Proxima Nova"/>
                <a:ea typeface="Proxima Nova"/>
                <a:cs typeface="Proxima Nova"/>
                <a:sym typeface="Proxima Nova"/>
              </a:defRPr>
            </a:lvl1pPr>
            <a:lvl2pPr lvl="1" algn="r" rtl="0">
              <a:buNone/>
              <a:defRPr sz="900">
                <a:solidFill>
                  <a:schemeClr val="dk1"/>
                </a:solidFill>
                <a:latin typeface="Proxima Nova"/>
                <a:ea typeface="Proxima Nova"/>
                <a:cs typeface="Proxima Nova"/>
                <a:sym typeface="Proxima Nova"/>
              </a:defRPr>
            </a:lvl2pPr>
            <a:lvl3pPr lvl="2" algn="r" rtl="0">
              <a:buNone/>
              <a:defRPr sz="900">
                <a:solidFill>
                  <a:schemeClr val="dk1"/>
                </a:solidFill>
                <a:latin typeface="Proxima Nova"/>
                <a:ea typeface="Proxima Nova"/>
                <a:cs typeface="Proxima Nova"/>
                <a:sym typeface="Proxima Nova"/>
              </a:defRPr>
            </a:lvl3pPr>
            <a:lvl4pPr lvl="3" algn="r" rtl="0">
              <a:buNone/>
              <a:defRPr sz="900">
                <a:solidFill>
                  <a:schemeClr val="dk1"/>
                </a:solidFill>
                <a:latin typeface="Proxima Nova"/>
                <a:ea typeface="Proxima Nova"/>
                <a:cs typeface="Proxima Nova"/>
                <a:sym typeface="Proxima Nova"/>
              </a:defRPr>
            </a:lvl4pPr>
            <a:lvl5pPr lvl="4" algn="r" rtl="0">
              <a:buNone/>
              <a:defRPr sz="900">
                <a:solidFill>
                  <a:schemeClr val="dk1"/>
                </a:solidFill>
                <a:latin typeface="Proxima Nova"/>
                <a:ea typeface="Proxima Nova"/>
                <a:cs typeface="Proxima Nova"/>
                <a:sym typeface="Proxima Nova"/>
              </a:defRPr>
            </a:lvl5pPr>
            <a:lvl6pPr lvl="5" algn="r" rtl="0">
              <a:buNone/>
              <a:defRPr sz="900">
                <a:solidFill>
                  <a:schemeClr val="dk1"/>
                </a:solidFill>
                <a:latin typeface="Proxima Nova"/>
                <a:ea typeface="Proxima Nova"/>
                <a:cs typeface="Proxima Nova"/>
                <a:sym typeface="Proxima Nova"/>
              </a:defRPr>
            </a:lvl6pPr>
            <a:lvl7pPr lvl="6" algn="r" rtl="0">
              <a:buNone/>
              <a:defRPr sz="900">
                <a:solidFill>
                  <a:schemeClr val="dk1"/>
                </a:solidFill>
                <a:latin typeface="Proxima Nova"/>
                <a:ea typeface="Proxima Nova"/>
                <a:cs typeface="Proxima Nova"/>
                <a:sym typeface="Proxima Nova"/>
              </a:defRPr>
            </a:lvl7pPr>
            <a:lvl8pPr lvl="7" algn="r" rtl="0">
              <a:buNone/>
              <a:defRPr sz="900">
                <a:solidFill>
                  <a:schemeClr val="dk1"/>
                </a:solidFill>
                <a:latin typeface="Proxima Nova"/>
                <a:ea typeface="Proxima Nova"/>
                <a:cs typeface="Proxima Nova"/>
                <a:sym typeface="Proxima Nova"/>
              </a:defRPr>
            </a:lvl8pPr>
            <a:lvl9pPr lvl="8" algn="r" rtl="0">
              <a:buNone/>
              <a:defRPr sz="9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2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5" name="Google Shape;165;p25"/>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30200" rtl="0">
              <a:spcBef>
                <a:spcPts val="1600"/>
              </a:spcBef>
              <a:spcAft>
                <a:spcPts val="0"/>
              </a:spcAft>
              <a:buSzPts val="1600"/>
              <a:buChar char="○"/>
              <a:defRPr/>
            </a:lvl2pPr>
            <a:lvl3pPr marL="1371600" lvl="2" indent="-317500" rtl="0">
              <a:spcBef>
                <a:spcPts val="1600"/>
              </a:spcBef>
              <a:spcAft>
                <a:spcPts val="0"/>
              </a:spcAft>
              <a:buSzPts val="1400"/>
              <a:buChar char="■"/>
              <a:defRPr/>
            </a:lvl3pPr>
            <a:lvl4pPr marL="1828800" lvl="3" indent="-304800" rtl="0">
              <a:spcBef>
                <a:spcPts val="1600"/>
              </a:spcBef>
              <a:spcAft>
                <a:spcPts val="0"/>
              </a:spcAft>
              <a:buSzPts val="12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a:p>
        </p:txBody>
      </p:sp>
      <p:pic>
        <p:nvPicPr>
          <p:cNvPr id="166" name="Google Shape;166;p25"/>
          <p:cNvPicPr preferRelativeResize="0"/>
          <p:nvPr/>
        </p:nvPicPr>
        <p:blipFill rotWithShape="1">
          <a:blip r:embed="rId2">
            <a:alphaModFix/>
          </a:blip>
          <a:srcRect/>
          <a:stretch/>
        </p:blipFill>
        <p:spPr>
          <a:xfrm>
            <a:off x="198116" y="4731503"/>
            <a:ext cx="860476" cy="246888"/>
          </a:xfrm>
          <a:prstGeom prst="rect">
            <a:avLst/>
          </a:prstGeom>
          <a:noFill/>
          <a:ln>
            <a:noFill/>
          </a:ln>
        </p:spPr>
      </p:pic>
      <p:cxnSp>
        <p:nvCxnSpPr>
          <p:cNvPr id="167" name="Google Shape;167;p25"/>
          <p:cNvCxnSpPr/>
          <p:nvPr/>
        </p:nvCxnSpPr>
        <p:spPr>
          <a:xfrm>
            <a:off x="8760402" y="474213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168" name="Google Shape;168;p25"/>
          <p:cNvSpPr txBox="1">
            <a:spLocks noGrp="1"/>
          </p:cNvSpPr>
          <p:nvPr>
            <p:ph type="title" idx="2"/>
          </p:nvPr>
        </p:nvSpPr>
        <p:spPr>
          <a:xfrm>
            <a:off x="311700" y="48101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2"/>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9" name="Google Shape;169;p25"/>
          <p:cNvSpPr txBox="1"/>
          <p:nvPr/>
        </p:nvSpPr>
        <p:spPr>
          <a:xfrm>
            <a:off x="7048350" y="46581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dirty="0">
                <a:solidFill>
                  <a:srgbClr val="2F302F"/>
                </a:solidFill>
                <a:latin typeface="Proxima Nova"/>
                <a:ea typeface="Proxima Nova"/>
                <a:cs typeface="Proxima Nova"/>
                <a:sym typeface="Proxima Nova"/>
              </a:rPr>
              <a:t>© </a:t>
            </a:r>
            <a:r>
              <a:rPr lang="en-US" sz="900" i="0" u="none" strike="noStrike" cap="none" dirty="0">
                <a:solidFill>
                  <a:srgbClr val="2F302F"/>
                </a:solidFill>
                <a:latin typeface="Proxima Nova"/>
                <a:ea typeface="Proxima Nova"/>
                <a:cs typeface="Proxima Nova"/>
                <a:sym typeface="Proxima Nova"/>
              </a:rPr>
              <a:t>2024 Herrmann</a:t>
            </a:r>
            <a:r>
              <a:rPr lang="en" sz="900" i="0" u="none" strike="noStrike" cap="none" dirty="0">
                <a:solidFill>
                  <a:srgbClr val="2F302F"/>
                </a:solidFill>
                <a:latin typeface="Proxima Nova"/>
                <a:ea typeface="Proxima Nova"/>
                <a:cs typeface="Proxima Nova"/>
                <a:sym typeface="Proxima Nova"/>
              </a:rPr>
              <a:t> </a:t>
            </a:r>
            <a:r>
              <a:rPr lang="en" sz="900" dirty="0">
                <a:solidFill>
                  <a:srgbClr val="2F302F"/>
                </a:solidFill>
                <a:latin typeface="Proxima Nova"/>
                <a:ea typeface="Proxima Nova"/>
                <a:cs typeface="Proxima Nova"/>
                <a:sym typeface="Proxima Nova"/>
              </a:rPr>
              <a:t>Global, LLC</a:t>
            </a:r>
            <a:endParaRPr sz="900" i="0" u="none" strike="noStrike" cap="none" dirty="0">
              <a:solidFill>
                <a:srgbClr val="2F302F"/>
              </a:solidFill>
              <a:latin typeface="Proxima Nova"/>
              <a:ea typeface="Proxima Nova"/>
              <a:cs typeface="Proxima Nova"/>
              <a:sym typeface="Proxima Nov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3" name="Google Shape;173;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pic>
        <p:nvPicPr>
          <p:cNvPr id="174" name="Google Shape;174;p26"/>
          <p:cNvPicPr preferRelativeResize="0"/>
          <p:nvPr/>
        </p:nvPicPr>
        <p:blipFill rotWithShape="1">
          <a:blip r:embed="rId2">
            <a:alphaModFix/>
          </a:blip>
          <a:srcRect/>
          <a:stretch/>
        </p:blipFill>
        <p:spPr>
          <a:xfrm>
            <a:off x="198116" y="4731503"/>
            <a:ext cx="860476" cy="246888"/>
          </a:xfrm>
          <a:prstGeom prst="rect">
            <a:avLst/>
          </a:prstGeom>
          <a:noFill/>
          <a:ln>
            <a:noFill/>
          </a:ln>
        </p:spPr>
      </p:pic>
      <p:cxnSp>
        <p:nvCxnSpPr>
          <p:cNvPr id="175" name="Google Shape;175;p26"/>
          <p:cNvCxnSpPr/>
          <p:nvPr/>
        </p:nvCxnSpPr>
        <p:spPr>
          <a:xfrm>
            <a:off x="8617527" y="4828989"/>
            <a:ext cx="0" cy="225600"/>
          </a:xfrm>
          <a:prstGeom prst="straightConnector1">
            <a:avLst/>
          </a:prstGeom>
          <a:noFill/>
          <a:ln w="12700" cap="flat" cmpd="sng">
            <a:solidFill>
              <a:srgbClr val="D8D8D8"/>
            </a:solidFill>
            <a:prstDash val="solid"/>
            <a:miter lim="800000"/>
            <a:headEnd type="none" w="sm" len="sm"/>
            <a:tailEnd type="none" w="sm" len="sm"/>
          </a:ln>
        </p:spPr>
      </p:cxnSp>
      <p:sp>
        <p:nvSpPr>
          <p:cNvPr id="176" name="Google Shape;176;p26"/>
          <p:cNvSpPr txBox="1">
            <a:spLocks noGrp="1"/>
          </p:cNvSpPr>
          <p:nvPr>
            <p:ph type="title" idx="3"/>
          </p:nvPr>
        </p:nvSpPr>
        <p:spPr>
          <a:xfrm>
            <a:off x="311700" y="48101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2"/>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7" name="Google Shape;177;p26"/>
          <p:cNvSpPr txBox="1"/>
          <p:nvPr/>
        </p:nvSpPr>
        <p:spPr>
          <a:xfrm>
            <a:off x="6842300" y="4739425"/>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a:ea typeface="Proxima Nova"/>
                <a:cs typeface="Proxima Nova"/>
                <a:sym typeface="Proxima Nova"/>
              </a:rPr>
              <a:t>© 20</a:t>
            </a:r>
            <a:r>
              <a:rPr lang="en" sz="900">
                <a:solidFill>
                  <a:srgbClr val="2F302F"/>
                </a:solidFill>
                <a:latin typeface="Proxima Nova"/>
                <a:ea typeface="Proxima Nova"/>
                <a:cs typeface="Proxima Nova"/>
                <a:sym typeface="Proxima Nova"/>
              </a:rPr>
              <a:t>22 </a:t>
            </a:r>
            <a:r>
              <a:rPr lang="en" sz="900" i="0" u="none" strike="noStrike" cap="none">
                <a:solidFill>
                  <a:srgbClr val="2F302F"/>
                </a:solidFill>
                <a:latin typeface="Proxima Nova"/>
                <a:ea typeface="Proxima Nova"/>
                <a:cs typeface="Proxima Nova"/>
                <a:sym typeface="Proxima Nova"/>
              </a:rPr>
              <a:t>Herrmann </a:t>
            </a:r>
            <a:r>
              <a:rPr lang="en" sz="900">
                <a:solidFill>
                  <a:srgbClr val="2F302F"/>
                </a:solidFill>
                <a:latin typeface="Proxima Nova"/>
                <a:ea typeface="Proxima Nova"/>
                <a:cs typeface="Proxima Nova"/>
                <a:sym typeface="Proxima Nova"/>
              </a:rPr>
              <a:t>Global, LLC</a:t>
            </a:r>
            <a:endParaRPr sz="900" i="0" u="none" strike="noStrike" cap="none">
              <a:solidFill>
                <a:srgbClr val="2F302F"/>
              </a:solidFill>
              <a:latin typeface="Proxima Nova"/>
              <a:ea typeface="Proxima Nova"/>
              <a:cs typeface="Proxima Nova"/>
              <a:sym typeface="Proxima Nova"/>
            </a:endParaRPr>
          </a:p>
        </p:txBody>
      </p:sp>
      <p:sp>
        <p:nvSpPr>
          <p:cNvPr id="178" name="Google Shape;178;p26"/>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algn="r" rtl="0">
              <a:buNone/>
              <a:defRPr sz="900">
                <a:solidFill>
                  <a:schemeClr val="dk1"/>
                </a:solidFill>
                <a:latin typeface="Proxima Nova"/>
                <a:ea typeface="Proxima Nova"/>
                <a:cs typeface="Proxima Nova"/>
                <a:sym typeface="Proxima Nova"/>
              </a:defRPr>
            </a:lvl1pPr>
            <a:lvl2pPr lvl="1" algn="r" rtl="0">
              <a:buNone/>
              <a:defRPr sz="900">
                <a:solidFill>
                  <a:schemeClr val="dk1"/>
                </a:solidFill>
                <a:latin typeface="Proxima Nova"/>
                <a:ea typeface="Proxima Nova"/>
                <a:cs typeface="Proxima Nova"/>
                <a:sym typeface="Proxima Nova"/>
              </a:defRPr>
            </a:lvl2pPr>
            <a:lvl3pPr lvl="2" algn="r" rtl="0">
              <a:buNone/>
              <a:defRPr sz="900">
                <a:solidFill>
                  <a:schemeClr val="dk1"/>
                </a:solidFill>
                <a:latin typeface="Proxima Nova"/>
                <a:ea typeface="Proxima Nova"/>
                <a:cs typeface="Proxima Nova"/>
                <a:sym typeface="Proxima Nova"/>
              </a:defRPr>
            </a:lvl3pPr>
            <a:lvl4pPr lvl="3" algn="r" rtl="0">
              <a:buNone/>
              <a:defRPr sz="900">
                <a:solidFill>
                  <a:schemeClr val="dk1"/>
                </a:solidFill>
                <a:latin typeface="Proxima Nova"/>
                <a:ea typeface="Proxima Nova"/>
                <a:cs typeface="Proxima Nova"/>
                <a:sym typeface="Proxima Nova"/>
              </a:defRPr>
            </a:lvl4pPr>
            <a:lvl5pPr lvl="4" algn="r" rtl="0">
              <a:buNone/>
              <a:defRPr sz="900">
                <a:solidFill>
                  <a:schemeClr val="dk1"/>
                </a:solidFill>
                <a:latin typeface="Proxima Nova"/>
                <a:ea typeface="Proxima Nova"/>
                <a:cs typeface="Proxima Nova"/>
                <a:sym typeface="Proxima Nova"/>
              </a:defRPr>
            </a:lvl5pPr>
            <a:lvl6pPr lvl="5" algn="r" rtl="0">
              <a:buNone/>
              <a:defRPr sz="900">
                <a:solidFill>
                  <a:schemeClr val="dk1"/>
                </a:solidFill>
                <a:latin typeface="Proxima Nova"/>
                <a:ea typeface="Proxima Nova"/>
                <a:cs typeface="Proxima Nova"/>
                <a:sym typeface="Proxima Nova"/>
              </a:defRPr>
            </a:lvl6pPr>
            <a:lvl7pPr lvl="6" algn="r" rtl="0">
              <a:buNone/>
              <a:defRPr sz="900">
                <a:solidFill>
                  <a:schemeClr val="dk1"/>
                </a:solidFill>
                <a:latin typeface="Proxima Nova"/>
                <a:ea typeface="Proxima Nova"/>
                <a:cs typeface="Proxima Nova"/>
                <a:sym typeface="Proxima Nova"/>
              </a:defRPr>
            </a:lvl7pPr>
            <a:lvl8pPr lvl="7" algn="r" rtl="0">
              <a:buNone/>
              <a:defRPr sz="900">
                <a:solidFill>
                  <a:schemeClr val="dk1"/>
                </a:solidFill>
                <a:latin typeface="Proxima Nova"/>
                <a:ea typeface="Proxima Nova"/>
                <a:cs typeface="Proxima Nova"/>
                <a:sym typeface="Proxima Nova"/>
              </a:defRPr>
            </a:lvl8pPr>
            <a:lvl9pPr lvl="8" algn="r" rtl="0">
              <a:buNone/>
              <a:defRPr sz="9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9"/>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loser">
  <p:cSld name="BLANK_1">
    <p:spTree>
      <p:nvGrpSpPr>
        <p:cNvPr id="1" name="Shape 180"/>
        <p:cNvGrpSpPr/>
        <p:nvPr/>
      </p:nvGrpSpPr>
      <p:grpSpPr>
        <a:xfrm>
          <a:off x="0" y="0"/>
          <a:ext cx="0" cy="0"/>
          <a:chOff x="0" y="0"/>
          <a:chExt cx="0" cy="0"/>
        </a:xfrm>
      </p:grpSpPr>
      <p:grpSp>
        <p:nvGrpSpPr>
          <p:cNvPr id="181" name="Google Shape;181;p28"/>
          <p:cNvGrpSpPr/>
          <p:nvPr/>
        </p:nvGrpSpPr>
        <p:grpSpPr>
          <a:xfrm>
            <a:off x="-19081" y="1138765"/>
            <a:ext cx="9178071" cy="2868329"/>
            <a:chOff x="-25442" y="1518352"/>
            <a:chExt cx="12237428" cy="3824439"/>
          </a:xfrm>
        </p:grpSpPr>
        <p:sp>
          <p:nvSpPr>
            <p:cNvPr id="182" name="Google Shape;182;p28"/>
            <p:cNvSpPr txBox="1"/>
            <p:nvPr/>
          </p:nvSpPr>
          <p:spPr>
            <a:xfrm>
              <a:off x="7050326" y="3018055"/>
              <a:ext cx="4949700" cy="934500"/>
            </a:xfrm>
            <a:prstGeom prst="rect">
              <a:avLst/>
            </a:prstGeom>
            <a:noFill/>
            <a:ln>
              <a:noFill/>
            </a:ln>
          </p:spPr>
          <p:txBody>
            <a:bodyPr spcFirstLastPara="1" wrap="square" lIns="80675" tIns="40325" rIns="80675" bIns="40325" anchor="ctr" anchorCtr="0">
              <a:noAutofit/>
            </a:bodyPr>
            <a:lstStyle/>
            <a:p>
              <a:pPr marL="0" marR="0" lvl="0" indent="0" algn="ctr" rtl="0">
                <a:spcBef>
                  <a:spcPts val="0"/>
                </a:spcBef>
                <a:spcAft>
                  <a:spcPts val="0"/>
                </a:spcAft>
                <a:buClr>
                  <a:srgbClr val="7F7F7F"/>
                </a:buClr>
                <a:buSzPts val="1900"/>
                <a:buFont typeface="Proxima Nova"/>
                <a:buNone/>
              </a:pPr>
              <a:r>
                <a:rPr lang="en" sz="1900">
                  <a:solidFill>
                    <a:srgbClr val="7F7F7F"/>
                  </a:solidFill>
                  <a:latin typeface="Proxima Nova"/>
                  <a:ea typeface="Proxima Nova"/>
                  <a:cs typeface="Proxima Nova"/>
                  <a:sym typeface="Proxima Nova"/>
                </a:rPr>
                <a:t>ThinkHerrmann</a:t>
              </a:r>
              <a:r>
                <a:rPr lang="en" sz="1900" b="0" i="0">
                  <a:solidFill>
                    <a:srgbClr val="7F7F7F"/>
                  </a:solidFill>
                  <a:latin typeface="Proxima Nova"/>
                  <a:ea typeface="Proxima Nova"/>
                  <a:cs typeface="Proxima Nova"/>
                  <a:sym typeface="Proxima Nova"/>
                </a:rPr>
                <a:t>.com</a:t>
              </a:r>
              <a:endParaRPr sz="1900" b="0" i="0">
                <a:solidFill>
                  <a:srgbClr val="7F7F7F"/>
                </a:solidFill>
                <a:latin typeface="Proxima Nova"/>
                <a:ea typeface="Proxima Nova"/>
                <a:cs typeface="Proxima Nova"/>
                <a:sym typeface="Proxima Nova"/>
              </a:endParaRPr>
            </a:p>
          </p:txBody>
        </p:sp>
        <p:cxnSp>
          <p:nvCxnSpPr>
            <p:cNvPr id="183" name="Google Shape;183;p28"/>
            <p:cNvCxnSpPr/>
            <p:nvPr/>
          </p:nvCxnSpPr>
          <p:spPr>
            <a:xfrm>
              <a:off x="8886" y="1518352"/>
              <a:ext cx="12203100" cy="0"/>
            </a:xfrm>
            <a:prstGeom prst="straightConnector1">
              <a:avLst/>
            </a:prstGeom>
            <a:noFill/>
            <a:ln w="9525" cap="flat" cmpd="sng">
              <a:solidFill>
                <a:srgbClr val="7F7F7F"/>
              </a:solidFill>
              <a:prstDash val="solid"/>
              <a:round/>
              <a:headEnd type="none" w="sm" len="sm"/>
              <a:tailEnd type="none" w="sm" len="sm"/>
            </a:ln>
          </p:spPr>
        </p:cxnSp>
        <p:cxnSp>
          <p:nvCxnSpPr>
            <p:cNvPr id="184" name="Google Shape;184;p28"/>
            <p:cNvCxnSpPr/>
            <p:nvPr/>
          </p:nvCxnSpPr>
          <p:spPr>
            <a:xfrm>
              <a:off x="-25442" y="5342791"/>
              <a:ext cx="12237300" cy="0"/>
            </a:xfrm>
            <a:prstGeom prst="straightConnector1">
              <a:avLst/>
            </a:prstGeom>
            <a:noFill/>
            <a:ln w="9525" cap="flat" cmpd="sng">
              <a:solidFill>
                <a:srgbClr val="7F7F7F"/>
              </a:solidFill>
              <a:prstDash val="solid"/>
              <a:round/>
              <a:headEnd type="none" w="sm" len="sm"/>
              <a:tailEnd type="none" w="sm" len="sm"/>
            </a:ln>
          </p:spPr>
        </p:cxnSp>
        <p:pic>
          <p:nvPicPr>
            <p:cNvPr id="185" name="Google Shape;185;p28" descr="Herrmann_Official_Logo_Up-01.png"/>
            <p:cNvPicPr preferRelativeResize="0"/>
            <p:nvPr/>
          </p:nvPicPr>
          <p:blipFill rotWithShape="1">
            <a:blip r:embed="rId2">
              <a:alphaModFix/>
            </a:blip>
            <a:srcRect r="-1183"/>
            <a:stretch/>
          </p:blipFill>
          <p:spPr>
            <a:xfrm>
              <a:off x="1030912" y="2491411"/>
              <a:ext cx="5369887" cy="1807427"/>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lternate Title - 2">
  <p:cSld name="CUSTOM_12">
    <p:spTree>
      <p:nvGrpSpPr>
        <p:cNvPr id="1" name="Shape 24"/>
        <p:cNvGrpSpPr/>
        <p:nvPr/>
      </p:nvGrpSpPr>
      <p:grpSpPr>
        <a:xfrm>
          <a:off x="0" y="0"/>
          <a:ext cx="0" cy="0"/>
          <a:chOff x="0" y="0"/>
          <a:chExt cx="0" cy="0"/>
        </a:xfrm>
      </p:grpSpPr>
      <p:sp>
        <p:nvSpPr>
          <p:cNvPr id="25" name="Google Shape;25;p4"/>
          <p:cNvSpPr/>
          <p:nvPr/>
        </p:nvSpPr>
        <p:spPr>
          <a:xfrm>
            <a:off x="151" y="75"/>
            <a:ext cx="1329900" cy="4637100"/>
          </a:xfrm>
          <a:prstGeom prst="rect">
            <a:avLst/>
          </a:prstGeom>
          <a:solidFill>
            <a:srgbClr val="F7F7F7"/>
          </a:solidFill>
          <a:ln>
            <a:noFill/>
          </a:ln>
        </p:spPr>
        <p:txBody>
          <a:bodyPr spcFirstLastPara="1" wrap="square" lIns="60500" tIns="60500" rIns="60500" bIns="60500" anchor="ctr" anchorCtr="0">
            <a:noAutofit/>
          </a:bodyPr>
          <a:lstStyle/>
          <a:p>
            <a:pPr marL="0" lvl="0" indent="0" algn="l" rtl="0">
              <a:spcBef>
                <a:spcPts val="0"/>
              </a:spcBef>
              <a:spcAft>
                <a:spcPts val="0"/>
              </a:spcAft>
              <a:buNone/>
            </a:pPr>
            <a:endParaRPr/>
          </a:p>
        </p:txBody>
      </p:sp>
      <p:sp>
        <p:nvSpPr>
          <p:cNvPr id="26" name="Google Shape;26;p4"/>
          <p:cNvSpPr/>
          <p:nvPr/>
        </p:nvSpPr>
        <p:spPr>
          <a:xfrm>
            <a:off x="7961709" y="75"/>
            <a:ext cx="1182300" cy="4637100"/>
          </a:xfrm>
          <a:prstGeom prst="rect">
            <a:avLst/>
          </a:prstGeom>
          <a:solidFill>
            <a:srgbClr val="F7F7F7"/>
          </a:solidFill>
          <a:ln>
            <a:noFill/>
          </a:ln>
        </p:spPr>
        <p:txBody>
          <a:bodyPr spcFirstLastPara="1" wrap="square" lIns="60500" tIns="60500" rIns="60500" bIns="60500" anchor="ctr" anchorCtr="0">
            <a:noAutofit/>
          </a:bodyPr>
          <a:lstStyle/>
          <a:p>
            <a:pPr marL="0" lvl="0" indent="0" algn="l" rtl="0">
              <a:spcBef>
                <a:spcPts val="0"/>
              </a:spcBef>
              <a:spcAft>
                <a:spcPts val="0"/>
              </a:spcAft>
              <a:buNone/>
            </a:pPr>
            <a:endParaRPr/>
          </a:p>
        </p:txBody>
      </p:sp>
      <p:pic>
        <p:nvPicPr>
          <p:cNvPr id="27" name="Google Shape;27;p4"/>
          <p:cNvPicPr preferRelativeResize="0"/>
          <p:nvPr/>
        </p:nvPicPr>
        <p:blipFill rotWithShape="1">
          <a:blip r:embed="rId2">
            <a:alphaModFix/>
          </a:blip>
          <a:srcRect b="1458"/>
          <a:stretch/>
        </p:blipFill>
        <p:spPr>
          <a:xfrm>
            <a:off x="1330073" y="9"/>
            <a:ext cx="6629433" cy="4637185"/>
          </a:xfrm>
          <a:prstGeom prst="rect">
            <a:avLst/>
          </a:prstGeom>
          <a:noFill/>
          <a:ln>
            <a:noFill/>
          </a:ln>
        </p:spPr>
      </p:pic>
      <p:sp>
        <p:nvSpPr>
          <p:cNvPr id="28" name="Google Shape;28;p4"/>
          <p:cNvSpPr txBox="1"/>
          <p:nvPr/>
        </p:nvSpPr>
        <p:spPr>
          <a:xfrm>
            <a:off x="0" y="3493475"/>
            <a:ext cx="9164100" cy="1143600"/>
          </a:xfrm>
          <a:prstGeom prst="rect">
            <a:avLst/>
          </a:prstGeom>
          <a:solidFill>
            <a:srgbClr val="FFFFFF">
              <a:alpha val="78080"/>
            </a:srgbClr>
          </a:solidFill>
          <a:ln>
            <a:noFill/>
          </a:ln>
        </p:spPr>
        <p:txBody>
          <a:bodyPr spcFirstLastPara="1" wrap="square" lIns="68575" tIns="34275" rIns="188200" bIns="34275" anchor="ctr" anchorCtr="0">
            <a:noAutofit/>
          </a:bodyPr>
          <a:lstStyle/>
          <a:p>
            <a:pPr marL="0" lvl="0" indent="0" algn="r" rtl="0">
              <a:lnSpc>
                <a:spcPct val="90000"/>
              </a:lnSpc>
              <a:spcBef>
                <a:spcPts val="0"/>
              </a:spcBef>
              <a:spcAft>
                <a:spcPts val="0"/>
              </a:spcAft>
              <a:buNone/>
            </a:pPr>
            <a:endParaRPr sz="2300" b="1">
              <a:solidFill>
                <a:srgbClr val="000000"/>
              </a:solidFill>
              <a:latin typeface="Proxima Nova"/>
              <a:ea typeface="Proxima Nova"/>
              <a:cs typeface="Proxima Nova"/>
              <a:sym typeface="Proxima Nova"/>
            </a:endParaRPr>
          </a:p>
        </p:txBody>
      </p:sp>
      <p:pic>
        <p:nvPicPr>
          <p:cNvPr id="29" name="Google Shape;29;p4"/>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30" name="Google Shape;30;p4"/>
          <p:cNvSpPr txBox="1">
            <a:spLocks noGrp="1"/>
          </p:cNvSpPr>
          <p:nvPr>
            <p:ph type="title"/>
          </p:nvPr>
        </p:nvSpPr>
        <p:spPr>
          <a:xfrm>
            <a:off x="5160925" y="3493475"/>
            <a:ext cx="3767400" cy="1157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31" name="Google Shape;31;p4"/>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a:ea typeface="Proxima Nova"/>
                <a:cs typeface="Proxima Nova"/>
                <a:sym typeface="Proxima Nova"/>
              </a:rPr>
              <a:t>© 20</a:t>
            </a:r>
            <a:r>
              <a:rPr lang="en" sz="900">
                <a:solidFill>
                  <a:srgbClr val="2F302F"/>
                </a:solidFill>
                <a:latin typeface="Proxima Nova"/>
                <a:ea typeface="Proxima Nova"/>
                <a:cs typeface="Proxima Nova"/>
                <a:sym typeface="Proxima Nova"/>
              </a:rPr>
              <a:t>22 </a:t>
            </a:r>
            <a:r>
              <a:rPr lang="en" sz="900" i="0" u="none" strike="noStrike" cap="none">
                <a:solidFill>
                  <a:srgbClr val="2F302F"/>
                </a:solidFill>
                <a:latin typeface="Proxima Nova"/>
                <a:ea typeface="Proxima Nova"/>
                <a:cs typeface="Proxima Nova"/>
                <a:sym typeface="Proxima Nova"/>
              </a:rPr>
              <a:t>Herrmann </a:t>
            </a:r>
            <a:r>
              <a:rPr lang="en" sz="900">
                <a:solidFill>
                  <a:srgbClr val="2F302F"/>
                </a:solidFill>
                <a:latin typeface="Proxima Nova"/>
                <a:ea typeface="Proxima Nova"/>
                <a:cs typeface="Proxima Nova"/>
                <a:sym typeface="Proxima Nova"/>
              </a:rPr>
              <a:t>Global, LLC</a:t>
            </a:r>
            <a:endParaRPr sz="90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ternate Title - 3">
  <p:cSld name="Photo Cover Page">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a:stretch/>
        </p:blipFill>
        <p:spPr>
          <a:xfrm>
            <a:off x="0" y="0"/>
            <a:ext cx="9144000" cy="2571750"/>
          </a:xfrm>
          <a:prstGeom prst="rect">
            <a:avLst/>
          </a:prstGeom>
          <a:noFill/>
          <a:ln>
            <a:noFill/>
          </a:ln>
        </p:spPr>
      </p:pic>
      <p:pic>
        <p:nvPicPr>
          <p:cNvPr id="34" name="Google Shape;34;p5"/>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35" name="Google Shape;35;p5"/>
          <p:cNvSpPr txBox="1">
            <a:spLocks noGrp="1"/>
          </p:cNvSpPr>
          <p:nvPr>
            <p:ph type="title"/>
          </p:nvPr>
        </p:nvSpPr>
        <p:spPr>
          <a:xfrm>
            <a:off x="982400" y="2801563"/>
            <a:ext cx="3249900" cy="115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 name="Google Shape;36;p5"/>
          <p:cNvSpPr txBox="1">
            <a:spLocks noGrp="1"/>
          </p:cNvSpPr>
          <p:nvPr>
            <p:ph type="subTitle" idx="1"/>
          </p:nvPr>
        </p:nvSpPr>
        <p:spPr>
          <a:xfrm>
            <a:off x="982400" y="3871388"/>
            <a:ext cx="3384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7" name="Google Shape;37;p5"/>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a:ea typeface="Proxima Nova"/>
                <a:cs typeface="Proxima Nova"/>
                <a:sym typeface="Proxima Nova"/>
              </a:rPr>
              <a:t>© 20</a:t>
            </a:r>
            <a:r>
              <a:rPr lang="en" sz="900">
                <a:solidFill>
                  <a:srgbClr val="2F302F"/>
                </a:solidFill>
                <a:latin typeface="Proxima Nova"/>
                <a:ea typeface="Proxima Nova"/>
                <a:cs typeface="Proxima Nova"/>
                <a:sym typeface="Proxima Nova"/>
              </a:rPr>
              <a:t>22 </a:t>
            </a:r>
            <a:r>
              <a:rPr lang="en" sz="900" i="0" u="none" strike="noStrike" cap="none">
                <a:solidFill>
                  <a:srgbClr val="2F302F"/>
                </a:solidFill>
                <a:latin typeface="Proxima Nova"/>
                <a:ea typeface="Proxima Nova"/>
                <a:cs typeface="Proxima Nova"/>
                <a:sym typeface="Proxima Nova"/>
              </a:rPr>
              <a:t>Herrmann </a:t>
            </a:r>
            <a:r>
              <a:rPr lang="en" sz="900">
                <a:solidFill>
                  <a:srgbClr val="2F302F"/>
                </a:solidFill>
                <a:latin typeface="Proxima Nova"/>
                <a:ea typeface="Proxima Nova"/>
                <a:cs typeface="Proxima Nova"/>
                <a:sym typeface="Proxima Nova"/>
              </a:rPr>
              <a:t>Global, LLC</a:t>
            </a:r>
            <a:endParaRPr sz="90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lternate Title - 5">
  <p:cSld name="Pattern Cover Page">
    <p:spTree>
      <p:nvGrpSpPr>
        <p:cNvPr id="1" name="Shape 38"/>
        <p:cNvGrpSpPr/>
        <p:nvPr/>
      </p:nvGrpSpPr>
      <p:grpSpPr>
        <a:xfrm>
          <a:off x="0" y="0"/>
          <a:ext cx="0" cy="0"/>
          <a:chOff x="0" y="0"/>
          <a:chExt cx="0" cy="0"/>
        </a:xfrm>
      </p:grpSpPr>
      <p:pic>
        <p:nvPicPr>
          <p:cNvPr id="39" name="Google Shape;39;p6"/>
          <p:cNvPicPr preferRelativeResize="0"/>
          <p:nvPr/>
        </p:nvPicPr>
        <p:blipFill rotWithShape="1">
          <a:blip r:embed="rId2">
            <a:alphaModFix/>
          </a:blip>
          <a:srcRect l="-613"/>
          <a:stretch/>
        </p:blipFill>
        <p:spPr>
          <a:xfrm>
            <a:off x="-56266" y="0"/>
            <a:ext cx="9200265" cy="2268372"/>
          </a:xfrm>
          <a:prstGeom prst="rect">
            <a:avLst/>
          </a:prstGeom>
          <a:noFill/>
          <a:ln>
            <a:noFill/>
          </a:ln>
        </p:spPr>
      </p:pic>
      <p:pic>
        <p:nvPicPr>
          <p:cNvPr id="40" name="Google Shape;40;p6"/>
          <p:cNvPicPr preferRelativeResize="0"/>
          <p:nvPr/>
        </p:nvPicPr>
        <p:blipFill rotWithShape="1">
          <a:blip r:embed="rId3">
            <a:alphaModFix/>
          </a:blip>
          <a:srcRect/>
          <a:stretch/>
        </p:blipFill>
        <p:spPr>
          <a:xfrm>
            <a:off x="121916" y="4807703"/>
            <a:ext cx="860476" cy="246888"/>
          </a:xfrm>
          <a:prstGeom prst="rect">
            <a:avLst/>
          </a:prstGeom>
          <a:noFill/>
          <a:ln>
            <a:noFill/>
          </a:ln>
        </p:spPr>
      </p:pic>
      <p:sp>
        <p:nvSpPr>
          <p:cNvPr id="41" name="Google Shape;41;p6"/>
          <p:cNvSpPr txBox="1">
            <a:spLocks noGrp="1"/>
          </p:cNvSpPr>
          <p:nvPr>
            <p:ph type="title"/>
          </p:nvPr>
        </p:nvSpPr>
        <p:spPr>
          <a:xfrm>
            <a:off x="982400" y="2705550"/>
            <a:ext cx="3249900" cy="115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 name="Google Shape;42;p6"/>
          <p:cNvSpPr txBox="1">
            <a:spLocks noGrp="1"/>
          </p:cNvSpPr>
          <p:nvPr>
            <p:ph type="subTitle" idx="1"/>
          </p:nvPr>
        </p:nvSpPr>
        <p:spPr>
          <a:xfrm>
            <a:off x="982400" y="3775375"/>
            <a:ext cx="3384300" cy="706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3" name="Google Shape;43;p6"/>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a:ea typeface="Proxima Nova"/>
                <a:cs typeface="Proxima Nova"/>
                <a:sym typeface="Proxima Nova"/>
              </a:rPr>
              <a:t>© 20</a:t>
            </a:r>
            <a:r>
              <a:rPr lang="en" sz="900">
                <a:solidFill>
                  <a:srgbClr val="2F302F"/>
                </a:solidFill>
                <a:latin typeface="Proxima Nova"/>
                <a:ea typeface="Proxima Nova"/>
                <a:cs typeface="Proxima Nova"/>
                <a:sym typeface="Proxima Nova"/>
              </a:rPr>
              <a:t>22 </a:t>
            </a:r>
            <a:r>
              <a:rPr lang="en" sz="900" i="0" u="none" strike="noStrike" cap="none">
                <a:solidFill>
                  <a:srgbClr val="2F302F"/>
                </a:solidFill>
                <a:latin typeface="Proxima Nova"/>
                <a:ea typeface="Proxima Nova"/>
                <a:cs typeface="Proxima Nova"/>
                <a:sym typeface="Proxima Nova"/>
              </a:rPr>
              <a:t>Herrmann </a:t>
            </a:r>
            <a:r>
              <a:rPr lang="en" sz="900">
                <a:solidFill>
                  <a:srgbClr val="2F302F"/>
                </a:solidFill>
                <a:latin typeface="Proxima Nova"/>
                <a:ea typeface="Proxima Nova"/>
                <a:cs typeface="Proxima Nova"/>
                <a:sym typeface="Proxima Nova"/>
              </a:rPr>
              <a:t>Global, LLC</a:t>
            </a:r>
            <a:endParaRPr sz="90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 C - Quads"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Google Shape;45;p7"/>
          <p:cNvSpPr/>
          <p:nvPr/>
        </p:nvSpPr>
        <p:spPr>
          <a:xfrm rot="5400000">
            <a:off x="7556374" y="201763"/>
            <a:ext cx="2061600" cy="2061600"/>
          </a:xfrm>
          <a:prstGeom prst="pie">
            <a:avLst>
              <a:gd name="adj1" fmla="val 10763037"/>
              <a:gd name="adj2" fmla="val 16200000"/>
            </a:avLst>
          </a:prstGeom>
          <a:solidFill>
            <a:srgbClr val="8A0715">
              <a:alpha val="109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46" name="Google Shape;46;p7"/>
          <p:cNvSpPr/>
          <p:nvPr/>
        </p:nvSpPr>
        <p:spPr>
          <a:xfrm>
            <a:off x="6070605" y="-582165"/>
            <a:ext cx="1973400" cy="1973400"/>
          </a:xfrm>
          <a:prstGeom prst="pie">
            <a:avLst>
              <a:gd name="adj1" fmla="val 10763037"/>
              <a:gd name="adj2" fmla="val 16200000"/>
            </a:avLst>
          </a:prstGeom>
          <a:solidFill>
            <a:srgbClr val="8A0715">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47" name="Google Shape;47;p7"/>
          <p:cNvSpPr/>
          <p:nvPr/>
        </p:nvSpPr>
        <p:spPr>
          <a:xfrm rot="-5400000">
            <a:off x="5285452" y="-74692"/>
            <a:ext cx="762300" cy="762300"/>
          </a:xfrm>
          <a:prstGeom prst="pie">
            <a:avLst>
              <a:gd name="adj1" fmla="val 10763037"/>
              <a:gd name="adj2" fmla="val 16200000"/>
            </a:avLst>
          </a:prstGeom>
          <a:solidFill>
            <a:srgbClr val="8A0715">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48" name="Google Shape;48;p7"/>
          <p:cNvSpPr/>
          <p:nvPr/>
        </p:nvSpPr>
        <p:spPr>
          <a:xfrm rot="10800000">
            <a:off x="2399472" y="3644454"/>
            <a:ext cx="2267700" cy="2267700"/>
          </a:xfrm>
          <a:prstGeom prst="pie">
            <a:avLst>
              <a:gd name="adj1" fmla="val 10763037"/>
              <a:gd name="adj2" fmla="val 16200000"/>
            </a:avLst>
          </a:prstGeom>
          <a:solidFill>
            <a:srgbClr val="8A0715">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49" name="Google Shape;49;p7"/>
          <p:cNvSpPr/>
          <p:nvPr/>
        </p:nvSpPr>
        <p:spPr>
          <a:xfrm>
            <a:off x="2796130" y="4613290"/>
            <a:ext cx="762300" cy="762300"/>
          </a:xfrm>
          <a:prstGeom prst="pie">
            <a:avLst>
              <a:gd name="adj1" fmla="val 10763037"/>
              <a:gd name="adj2" fmla="val 16200000"/>
            </a:avLst>
          </a:prstGeom>
          <a:solidFill>
            <a:srgbClr val="8A0715">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50" name="Google Shape;50;p7"/>
          <p:cNvSpPr/>
          <p:nvPr/>
        </p:nvSpPr>
        <p:spPr>
          <a:xfrm rot="-5400000">
            <a:off x="-117902" y="-357716"/>
            <a:ext cx="1524600" cy="1524600"/>
          </a:xfrm>
          <a:prstGeom prst="pie">
            <a:avLst>
              <a:gd name="adj1" fmla="val 10763037"/>
              <a:gd name="adj2" fmla="val 16200000"/>
            </a:avLst>
          </a:prstGeom>
          <a:solidFill>
            <a:srgbClr val="8A0715">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51" name="Google Shape;51;p7"/>
          <p:cNvSpPr/>
          <p:nvPr/>
        </p:nvSpPr>
        <p:spPr>
          <a:xfrm rot="10800000">
            <a:off x="-202251" y="-448065"/>
            <a:ext cx="762300" cy="762300"/>
          </a:xfrm>
          <a:prstGeom prst="pie">
            <a:avLst>
              <a:gd name="adj1" fmla="val 10763037"/>
              <a:gd name="adj2" fmla="val 16200000"/>
            </a:avLst>
          </a:prstGeom>
          <a:solidFill>
            <a:srgbClr val="8A0715">
              <a:alpha val="109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52" name="Google Shape;52;p7"/>
          <p:cNvSpPr/>
          <p:nvPr/>
        </p:nvSpPr>
        <p:spPr>
          <a:xfrm rot="10800000">
            <a:off x="7483976" y="2312065"/>
            <a:ext cx="1315800" cy="1315800"/>
          </a:xfrm>
          <a:prstGeom prst="pie">
            <a:avLst>
              <a:gd name="adj1" fmla="val 10763037"/>
              <a:gd name="adj2" fmla="val 16200000"/>
            </a:avLst>
          </a:prstGeom>
          <a:solidFill>
            <a:srgbClr val="8A0715">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53" name="Google Shape;53;p7"/>
          <p:cNvSpPr/>
          <p:nvPr/>
        </p:nvSpPr>
        <p:spPr>
          <a:xfrm>
            <a:off x="8653977" y="2448428"/>
            <a:ext cx="737400" cy="737400"/>
          </a:xfrm>
          <a:prstGeom prst="pie">
            <a:avLst>
              <a:gd name="adj1" fmla="val 10763037"/>
              <a:gd name="adj2" fmla="val 16200000"/>
            </a:avLst>
          </a:prstGeom>
          <a:solidFill>
            <a:srgbClr val="8A0715">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sp>
        <p:nvSpPr>
          <p:cNvPr id="54" name="Google Shape;54;p7"/>
          <p:cNvSpPr/>
          <p:nvPr/>
        </p:nvSpPr>
        <p:spPr>
          <a:xfrm rot="5400000">
            <a:off x="-1442856" y="3720497"/>
            <a:ext cx="2749200" cy="2949900"/>
          </a:xfrm>
          <a:prstGeom prst="pie">
            <a:avLst>
              <a:gd name="adj1" fmla="val 10818385"/>
              <a:gd name="adj2" fmla="val 16200000"/>
            </a:avLst>
          </a:prstGeom>
          <a:solidFill>
            <a:srgbClr val="FFFFFF">
              <a:alpha val="8667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F302F"/>
              </a:solidFill>
              <a:latin typeface="Century Gothic"/>
              <a:ea typeface="Century Gothic"/>
              <a:cs typeface="Century Gothic"/>
              <a:sym typeface="Century Gothic"/>
            </a:endParaRPr>
          </a:p>
        </p:txBody>
      </p:sp>
      <p:pic>
        <p:nvPicPr>
          <p:cNvPr id="55" name="Google Shape;55;p7"/>
          <p:cNvPicPr preferRelativeResize="0"/>
          <p:nvPr/>
        </p:nvPicPr>
        <p:blipFill rotWithShape="1">
          <a:blip r:embed="rId2">
            <a:alphaModFix/>
          </a:blip>
          <a:srcRect/>
          <a:stretch/>
        </p:blipFill>
        <p:spPr>
          <a:xfrm>
            <a:off x="121916" y="4807703"/>
            <a:ext cx="860476" cy="246888"/>
          </a:xfrm>
          <a:prstGeom prst="rect">
            <a:avLst/>
          </a:prstGeom>
          <a:noFill/>
          <a:ln>
            <a:noFill/>
          </a:ln>
        </p:spPr>
      </p:pic>
      <p:sp>
        <p:nvSpPr>
          <p:cNvPr id="56" name="Google Shape;56;p7"/>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7" name="Google Shape;57;p7"/>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58" name="Google Shape;58;p7"/>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a:ea typeface="Proxima Nova"/>
                <a:cs typeface="Proxima Nova"/>
                <a:sym typeface="Proxima Nova"/>
              </a:rPr>
              <a:t>© 20</a:t>
            </a:r>
            <a:r>
              <a:rPr lang="en" sz="900">
                <a:solidFill>
                  <a:srgbClr val="2F302F"/>
                </a:solidFill>
                <a:latin typeface="Proxima Nova"/>
                <a:ea typeface="Proxima Nova"/>
                <a:cs typeface="Proxima Nova"/>
                <a:sym typeface="Proxima Nova"/>
              </a:rPr>
              <a:t>22 </a:t>
            </a:r>
            <a:r>
              <a:rPr lang="en" sz="900" i="0" u="none" strike="noStrike" cap="none">
                <a:solidFill>
                  <a:srgbClr val="2F302F"/>
                </a:solidFill>
                <a:latin typeface="Proxima Nova"/>
                <a:ea typeface="Proxima Nova"/>
                <a:cs typeface="Proxima Nova"/>
                <a:sym typeface="Proxima Nova"/>
              </a:rPr>
              <a:t>Herrmann </a:t>
            </a:r>
            <a:r>
              <a:rPr lang="en" sz="900">
                <a:solidFill>
                  <a:srgbClr val="2F302F"/>
                </a:solidFill>
                <a:latin typeface="Proxima Nova"/>
                <a:ea typeface="Proxima Nova"/>
                <a:cs typeface="Proxima Nova"/>
                <a:sym typeface="Proxima Nova"/>
              </a:rPr>
              <a:t>Global, LLC</a:t>
            </a:r>
            <a:endParaRPr sz="90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 C - Solid">
  <p:cSld name="CUSTOM_5">
    <p:bg>
      <p:bgPr>
        <a:solidFill>
          <a:schemeClr val="accent3"/>
        </a:solidFill>
        <a:effectLst/>
      </p:bgPr>
    </p:bg>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1" name="Google Shape;61;p8"/>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 A - Quads">
  <p:cSld name="CUSTOM">
    <p:bg>
      <p:bgPr>
        <a:solidFill>
          <a:schemeClr val="accent1"/>
        </a:solidFill>
        <a:effectLst/>
      </p:bgPr>
    </p:bg>
    <p:spTree>
      <p:nvGrpSpPr>
        <p:cNvPr id="1" name="Shape 62"/>
        <p:cNvGrpSpPr/>
        <p:nvPr/>
      </p:nvGrpSpPr>
      <p:grpSpPr>
        <a:xfrm>
          <a:off x="0" y="0"/>
          <a:ext cx="0" cy="0"/>
          <a:chOff x="0" y="0"/>
          <a:chExt cx="0" cy="0"/>
        </a:xfrm>
      </p:grpSpPr>
      <p:sp>
        <p:nvSpPr>
          <p:cNvPr id="63" name="Google Shape;63;p9"/>
          <p:cNvSpPr/>
          <p:nvPr/>
        </p:nvSpPr>
        <p:spPr>
          <a:xfrm rot="5400000">
            <a:off x="7556374" y="201763"/>
            <a:ext cx="2061600" cy="20616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64" name="Google Shape;64;p9"/>
          <p:cNvSpPr/>
          <p:nvPr/>
        </p:nvSpPr>
        <p:spPr>
          <a:xfrm>
            <a:off x="6070605" y="-582165"/>
            <a:ext cx="1973400" cy="1973400"/>
          </a:xfrm>
          <a:prstGeom prst="pie">
            <a:avLst>
              <a:gd name="adj1" fmla="val 10763037"/>
              <a:gd name="adj2" fmla="val 16200000"/>
            </a:avLst>
          </a:prstGeom>
          <a:solidFill>
            <a:srgbClr val="005F7A">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65" name="Google Shape;65;p9"/>
          <p:cNvSpPr/>
          <p:nvPr/>
        </p:nvSpPr>
        <p:spPr>
          <a:xfrm rot="-5400000">
            <a:off x="5285452" y="-74692"/>
            <a:ext cx="762300" cy="7623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66" name="Google Shape;66;p9"/>
          <p:cNvSpPr/>
          <p:nvPr/>
        </p:nvSpPr>
        <p:spPr>
          <a:xfrm rot="10800000">
            <a:off x="2399472" y="3644454"/>
            <a:ext cx="2267700" cy="22677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67" name="Google Shape;67;p9"/>
          <p:cNvSpPr/>
          <p:nvPr/>
        </p:nvSpPr>
        <p:spPr>
          <a:xfrm>
            <a:off x="2796130" y="4613290"/>
            <a:ext cx="762300" cy="7623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68" name="Google Shape;68;p9"/>
          <p:cNvSpPr/>
          <p:nvPr/>
        </p:nvSpPr>
        <p:spPr>
          <a:xfrm rot="-5400000">
            <a:off x="-117902" y="-357716"/>
            <a:ext cx="1524600" cy="1524600"/>
          </a:xfrm>
          <a:prstGeom prst="pie">
            <a:avLst>
              <a:gd name="adj1" fmla="val 10763037"/>
              <a:gd name="adj2" fmla="val 16200000"/>
            </a:avLst>
          </a:prstGeom>
          <a:solidFill>
            <a:srgbClr val="005F7A">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69" name="Google Shape;69;p9"/>
          <p:cNvSpPr/>
          <p:nvPr/>
        </p:nvSpPr>
        <p:spPr>
          <a:xfrm rot="10800000">
            <a:off x="-202251" y="-448065"/>
            <a:ext cx="762300" cy="7623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70" name="Google Shape;70;p9"/>
          <p:cNvSpPr/>
          <p:nvPr/>
        </p:nvSpPr>
        <p:spPr>
          <a:xfrm rot="10800000">
            <a:off x="7483976" y="2312065"/>
            <a:ext cx="1315800" cy="1315800"/>
          </a:xfrm>
          <a:prstGeom prst="pie">
            <a:avLst>
              <a:gd name="adj1" fmla="val 10763037"/>
              <a:gd name="adj2" fmla="val 16200000"/>
            </a:avLst>
          </a:prstGeom>
          <a:solidFill>
            <a:srgbClr val="005F7A">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71" name="Google Shape;71;p9"/>
          <p:cNvSpPr/>
          <p:nvPr/>
        </p:nvSpPr>
        <p:spPr>
          <a:xfrm>
            <a:off x="8653977" y="2448428"/>
            <a:ext cx="737400" cy="737400"/>
          </a:xfrm>
          <a:prstGeom prst="pie">
            <a:avLst>
              <a:gd name="adj1" fmla="val 10763037"/>
              <a:gd name="adj2" fmla="val 16200000"/>
            </a:avLst>
          </a:prstGeom>
          <a:solidFill>
            <a:srgbClr val="005F7A">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sp>
        <p:nvSpPr>
          <p:cNvPr id="72" name="Google Shape;72;p9"/>
          <p:cNvSpPr/>
          <p:nvPr/>
        </p:nvSpPr>
        <p:spPr>
          <a:xfrm rot="5400000">
            <a:off x="-1435131" y="3731622"/>
            <a:ext cx="2749200" cy="2949900"/>
          </a:xfrm>
          <a:prstGeom prst="pie">
            <a:avLst>
              <a:gd name="adj1" fmla="val 10818385"/>
              <a:gd name="adj2" fmla="val 16200000"/>
            </a:avLst>
          </a:prstGeom>
          <a:solidFill>
            <a:srgbClr val="FFFFFF">
              <a:alpha val="8667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2F302F"/>
              </a:solidFill>
              <a:latin typeface="Century Gothic"/>
              <a:ea typeface="Century Gothic"/>
              <a:cs typeface="Century Gothic"/>
              <a:sym typeface="Century Gothic"/>
            </a:endParaRPr>
          </a:p>
        </p:txBody>
      </p:sp>
      <p:pic>
        <p:nvPicPr>
          <p:cNvPr id="73" name="Google Shape;73;p9"/>
          <p:cNvPicPr preferRelativeResize="0"/>
          <p:nvPr/>
        </p:nvPicPr>
        <p:blipFill rotWithShape="1">
          <a:blip r:embed="rId2">
            <a:alphaModFix/>
          </a:blip>
          <a:srcRect/>
          <a:stretch/>
        </p:blipFill>
        <p:spPr>
          <a:xfrm>
            <a:off x="198116" y="4731503"/>
            <a:ext cx="860476" cy="246888"/>
          </a:xfrm>
          <a:prstGeom prst="rect">
            <a:avLst/>
          </a:prstGeom>
          <a:noFill/>
          <a:ln>
            <a:noFill/>
          </a:ln>
        </p:spPr>
      </p:pic>
      <p:sp>
        <p:nvSpPr>
          <p:cNvPr id="74" name="Google Shape;74;p9"/>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5" name="Google Shape;75;p9"/>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76" name="Google Shape;76;p9"/>
          <p:cNvSpPr txBox="1"/>
          <p:nvPr/>
        </p:nvSpPr>
        <p:spPr>
          <a:xfrm>
            <a:off x="7433700" y="4734350"/>
            <a:ext cx="1710300" cy="3936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900" i="0" u="none" strike="noStrike" cap="none">
                <a:solidFill>
                  <a:srgbClr val="2F302F"/>
                </a:solidFill>
                <a:latin typeface="Proxima Nova"/>
                <a:ea typeface="Proxima Nova"/>
                <a:cs typeface="Proxima Nova"/>
                <a:sym typeface="Proxima Nova"/>
              </a:rPr>
              <a:t>© 20</a:t>
            </a:r>
            <a:r>
              <a:rPr lang="en" sz="900">
                <a:solidFill>
                  <a:srgbClr val="2F302F"/>
                </a:solidFill>
                <a:latin typeface="Proxima Nova"/>
                <a:ea typeface="Proxima Nova"/>
                <a:cs typeface="Proxima Nova"/>
                <a:sym typeface="Proxima Nova"/>
              </a:rPr>
              <a:t>22 </a:t>
            </a:r>
            <a:r>
              <a:rPr lang="en" sz="900" i="0" u="none" strike="noStrike" cap="none">
                <a:solidFill>
                  <a:srgbClr val="2F302F"/>
                </a:solidFill>
                <a:latin typeface="Proxima Nova"/>
                <a:ea typeface="Proxima Nova"/>
                <a:cs typeface="Proxima Nova"/>
                <a:sym typeface="Proxima Nova"/>
              </a:rPr>
              <a:t>Herrmann </a:t>
            </a:r>
            <a:r>
              <a:rPr lang="en" sz="900">
                <a:solidFill>
                  <a:srgbClr val="2F302F"/>
                </a:solidFill>
                <a:latin typeface="Proxima Nova"/>
                <a:ea typeface="Proxima Nova"/>
                <a:cs typeface="Proxima Nova"/>
                <a:sym typeface="Proxima Nova"/>
              </a:rPr>
              <a:t>Global, LLC</a:t>
            </a:r>
            <a:endParaRPr sz="900" i="0" u="none" strike="noStrike" cap="none">
              <a:solidFill>
                <a:srgbClr val="2F302F"/>
              </a:solidFill>
              <a:latin typeface="Proxima Nova"/>
              <a:ea typeface="Proxima Nova"/>
              <a:cs typeface="Proxima Nova"/>
              <a:sym typeface="Proxima Nov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 A - Solid">
  <p:cSld name="CUSTOM_6">
    <p:bg>
      <p:bgPr>
        <a:solidFill>
          <a:schemeClr val="accent1"/>
        </a:solidFill>
        <a:effectLst/>
      </p:bgPr>
    </p:bg>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1013250" y="1683588"/>
            <a:ext cx="7117500" cy="1157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9" name="Google Shape;79;p10"/>
          <p:cNvSpPr txBox="1">
            <a:spLocks noGrp="1"/>
          </p:cNvSpPr>
          <p:nvPr>
            <p:ph type="subTitle" idx="1"/>
          </p:nvPr>
        </p:nvSpPr>
        <p:spPr>
          <a:xfrm>
            <a:off x="1013250" y="2753413"/>
            <a:ext cx="7117500" cy="706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lt1"/>
                </a:solidFill>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Semibold"/>
              <a:buNone/>
              <a:defRPr sz="2800">
                <a:solidFill>
                  <a:schemeClr val="dk1"/>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0762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Proxima Nova"/>
              <a:buChar char="●"/>
              <a:defRPr sz="1800">
                <a:solidFill>
                  <a:schemeClr val="dk1"/>
                </a:solidFill>
                <a:latin typeface="Proxima Nova"/>
                <a:ea typeface="Proxima Nova"/>
                <a:cs typeface="Proxima Nova"/>
                <a:sym typeface="Proxima Nova"/>
              </a:defRPr>
            </a:lvl1pPr>
            <a:lvl2pPr marL="914400" lvl="1" indent="-330200" rtl="0">
              <a:lnSpc>
                <a:spcPct val="115000"/>
              </a:lnSpc>
              <a:spcBef>
                <a:spcPts val="1600"/>
              </a:spcBef>
              <a:spcAft>
                <a:spcPts val="0"/>
              </a:spcAft>
              <a:buClr>
                <a:schemeClr val="dk1"/>
              </a:buClr>
              <a:buSzPts val="1600"/>
              <a:buFont typeface="Proxima Nova"/>
              <a:buChar char="○"/>
              <a:defRPr sz="1600">
                <a:solidFill>
                  <a:schemeClr val="dk1"/>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3pPr>
            <a:lvl4pPr marL="1828800" lvl="3" indent="-304800" rtl="0">
              <a:lnSpc>
                <a:spcPct val="115000"/>
              </a:lnSpc>
              <a:spcBef>
                <a:spcPts val="160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4pPr>
            <a:lvl5pPr marL="2286000" lvl="4" indent="-292100" rtl="0">
              <a:lnSpc>
                <a:spcPct val="115000"/>
              </a:lnSpc>
              <a:spcBef>
                <a:spcPts val="1600"/>
              </a:spcBef>
              <a:spcAft>
                <a:spcPts val="0"/>
              </a:spcAft>
              <a:buClr>
                <a:schemeClr val="dk1"/>
              </a:buClr>
              <a:buSzPts val="1000"/>
              <a:buFont typeface="Proxima Nova"/>
              <a:buChar char="○"/>
              <a:defRPr sz="1000">
                <a:solidFill>
                  <a:schemeClr val="dk1"/>
                </a:solidFill>
                <a:latin typeface="Proxima Nova"/>
                <a:ea typeface="Proxima Nova"/>
                <a:cs typeface="Proxima Nova"/>
                <a:sym typeface="Proxima Nova"/>
              </a:defRPr>
            </a:lvl5pPr>
            <a:lvl6pPr marL="2743200" lvl="5" indent="-292100" rtl="0">
              <a:lnSpc>
                <a:spcPct val="115000"/>
              </a:lnSpc>
              <a:spcBef>
                <a:spcPts val="1600"/>
              </a:spcBef>
              <a:spcAft>
                <a:spcPts val="0"/>
              </a:spcAft>
              <a:buClr>
                <a:schemeClr val="dk1"/>
              </a:buClr>
              <a:buSzPts val="1000"/>
              <a:buFont typeface="Proxima Nova"/>
              <a:buChar char="■"/>
              <a:defRPr sz="1000">
                <a:solidFill>
                  <a:schemeClr val="dk1"/>
                </a:solidFill>
                <a:latin typeface="Proxima Nova"/>
                <a:ea typeface="Proxima Nova"/>
                <a:cs typeface="Proxima Nova"/>
                <a:sym typeface="Proxima Nova"/>
              </a:defRPr>
            </a:lvl6pPr>
            <a:lvl7pPr marL="3200400" lvl="6" indent="-292100" rtl="0">
              <a:lnSpc>
                <a:spcPct val="115000"/>
              </a:lnSpc>
              <a:spcBef>
                <a:spcPts val="1600"/>
              </a:spcBef>
              <a:spcAft>
                <a:spcPts val="0"/>
              </a:spcAft>
              <a:buClr>
                <a:schemeClr val="dk1"/>
              </a:buClr>
              <a:buSzPts val="1000"/>
              <a:buFont typeface="Proxima Nova"/>
              <a:buChar char="●"/>
              <a:defRPr sz="1000">
                <a:solidFill>
                  <a:schemeClr val="dk1"/>
                </a:solidFill>
                <a:latin typeface="Proxima Nova"/>
                <a:ea typeface="Proxima Nova"/>
                <a:cs typeface="Proxima Nova"/>
                <a:sym typeface="Proxima Nova"/>
              </a:defRPr>
            </a:lvl7pPr>
            <a:lvl8pPr marL="3657600" lvl="7" indent="-292100" rtl="0">
              <a:lnSpc>
                <a:spcPct val="115000"/>
              </a:lnSpc>
              <a:spcBef>
                <a:spcPts val="1600"/>
              </a:spcBef>
              <a:spcAft>
                <a:spcPts val="0"/>
              </a:spcAft>
              <a:buClr>
                <a:schemeClr val="dk1"/>
              </a:buClr>
              <a:buSzPts val="1000"/>
              <a:buFont typeface="Proxima Nova"/>
              <a:buChar char="○"/>
              <a:defRPr sz="1000">
                <a:solidFill>
                  <a:schemeClr val="dk1"/>
                </a:solidFill>
                <a:latin typeface="Proxima Nova"/>
                <a:ea typeface="Proxima Nova"/>
                <a:cs typeface="Proxima Nova"/>
                <a:sym typeface="Proxima Nova"/>
              </a:defRPr>
            </a:lvl8pPr>
            <a:lvl9pPr marL="4114800" lvl="8" indent="-292100" rtl="0">
              <a:lnSpc>
                <a:spcPct val="115000"/>
              </a:lnSpc>
              <a:spcBef>
                <a:spcPts val="1600"/>
              </a:spcBef>
              <a:spcAft>
                <a:spcPts val="1600"/>
              </a:spcAft>
              <a:buClr>
                <a:schemeClr val="dk1"/>
              </a:buClr>
              <a:buSzPts val="1000"/>
              <a:buFont typeface="Proxima Nova"/>
              <a:buChar char="■"/>
              <a:defRPr sz="1000">
                <a:solidFill>
                  <a:schemeClr val="dk1"/>
                </a:solidFill>
                <a:latin typeface="Proxima Nova"/>
                <a:ea typeface="Proxima Nova"/>
                <a:cs typeface="Proxima Nova"/>
                <a:sym typeface="Proxima Nova"/>
              </a:defRPr>
            </a:lvl9pPr>
          </a:lstStyle>
          <a:p>
            <a:endParaRPr/>
          </a:p>
        </p:txBody>
      </p:sp>
      <p:sp>
        <p:nvSpPr>
          <p:cNvPr id="8" name="Google Shape;8;p1"/>
          <p:cNvSpPr txBox="1">
            <a:spLocks noGrp="1"/>
          </p:cNvSpPr>
          <p:nvPr>
            <p:ph type="title" idx="2"/>
          </p:nvPr>
        </p:nvSpPr>
        <p:spPr>
          <a:xfrm>
            <a:off x="311700" y="481010"/>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chemeClr val="dk2"/>
                </a:solidFill>
                <a:latin typeface="Proxima Nova"/>
                <a:ea typeface="Proxima Nova"/>
                <a:cs typeface="Proxima Nova"/>
                <a:sym typeface="Proxima Nov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 name="Google Shape;9;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Proxima Nova"/>
                <a:ea typeface="Proxima Nova"/>
                <a:cs typeface="Proxima Nova"/>
                <a:sym typeface="Proxima Nova"/>
              </a:defRPr>
            </a:lvl1pPr>
            <a:lvl2pPr lvl="1" algn="r">
              <a:buNone/>
              <a:defRPr sz="1300">
                <a:solidFill>
                  <a:schemeClr val="dk1"/>
                </a:solidFill>
                <a:latin typeface="Proxima Nova"/>
                <a:ea typeface="Proxima Nova"/>
                <a:cs typeface="Proxima Nova"/>
                <a:sym typeface="Proxima Nova"/>
              </a:defRPr>
            </a:lvl2pPr>
            <a:lvl3pPr lvl="2" algn="r">
              <a:buNone/>
              <a:defRPr sz="1300">
                <a:solidFill>
                  <a:schemeClr val="dk1"/>
                </a:solidFill>
                <a:latin typeface="Proxima Nova"/>
                <a:ea typeface="Proxima Nova"/>
                <a:cs typeface="Proxima Nova"/>
                <a:sym typeface="Proxima Nova"/>
              </a:defRPr>
            </a:lvl3pPr>
            <a:lvl4pPr lvl="3" algn="r">
              <a:buNone/>
              <a:defRPr sz="1300">
                <a:solidFill>
                  <a:schemeClr val="dk1"/>
                </a:solidFill>
                <a:latin typeface="Proxima Nova"/>
                <a:ea typeface="Proxima Nova"/>
                <a:cs typeface="Proxima Nova"/>
                <a:sym typeface="Proxima Nova"/>
              </a:defRPr>
            </a:lvl4pPr>
            <a:lvl5pPr lvl="4" algn="r">
              <a:buNone/>
              <a:defRPr sz="1300">
                <a:solidFill>
                  <a:schemeClr val="dk1"/>
                </a:solidFill>
                <a:latin typeface="Proxima Nova"/>
                <a:ea typeface="Proxima Nova"/>
                <a:cs typeface="Proxima Nova"/>
                <a:sym typeface="Proxima Nova"/>
              </a:defRPr>
            </a:lvl5pPr>
            <a:lvl6pPr lvl="5" algn="r">
              <a:buNone/>
              <a:defRPr sz="1300">
                <a:solidFill>
                  <a:schemeClr val="dk1"/>
                </a:solidFill>
                <a:latin typeface="Proxima Nova"/>
                <a:ea typeface="Proxima Nova"/>
                <a:cs typeface="Proxima Nova"/>
                <a:sym typeface="Proxima Nova"/>
              </a:defRPr>
            </a:lvl6pPr>
            <a:lvl7pPr lvl="6" algn="r">
              <a:buNone/>
              <a:defRPr sz="1300">
                <a:solidFill>
                  <a:schemeClr val="dk1"/>
                </a:solidFill>
                <a:latin typeface="Proxima Nova"/>
                <a:ea typeface="Proxima Nova"/>
                <a:cs typeface="Proxima Nova"/>
                <a:sym typeface="Proxima Nova"/>
              </a:defRPr>
            </a:lvl7pPr>
            <a:lvl8pPr lvl="7" algn="r">
              <a:buNone/>
              <a:defRPr sz="1300">
                <a:solidFill>
                  <a:schemeClr val="dk1"/>
                </a:solidFill>
                <a:latin typeface="Proxima Nova"/>
                <a:ea typeface="Proxima Nova"/>
                <a:cs typeface="Proxima Nova"/>
                <a:sym typeface="Proxima Nova"/>
              </a:defRPr>
            </a:lvl8pPr>
            <a:lvl9pPr lvl="8" algn="r">
              <a:buNone/>
              <a:defRPr sz="13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27275" y="1125925"/>
            <a:ext cx="3483600" cy="11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Building Leadership</a:t>
            </a:r>
            <a:endParaRPr/>
          </a:p>
          <a:p>
            <a:pPr marL="0" lvl="0" indent="0" algn="l" rtl="0">
              <a:spcBef>
                <a:spcPts val="0"/>
              </a:spcBef>
              <a:spcAft>
                <a:spcPts val="0"/>
              </a:spcAft>
              <a:buNone/>
            </a:pPr>
            <a:r>
              <a:rPr lang="en"/>
              <a:t>Agility</a:t>
            </a:r>
            <a:endParaRPr/>
          </a:p>
        </p:txBody>
      </p:sp>
      <p:sp>
        <p:nvSpPr>
          <p:cNvPr id="191" name="Google Shape;191;p29"/>
          <p:cNvSpPr txBox="1">
            <a:spLocks noGrp="1"/>
          </p:cNvSpPr>
          <p:nvPr>
            <p:ph type="subTitle" idx="1"/>
          </p:nvPr>
        </p:nvSpPr>
        <p:spPr>
          <a:xfrm>
            <a:off x="426725" y="2198900"/>
            <a:ext cx="3384300" cy="706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 Whole Brain</a:t>
            </a:r>
            <a:r>
              <a:rPr lang="en" baseline="30000"/>
              <a:t>Ⓡ</a:t>
            </a:r>
            <a:r>
              <a:rPr lang="en"/>
              <a:t> Approach </a:t>
            </a:r>
            <a:br>
              <a:rPr lang="en"/>
            </a:br>
            <a:r>
              <a:rPr lang="en"/>
              <a:t>to Effectively Manage Competing Priorities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0"/>
          <p:cNvPicPr preferRelativeResize="0"/>
          <p:nvPr/>
        </p:nvPicPr>
        <p:blipFill rotWithShape="1">
          <a:blip r:embed="rId3">
            <a:alphaModFix/>
          </a:blip>
          <a:srcRect/>
          <a:stretch/>
        </p:blipFill>
        <p:spPr>
          <a:xfrm>
            <a:off x="2126150" y="672350"/>
            <a:ext cx="4891700" cy="4016825"/>
          </a:xfrm>
          <a:prstGeom prst="rect">
            <a:avLst/>
          </a:prstGeom>
          <a:noFill/>
          <a:ln>
            <a:noFill/>
          </a:ln>
        </p:spPr>
      </p:pic>
      <p:sp>
        <p:nvSpPr>
          <p:cNvPr id="197" name="Google Shape;197;p3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Whole Brain</a:t>
            </a:r>
            <a:r>
              <a:rPr lang="en" baseline="30000"/>
              <a:t>Ⓡ </a:t>
            </a:r>
            <a:r>
              <a:rPr lang="en"/>
              <a:t>Business Model</a:t>
            </a:r>
            <a:endParaRPr/>
          </a:p>
        </p:txBody>
      </p:sp>
      <p:sp>
        <p:nvSpPr>
          <p:cNvPr id="198" name="Google Shape;198;p30"/>
          <p:cNvSpPr txBox="1">
            <a:spLocks noGrp="1"/>
          </p:cNvSpPr>
          <p:nvPr>
            <p:ph type="sldNum" idx="12"/>
          </p:nvPr>
        </p:nvSpPr>
        <p:spPr>
          <a:xfrm>
            <a:off x="8682450" y="4658150"/>
            <a:ext cx="33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99" name="Google Shape;199;p30"/>
          <p:cNvSpPr txBox="1"/>
          <p:nvPr/>
        </p:nvSpPr>
        <p:spPr>
          <a:xfrm>
            <a:off x="2343150" y="4764775"/>
            <a:ext cx="44547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414042"/>
              </a:buClr>
              <a:buSzPts val="700"/>
              <a:buFont typeface="Proxima Nova"/>
              <a:buNone/>
            </a:pPr>
            <a:r>
              <a:rPr lang="en" sz="700" b="0" i="0" u="none" strike="noStrike" cap="none">
                <a:solidFill>
                  <a:srgbClr val="414042"/>
                </a:solidFill>
                <a:latin typeface="Proxima Nova"/>
                <a:ea typeface="Proxima Nova"/>
                <a:cs typeface="Proxima Nova"/>
                <a:sym typeface="Proxima Nova"/>
              </a:rPr>
              <a:t>The four-color, four-quadrant graphic and Whole Brain</a:t>
            </a:r>
            <a:r>
              <a:rPr lang="en" sz="700" b="0" i="0" u="none" strike="noStrike" cap="none" baseline="30000">
                <a:solidFill>
                  <a:srgbClr val="414042"/>
                </a:solidFill>
                <a:latin typeface="Proxima Nova"/>
                <a:ea typeface="Proxima Nova"/>
                <a:cs typeface="Proxima Nova"/>
                <a:sym typeface="Proxima Nova"/>
              </a:rPr>
              <a:t>®</a:t>
            </a:r>
            <a:r>
              <a:rPr lang="en" sz="700" b="0" i="0" u="none" strike="noStrike" cap="none">
                <a:solidFill>
                  <a:srgbClr val="414042"/>
                </a:solidFill>
                <a:latin typeface="Proxima Nova"/>
                <a:ea typeface="Proxima Nova"/>
                <a:cs typeface="Proxima Nova"/>
                <a:sym typeface="Proxima Nova"/>
              </a:rPr>
              <a:t> are registered trademarks of Herrmann Global, LLC. </a:t>
            </a:r>
            <a:endParaRPr sz="1400" b="0" i="0" u="none" strike="noStrike" cap="none">
              <a:solidFill>
                <a:srgbClr val="000000"/>
              </a:solidFill>
              <a:latin typeface="Arial"/>
              <a:ea typeface="Arial"/>
              <a:cs typeface="Arial"/>
              <a:sym typeface="Arial"/>
            </a:endParaRPr>
          </a:p>
        </p:txBody>
      </p:sp>
      <p:sp>
        <p:nvSpPr>
          <p:cNvPr id="200" name="Google Shape;200;p30"/>
          <p:cNvSpPr txBox="1"/>
          <p:nvPr/>
        </p:nvSpPr>
        <p:spPr>
          <a:xfrm>
            <a:off x="3301747" y="1179850"/>
            <a:ext cx="1229700" cy="14778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Goals</a:t>
            </a:r>
            <a:endParaRPr sz="1200"/>
          </a:p>
          <a:p>
            <a:pPr marL="0" marR="0" lvl="0" indent="0" algn="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Objectives</a:t>
            </a:r>
            <a:endParaRPr sz="1200"/>
          </a:p>
          <a:p>
            <a:pPr marL="0" marR="0" lvl="0" indent="0" algn="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Efficiency</a:t>
            </a:r>
            <a:endParaRPr sz="1200"/>
          </a:p>
          <a:p>
            <a:pPr marL="0" marR="0" lvl="0" indent="0" algn="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Financials</a:t>
            </a:r>
            <a:endParaRPr sz="1200"/>
          </a:p>
          <a:p>
            <a:pPr marL="0" marR="0" lvl="0" indent="0" algn="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Technology</a:t>
            </a:r>
            <a:endParaRPr sz="1200"/>
          </a:p>
          <a:p>
            <a:pPr marL="0" marR="0" lvl="0" indent="0" algn="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Past trends</a:t>
            </a:r>
            <a:endParaRPr sz="1200"/>
          </a:p>
          <a:p>
            <a:pPr marL="0" marR="0" lvl="0" indent="0" algn="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Performance</a:t>
            </a:r>
            <a:endParaRPr sz="1200"/>
          </a:p>
          <a:p>
            <a:pPr marL="0" marR="0" lvl="0" indent="0" algn="r"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Measurements</a:t>
            </a:r>
            <a:endParaRPr sz="1200" b="1" i="0" u="none" strike="noStrike" cap="none">
              <a:solidFill>
                <a:srgbClr val="000000"/>
              </a:solidFill>
              <a:latin typeface="Proxima Nova"/>
              <a:ea typeface="Proxima Nova"/>
              <a:cs typeface="Proxima Nova"/>
              <a:sym typeface="Proxima Nova"/>
            </a:endParaRPr>
          </a:p>
        </p:txBody>
      </p:sp>
      <p:sp>
        <p:nvSpPr>
          <p:cNvPr id="201" name="Google Shape;201;p30"/>
          <p:cNvSpPr txBox="1"/>
          <p:nvPr/>
        </p:nvSpPr>
        <p:spPr>
          <a:xfrm>
            <a:off x="2879655" y="2727050"/>
            <a:ext cx="1651800" cy="14949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 sz="1214" b="0" i="0" u="none" strike="noStrike" cap="none">
                <a:solidFill>
                  <a:srgbClr val="000000"/>
                </a:solidFill>
                <a:latin typeface="Arial"/>
                <a:ea typeface="Arial"/>
                <a:cs typeface="Arial"/>
                <a:sym typeface="Arial"/>
              </a:rPr>
              <a:t>Methods</a:t>
            </a:r>
            <a:endParaRPr sz="1300"/>
          </a:p>
          <a:p>
            <a:pPr marL="0" marR="0" lvl="0" indent="0" algn="r" rtl="0">
              <a:lnSpc>
                <a:spcPct val="100000"/>
              </a:lnSpc>
              <a:spcBef>
                <a:spcPts val="0"/>
              </a:spcBef>
              <a:spcAft>
                <a:spcPts val="0"/>
              </a:spcAft>
              <a:buNone/>
            </a:pPr>
            <a:r>
              <a:rPr lang="en" sz="1214" b="0" i="0" u="none" strike="noStrike" cap="none">
                <a:solidFill>
                  <a:srgbClr val="000000"/>
                </a:solidFill>
                <a:latin typeface="Arial"/>
                <a:ea typeface="Arial"/>
                <a:cs typeface="Arial"/>
                <a:sym typeface="Arial"/>
              </a:rPr>
              <a:t>Regulations</a:t>
            </a:r>
            <a:endParaRPr sz="1300"/>
          </a:p>
          <a:p>
            <a:pPr marL="0" marR="0" lvl="0" indent="0" algn="r" rtl="0">
              <a:lnSpc>
                <a:spcPct val="100000"/>
              </a:lnSpc>
              <a:spcBef>
                <a:spcPts val="0"/>
              </a:spcBef>
              <a:spcAft>
                <a:spcPts val="0"/>
              </a:spcAft>
              <a:buNone/>
            </a:pPr>
            <a:r>
              <a:rPr lang="en" sz="1214" b="0" i="0" u="none" strike="noStrike" cap="none">
                <a:solidFill>
                  <a:srgbClr val="000000"/>
                </a:solidFill>
                <a:latin typeface="Arial"/>
                <a:ea typeface="Arial"/>
                <a:cs typeface="Arial"/>
                <a:sym typeface="Arial"/>
              </a:rPr>
              <a:t>Quality assurance</a:t>
            </a:r>
            <a:endParaRPr sz="1300"/>
          </a:p>
          <a:p>
            <a:pPr marL="0" marR="0" lvl="0" indent="0" algn="r" rtl="0">
              <a:lnSpc>
                <a:spcPct val="100000"/>
              </a:lnSpc>
              <a:spcBef>
                <a:spcPts val="0"/>
              </a:spcBef>
              <a:spcAft>
                <a:spcPts val="0"/>
              </a:spcAft>
              <a:buNone/>
            </a:pPr>
            <a:r>
              <a:rPr lang="en" sz="1214" b="0" i="0" u="none" strike="noStrike" cap="none">
                <a:solidFill>
                  <a:srgbClr val="000000"/>
                </a:solidFill>
                <a:latin typeface="Arial"/>
                <a:ea typeface="Arial"/>
                <a:cs typeface="Arial"/>
                <a:sym typeface="Arial"/>
              </a:rPr>
              <a:t>Risk reduction</a:t>
            </a:r>
            <a:endParaRPr sz="1300"/>
          </a:p>
          <a:p>
            <a:pPr marL="0" marR="0" lvl="0" indent="0" algn="r" rtl="0">
              <a:lnSpc>
                <a:spcPct val="100000"/>
              </a:lnSpc>
              <a:spcBef>
                <a:spcPts val="0"/>
              </a:spcBef>
              <a:spcAft>
                <a:spcPts val="0"/>
              </a:spcAft>
              <a:buNone/>
            </a:pPr>
            <a:r>
              <a:rPr lang="en" sz="1214" b="0" i="0" u="none" strike="noStrike" cap="none">
                <a:solidFill>
                  <a:srgbClr val="000000"/>
                </a:solidFill>
                <a:latin typeface="Arial"/>
                <a:ea typeface="Arial"/>
                <a:cs typeface="Arial"/>
                <a:sym typeface="Arial"/>
              </a:rPr>
              <a:t>Resources</a:t>
            </a:r>
            <a:endParaRPr sz="1300"/>
          </a:p>
          <a:p>
            <a:pPr marL="0" marR="0" lvl="0" indent="0" algn="r" rtl="0">
              <a:lnSpc>
                <a:spcPct val="100000"/>
              </a:lnSpc>
              <a:spcBef>
                <a:spcPts val="0"/>
              </a:spcBef>
              <a:spcAft>
                <a:spcPts val="0"/>
              </a:spcAft>
              <a:buNone/>
            </a:pPr>
            <a:r>
              <a:rPr lang="en" sz="1214" b="0" i="0" u="none" strike="noStrike" cap="none">
                <a:solidFill>
                  <a:srgbClr val="000000"/>
                </a:solidFill>
                <a:latin typeface="Arial"/>
                <a:ea typeface="Arial"/>
                <a:cs typeface="Arial"/>
                <a:sym typeface="Arial"/>
              </a:rPr>
              <a:t>Control</a:t>
            </a:r>
            <a:endParaRPr sz="1300"/>
          </a:p>
          <a:p>
            <a:pPr marL="0" marR="0" lvl="0" indent="0" algn="r" rtl="0">
              <a:lnSpc>
                <a:spcPct val="100000"/>
              </a:lnSpc>
              <a:spcBef>
                <a:spcPts val="0"/>
              </a:spcBef>
              <a:spcAft>
                <a:spcPts val="0"/>
              </a:spcAft>
              <a:buNone/>
            </a:pPr>
            <a:r>
              <a:rPr lang="en" sz="1214" b="0" i="0" u="none" strike="noStrike" cap="none">
                <a:solidFill>
                  <a:srgbClr val="000000"/>
                </a:solidFill>
                <a:latin typeface="Arial"/>
                <a:ea typeface="Arial"/>
                <a:cs typeface="Arial"/>
                <a:sym typeface="Arial"/>
              </a:rPr>
              <a:t>Timing</a:t>
            </a:r>
            <a:endParaRPr sz="1300"/>
          </a:p>
          <a:p>
            <a:pPr marL="0" marR="0" lvl="0" indent="0" algn="r" rtl="0">
              <a:lnSpc>
                <a:spcPct val="100000"/>
              </a:lnSpc>
              <a:spcBef>
                <a:spcPts val="0"/>
              </a:spcBef>
              <a:spcAft>
                <a:spcPts val="0"/>
              </a:spcAft>
              <a:buNone/>
            </a:pPr>
            <a:r>
              <a:rPr lang="en" sz="1214" b="0" i="0" u="none" strike="noStrike" cap="none">
                <a:solidFill>
                  <a:srgbClr val="000000"/>
                </a:solidFill>
                <a:latin typeface="Arial"/>
                <a:ea typeface="Arial"/>
                <a:cs typeface="Arial"/>
                <a:sym typeface="Arial"/>
              </a:rPr>
              <a:t>Policy</a:t>
            </a:r>
            <a:endParaRPr sz="1300"/>
          </a:p>
        </p:txBody>
      </p:sp>
      <p:sp>
        <p:nvSpPr>
          <p:cNvPr id="202" name="Google Shape;202;p30"/>
          <p:cNvSpPr txBox="1"/>
          <p:nvPr/>
        </p:nvSpPr>
        <p:spPr>
          <a:xfrm>
            <a:off x="4656685" y="2727058"/>
            <a:ext cx="2287800" cy="1847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Training and development</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Teams</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Relationships</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Recognition</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Customer relations</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Communications</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Community</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Culture</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Values</a:t>
            </a:r>
            <a:endParaRPr sz="1200"/>
          </a:p>
          <a:p>
            <a:pPr marL="0" marR="0" lvl="0" indent="0" algn="l" rtl="0">
              <a:lnSpc>
                <a:spcPct val="100000"/>
              </a:lnSpc>
              <a:spcBef>
                <a:spcPts val="0"/>
              </a:spcBef>
              <a:spcAft>
                <a:spcPts val="0"/>
              </a:spcAft>
              <a:buNone/>
            </a:pPr>
            <a:endParaRPr sz="1200" b="1" i="0" u="none" strike="noStrike" cap="none">
              <a:solidFill>
                <a:srgbClr val="000000"/>
              </a:solidFill>
              <a:latin typeface="Proxima Nova"/>
              <a:ea typeface="Proxima Nova"/>
              <a:cs typeface="Proxima Nova"/>
              <a:sym typeface="Proxima Nova"/>
            </a:endParaRPr>
          </a:p>
        </p:txBody>
      </p:sp>
      <p:sp>
        <p:nvSpPr>
          <p:cNvPr id="203" name="Google Shape;203;p30"/>
          <p:cNvSpPr txBox="1"/>
          <p:nvPr/>
        </p:nvSpPr>
        <p:spPr>
          <a:xfrm>
            <a:off x="4656676" y="1179838"/>
            <a:ext cx="14301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Vision</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Purpose</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Competition</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Environment</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Future trends</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New concepts</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National/global</a:t>
            </a:r>
            <a:endParaRPr sz="1200"/>
          </a:p>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Long-term strategy</a:t>
            </a:r>
            <a:endParaRPr sz="1200"/>
          </a:p>
        </p:txBody>
      </p:sp>
      <p:sp>
        <p:nvSpPr>
          <p:cNvPr id="204" name="Google Shape;204;p30"/>
          <p:cNvSpPr txBox="1"/>
          <p:nvPr/>
        </p:nvSpPr>
        <p:spPr>
          <a:xfrm>
            <a:off x="1571268" y="1813633"/>
            <a:ext cx="900900" cy="277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800" b="1" i="0" u="none" strike="noStrike" cap="none">
                <a:solidFill>
                  <a:srgbClr val="2CC3F0"/>
                </a:solidFill>
                <a:latin typeface="Arial Black"/>
                <a:ea typeface="Arial Black"/>
                <a:cs typeface="Arial Black"/>
                <a:sym typeface="Arial Black"/>
              </a:rPr>
              <a:t>A</a:t>
            </a:r>
            <a:endParaRPr sz="1800"/>
          </a:p>
        </p:txBody>
      </p:sp>
      <p:sp>
        <p:nvSpPr>
          <p:cNvPr id="205" name="Google Shape;205;p30"/>
          <p:cNvSpPr txBox="1"/>
          <p:nvPr/>
        </p:nvSpPr>
        <p:spPr>
          <a:xfrm>
            <a:off x="1386179" y="2991384"/>
            <a:ext cx="1271100" cy="277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800" b="1" i="0" u="none" strike="noStrike" cap="none">
                <a:solidFill>
                  <a:srgbClr val="63C084"/>
                </a:solidFill>
                <a:latin typeface="Arial Black"/>
                <a:ea typeface="Arial Black"/>
                <a:cs typeface="Arial Black"/>
                <a:sym typeface="Arial Black"/>
              </a:rPr>
              <a:t>B</a:t>
            </a:r>
            <a:endParaRPr sz="1800"/>
          </a:p>
        </p:txBody>
      </p:sp>
      <p:sp>
        <p:nvSpPr>
          <p:cNvPr id="206" name="Google Shape;206;p30"/>
          <p:cNvSpPr txBox="1"/>
          <p:nvPr/>
        </p:nvSpPr>
        <p:spPr>
          <a:xfrm>
            <a:off x="6789199" y="2991372"/>
            <a:ext cx="1358700" cy="277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800" b="1" i="0" u="none" strike="noStrike" cap="none">
                <a:solidFill>
                  <a:srgbClr val="EF354E"/>
                </a:solidFill>
                <a:latin typeface="Arial Black"/>
                <a:ea typeface="Arial Black"/>
                <a:cs typeface="Arial Black"/>
                <a:sym typeface="Arial Black"/>
              </a:rPr>
              <a:t>C</a:t>
            </a:r>
            <a:endParaRPr sz="1800"/>
          </a:p>
        </p:txBody>
      </p:sp>
      <p:sp>
        <p:nvSpPr>
          <p:cNvPr id="207" name="Google Shape;207;p30"/>
          <p:cNvSpPr txBox="1"/>
          <p:nvPr/>
        </p:nvSpPr>
        <p:spPr>
          <a:xfrm>
            <a:off x="6603043" y="1805371"/>
            <a:ext cx="1731000" cy="277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800" b="1" i="0" u="none" strike="noStrike" cap="none">
                <a:solidFill>
                  <a:srgbClr val="FDD742"/>
                </a:solidFill>
                <a:latin typeface="Arial Black"/>
                <a:ea typeface="Arial Black"/>
                <a:cs typeface="Arial Black"/>
                <a:sym typeface="Arial Black"/>
              </a:rPr>
              <a:t>D</a:t>
            </a:r>
            <a:endParaRPr sz="1800"/>
          </a:p>
        </p:txBody>
      </p:sp>
      <p:sp>
        <p:nvSpPr>
          <p:cNvPr id="208" name="Google Shape;208;p30"/>
          <p:cNvSpPr txBox="1"/>
          <p:nvPr/>
        </p:nvSpPr>
        <p:spPr>
          <a:xfrm>
            <a:off x="1432664" y="2073038"/>
            <a:ext cx="11781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1" i="0" u="none" strike="noStrike" cap="none">
                <a:solidFill>
                  <a:srgbClr val="42C4F1"/>
                </a:solidFill>
                <a:latin typeface="Arial"/>
                <a:ea typeface="Arial"/>
                <a:cs typeface="Arial"/>
                <a:sym typeface="Arial"/>
              </a:rPr>
              <a:t>Profits</a:t>
            </a:r>
            <a:endParaRPr sz="1800"/>
          </a:p>
        </p:txBody>
      </p:sp>
      <p:sp>
        <p:nvSpPr>
          <p:cNvPr id="209" name="Google Shape;209;p30"/>
          <p:cNvSpPr txBox="1"/>
          <p:nvPr/>
        </p:nvSpPr>
        <p:spPr>
          <a:xfrm>
            <a:off x="1109725" y="3210463"/>
            <a:ext cx="182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1" i="0" u="none" strike="noStrike" cap="none">
                <a:solidFill>
                  <a:srgbClr val="63C084"/>
                </a:solidFill>
                <a:latin typeface="Arial"/>
                <a:ea typeface="Arial"/>
                <a:cs typeface="Arial"/>
                <a:sym typeface="Arial"/>
              </a:rPr>
              <a:t>Processes</a:t>
            </a:r>
            <a:endParaRPr sz="1800"/>
          </a:p>
        </p:txBody>
      </p:sp>
      <p:sp>
        <p:nvSpPr>
          <p:cNvPr id="210" name="Google Shape;210;p30"/>
          <p:cNvSpPr txBox="1"/>
          <p:nvPr/>
        </p:nvSpPr>
        <p:spPr>
          <a:xfrm>
            <a:off x="6657796" y="3210438"/>
            <a:ext cx="1621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1" i="0" u="none" strike="noStrike" cap="none">
                <a:solidFill>
                  <a:srgbClr val="EF334F"/>
                </a:solidFill>
                <a:latin typeface="Arial"/>
                <a:ea typeface="Arial"/>
                <a:cs typeface="Arial"/>
                <a:sym typeface="Arial"/>
              </a:rPr>
              <a:t>People</a:t>
            </a:r>
            <a:endParaRPr sz="1800"/>
          </a:p>
        </p:txBody>
      </p:sp>
      <p:sp>
        <p:nvSpPr>
          <p:cNvPr id="211" name="Google Shape;211;p30"/>
          <p:cNvSpPr txBox="1"/>
          <p:nvPr/>
        </p:nvSpPr>
        <p:spPr>
          <a:xfrm>
            <a:off x="6499850" y="2064775"/>
            <a:ext cx="1937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1" i="0" u="none" strike="noStrike" cap="none">
                <a:solidFill>
                  <a:srgbClr val="FBD841"/>
                </a:solidFill>
                <a:latin typeface="Arial"/>
                <a:ea typeface="Arial"/>
                <a:cs typeface="Arial"/>
                <a:sym typeface="Arial"/>
              </a:rPr>
              <a:t>Possibilities</a:t>
            </a:r>
            <a:endParaRPr sz="1800"/>
          </a:p>
        </p:txBody>
      </p:sp>
      <p:sp>
        <p:nvSpPr>
          <p:cNvPr id="212" name="Google Shape;212;p30"/>
          <p:cNvSpPr txBox="1"/>
          <p:nvPr/>
        </p:nvSpPr>
        <p:spPr>
          <a:xfrm>
            <a:off x="433450" y="730288"/>
            <a:ext cx="2446200" cy="1325400"/>
          </a:xfrm>
          <a:prstGeom prst="rect">
            <a:avLst/>
          </a:prstGeom>
          <a:noFill/>
          <a:ln>
            <a:noFill/>
          </a:ln>
        </p:spPr>
        <p:txBody>
          <a:bodyPr spcFirstLastPara="1" wrap="square" lIns="27000" tIns="27000" rIns="27000" bIns="27000" anchor="t" anchorCtr="0">
            <a:noAutofit/>
          </a:bodyPr>
          <a:lstStyle/>
          <a:p>
            <a:pPr marL="0" lvl="0" indent="0" algn="l" rtl="0">
              <a:spcBef>
                <a:spcPts val="0"/>
              </a:spcBef>
              <a:spcAft>
                <a:spcPts val="0"/>
              </a:spcAft>
              <a:buNone/>
            </a:pPr>
            <a:r>
              <a:rPr lang="en" sz="1800">
                <a:latin typeface="Proxima Nova"/>
                <a:ea typeface="Proxima Nova"/>
                <a:cs typeface="Proxima Nova"/>
                <a:sym typeface="Proxima Nova"/>
              </a:rPr>
              <a:t>Successful business is Whole Brain</a:t>
            </a:r>
            <a:r>
              <a:rPr lang="en" sz="1800" baseline="30000">
                <a:latin typeface="Proxima Nova"/>
                <a:ea typeface="Proxima Nova"/>
                <a:cs typeface="Proxima Nova"/>
                <a:sym typeface="Proxima Nova"/>
              </a:rPr>
              <a:t>Ⓡ </a:t>
            </a:r>
            <a:r>
              <a:rPr lang="en" sz="1800">
                <a:latin typeface="Proxima Nova"/>
                <a:ea typeface="Proxima Nova"/>
                <a:cs typeface="Proxima Nova"/>
                <a:sym typeface="Proxima Nova"/>
              </a:rPr>
              <a:t>business.</a:t>
            </a:r>
            <a:endParaRPr sz="1800" baseline="30000">
              <a:solidFill>
                <a:srgbClr val="303030"/>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Whole Brain</a:t>
            </a:r>
            <a:r>
              <a:rPr lang="en" baseline="30000"/>
              <a:t>Ⓡ </a:t>
            </a:r>
            <a:r>
              <a:rPr lang="en"/>
              <a:t>Business Model</a:t>
            </a:r>
            <a:endParaRPr/>
          </a:p>
          <a:p>
            <a:pPr marL="0" lvl="0" indent="0" algn="l" rtl="0">
              <a:spcBef>
                <a:spcPts val="0"/>
              </a:spcBef>
              <a:spcAft>
                <a:spcPts val="0"/>
              </a:spcAft>
              <a:buNone/>
            </a:pPr>
            <a:endParaRPr/>
          </a:p>
        </p:txBody>
      </p:sp>
      <p:sp>
        <p:nvSpPr>
          <p:cNvPr id="218" name="Google Shape;218;p31"/>
          <p:cNvSpPr txBox="1">
            <a:spLocks noGrp="1"/>
          </p:cNvSpPr>
          <p:nvPr>
            <p:ph type="sldNum" idx="12"/>
          </p:nvPr>
        </p:nvSpPr>
        <p:spPr>
          <a:xfrm>
            <a:off x="8682450" y="4658150"/>
            <a:ext cx="33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19" name="Google Shape;219;p31"/>
          <p:cNvSpPr txBox="1"/>
          <p:nvPr/>
        </p:nvSpPr>
        <p:spPr>
          <a:xfrm>
            <a:off x="442950" y="798375"/>
            <a:ext cx="8255100" cy="3606900"/>
          </a:xfrm>
          <a:prstGeom prst="rect">
            <a:avLst/>
          </a:prstGeom>
          <a:noFill/>
          <a:ln>
            <a:noFill/>
          </a:ln>
        </p:spPr>
        <p:txBody>
          <a:bodyPr spcFirstLastPara="1" wrap="square" lIns="27000" tIns="27000" rIns="27000" bIns="27000" anchor="t" anchorCtr="0">
            <a:noAutofit/>
          </a:bodyPr>
          <a:lstStyle/>
          <a:p>
            <a:pPr marL="0" lvl="0" indent="0" algn="l" rtl="0">
              <a:spcBef>
                <a:spcPts val="0"/>
              </a:spcBef>
              <a:spcAft>
                <a:spcPts val="0"/>
              </a:spcAft>
              <a:buNone/>
            </a:pPr>
            <a:r>
              <a:rPr lang="en" sz="1600">
                <a:latin typeface="Proxima Nova"/>
                <a:ea typeface="Proxima Nova"/>
                <a:cs typeface="Proxima Nova"/>
                <a:sym typeface="Proxima Nova"/>
              </a:rPr>
              <a:t>We know a Whole Brain</a:t>
            </a:r>
            <a:r>
              <a:rPr lang="en" sz="1600" baseline="30000">
                <a:latin typeface="Proxima Nova"/>
                <a:ea typeface="Proxima Nova"/>
                <a:cs typeface="Proxima Nova"/>
                <a:sym typeface="Proxima Nova"/>
              </a:rPr>
              <a:t>Ⓡ </a:t>
            </a:r>
            <a:r>
              <a:rPr lang="en" sz="1600">
                <a:latin typeface="Proxima Nova"/>
                <a:ea typeface="Proxima Nova"/>
                <a:cs typeface="Proxima Nova"/>
                <a:sym typeface="Proxima Nova"/>
              </a:rPr>
              <a:t>business needs Whole Brain</a:t>
            </a:r>
            <a:r>
              <a:rPr lang="en" sz="1600" baseline="30000">
                <a:latin typeface="Proxima Nova"/>
                <a:ea typeface="Proxima Nova"/>
                <a:cs typeface="Proxima Nova"/>
                <a:sym typeface="Proxima Nova"/>
              </a:rPr>
              <a:t>Ⓡ </a:t>
            </a:r>
            <a:r>
              <a:rPr lang="en" sz="1600">
                <a:latin typeface="Proxima Nova"/>
                <a:ea typeface="Proxima Nova"/>
                <a:cs typeface="Proxima Nova"/>
                <a:sym typeface="Proxima Nova"/>
              </a:rPr>
              <a:t>people who use their whole brain to achieve success and meet desired outcomes. Embracing diverse thinking perspectives and supporting staff in bringing their whole brain to work to help navigate competing priorities is key element to meeting this need.</a:t>
            </a:r>
            <a:endParaRPr sz="1600">
              <a:latin typeface="Proxima Nova"/>
              <a:ea typeface="Proxima Nova"/>
              <a:cs typeface="Proxima Nova"/>
              <a:sym typeface="Proxima Nova"/>
            </a:endParaRPr>
          </a:p>
          <a:p>
            <a:pPr marL="0" lvl="0" indent="0" algn="l" rtl="0">
              <a:spcBef>
                <a:spcPts val="0"/>
              </a:spcBef>
              <a:spcAft>
                <a:spcPts val="0"/>
              </a:spcAft>
              <a:buNone/>
            </a:pPr>
            <a:endParaRPr sz="1600">
              <a:latin typeface="Proxima Nova"/>
              <a:ea typeface="Proxima Nova"/>
              <a:cs typeface="Proxima Nova"/>
              <a:sym typeface="Proxima Nova"/>
            </a:endParaRPr>
          </a:p>
          <a:p>
            <a:pPr marL="0" lvl="0" indent="0" algn="l" rtl="0">
              <a:spcBef>
                <a:spcPts val="0"/>
              </a:spcBef>
              <a:spcAft>
                <a:spcPts val="0"/>
              </a:spcAft>
              <a:buNone/>
            </a:pPr>
            <a:r>
              <a:rPr lang="en" sz="1600" b="1">
                <a:solidFill>
                  <a:schemeClr val="accent2"/>
                </a:solidFill>
                <a:latin typeface="Proxima Nova"/>
                <a:ea typeface="Proxima Nova"/>
                <a:cs typeface="Proxima Nova"/>
                <a:sym typeface="Proxima Nova"/>
              </a:rPr>
              <a:t>How</a:t>
            </a:r>
            <a:r>
              <a:rPr lang="en" sz="1600" b="1">
                <a:solidFill>
                  <a:schemeClr val="accent1"/>
                </a:solidFill>
                <a:latin typeface="Proxima Nova"/>
                <a:ea typeface="Proxima Nova"/>
                <a:cs typeface="Proxima Nova"/>
                <a:sym typeface="Proxima Nova"/>
              </a:rPr>
              <a:t> </a:t>
            </a:r>
            <a:r>
              <a:rPr lang="en" sz="1600">
                <a:latin typeface="Proxima Nova"/>
                <a:ea typeface="Proxima Nova"/>
                <a:cs typeface="Proxima Nova"/>
                <a:sym typeface="Proxima Nova"/>
              </a:rPr>
              <a:t>can you ensure this happens?</a:t>
            </a:r>
            <a:endParaRPr sz="1600">
              <a:latin typeface="Proxima Nova"/>
              <a:ea typeface="Proxima Nova"/>
              <a:cs typeface="Proxima Nova"/>
              <a:sym typeface="Proxima Nova"/>
            </a:endParaRPr>
          </a:p>
          <a:p>
            <a:pPr marL="0" lvl="0" indent="0" algn="l" rtl="0">
              <a:spcBef>
                <a:spcPts val="0"/>
              </a:spcBef>
              <a:spcAft>
                <a:spcPts val="0"/>
              </a:spcAft>
              <a:buNone/>
            </a:pPr>
            <a:endParaRPr sz="1600">
              <a:latin typeface="Proxima Nova"/>
              <a:ea typeface="Proxima Nova"/>
              <a:cs typeface="Proxima Nova"/>
              <a:sym typeface="Proxima Nova"/>
            </a:endParaRPr>
          </a:p>
          <a:p>
            <a:pPr marL="0" lvl="0" indent="0" algn="l" rtl="0">
              <a:spcBef>
                <a:spcPts val="0"/>
              </a:spcBef>
              <a:spcAft>
                <a:spcPts val="0"/>
              </a:spcAft>
              <a:buNone/>
            </a:pPr>
            <a:r>
              <a:rPr lang="en" sz="1600">
                <a:latin typeface="Proxima Nova"/>
                <a:ea typeface="Proxima Nova"/>
                <a:cs typeface="Proxima Nova"/>
                <a:sym typeface="Proxima Nova"/>
              </a:rPr>
              <a:t>By adopting an agile mindset in your leadership approach that taps into each quadrant and the diverse thinking preferences of your people. </a:t>
            </a:r>
            <a:br>
              <a:rPr lang="en" sz="1600">
                <a:latin typeface="Proxima Nova"/>
                <a:ea typeface="Proxima Nova"/>
                <a:cs typeface="Proxima Nova"/>
                <a:sym typeface="Proxima Nova"/>
              </a:rPr>
            </a:br>
            <a:br>
              <a:rPr lang="en" sz="1600">
                <a:latin typeface="Proxima Nova"/>
                <a:ea typeface="Proxima Nova"/>
                <a:cs typeface="Proxima Nova"/>
                <a:sym typeface="Proxima Nova"/>
              </a:rPr>
            </a:br>
            <a:r>
              <a:rPr lang="en" sz="1600">
                <a:latin typeface="Proxima Nova"/>
                <a:ea typeface="Proxima Nova"/>
                <a:cs typeface="Proxima Nova"/>
                <a:sym typeface="Proxima Nova"/>
              </a:rPr>
              <a:t>The following slides provide an assessment designed to help you identify where you are successful in your leadership agility - and where you might need to build some strength. Feel free to use this on your own, or with a group for a more collaborative discussion.</a:t>
            </a:r>
            <a:endParaRPr sz="1600">
              <a:latin typeface="Proxima Nova"/>
              <a:ea typeface="Proxima Nova"/>
              <a:cs typeface="Proxima Nova"/>
              <a:sym typeface="Proxima Nova"/>
            </a:endParaRPr>
          </a:p>
        </p:txBody>
      </p:sp>
      <p:sp>
        <p:nvSpPr>
          <p:cNvPr id="220" name="Google Shape;220;p31"/>
          <p:cNvSpPr txBox="1"/>
          <p:nvPr/>
        </p:nvSpPr>
        <p:spPr>
          <a:xfrm>
            <a:off x="2343150" y="4764775"/>
            <a:ext cx="44547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414042"/>
              </a:buClr>
              <a:buSzPts val="700"/>
              <a:buFont typeface="Proxima Nova"/>
              <a:buNone/>
            </a:pPr>
            <a:r>
              <a:rPr lang="en" sz="700" b="0" i="0" u="none" strike="noStrike" cap="none">
                <a:solidFill>
                  <a:srgbClr val="414042"/>
                </a:solidFill>
                <a:latin typeface="Proxima Nova"/>
                <a:ea typeface="Proxima Nova"/>
                <a:cs typeface="Proxima Nova"/>
                <a:sym typeface="Proxima Nova"/>
              </a:rPr>
              <a:t>The four-color, four-quadrant graphic and Whole Brain</a:t>
            </a:r>
            <a:r>
              <a:rPr lang="en" sz="700" b="0" i="0" u="none" strike="noStrike" cap="none" baseline="30000">
                <a:solidFill>
                  <a:srgbClr val="414042"/>
                </a:solidFill>
                <a:latin typeface="Proxima Nova"/>
                <a:ea typeface="Proxima Nova"/>
                <a:cs typeface="Proxima Nova"/>
                <a:sym typeface="Proxima Nova"/>
              </a:rPr>
              <a:t>®</a:t>
            </a:r>
            <a:r>
              <a:rPr lang="en" sz="700" b="0" i="0" u="none" strike="noStrike" cap="none">
                <a:solidFill>
                  <a:srgbClr val="414042"/>
                </a:solidFill>
                <a:latin typeface="Proxima Nova"/>
                <a:ea typeface="Proxima Nova"/>
                <a:cs typeface="Proxima Nova"/>
                <a:sym typeface="Proxima Nova"/>
              </a:rPr>
              <a:t> are registered trademarks of Herrmann Global, LLC.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One: Assessing the </a:t>
            </a:r>
            <a:r>
              <a:rPr lang="en">
                <a:solidFill>
                  <a:schemeClr val="accent1"/>
                </a:solidFill>
              </a:rPr>
              <a:t>A</a:t>
            </a:r>
            <a:r>
              <a:rPr lang="en"/>
              <a:t> Quadrant</a:t>
            </a:r>
            <a:endParaRPr/>
          </a:p>
        </p:txBody>
      </p:sp>
      <p:sp>
        <p:nvSpPr>
          <p:cNvPr id="226" name="Google Shape;226;p32"/>
          <p:cNvSpPr txBox="1">
            <a:spLocks noGrp="1"/>
          </p:cNvSpPr>
          <p:nvPr>
            <p:ph type="sldNum" idx="12"/>
          </p:nvPr>
        </p:nvSpPr>
        <p:spPr>
          <a:xfrm>
            <a:off x="8682450" y="4658150"/>
            <a:ext cx="33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7" name="Google Shape;227;p32"/>
          <p:cNvSpPr/>
          <p:nvPr/>
        </p:nvSpPr>
        <p:spPr>
          <a:xfrm>
            <a:off x="477225" y="1326025"/>
            <a:ext cx="8266800" cy="3312600"/>
          </a:xfrm>
          <a:prstGeom prst="rect">
            <a:avLst/>
          </a:prstGeom>
          <a:noFill/>
          <a:ln w="28575" cap="flat" cmpd="sng">
            <a:solidFill>
              <a:srgbClr val="2CC3F0"/>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rgbClr val="FFFFFF"/>
              </a:solidFill>
              <a:latin typeface="Arial"/>
              <a:ea typeface="Arial"/>
              <a:cs typeface="Arial"/>
              <a:sym typeface="Arial"/>
            </a:endParaRPr>
          </a:p>
        </p:txBody>
      </p:sp>
      <p:sp>
        <p:nvSpPr>
          <p:cNvPr id="228" name="Google Shape;228;p32"/>
          <p:cNvSpPr txBox="1"/>
          <p:nvPr/>
        </p:nvSpPr>
        <p:spPr>
          <a:xfrm>
            <a:off x="458325" y="1284400"/>
            <a:ext cx="1246800" cy="325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rgbClr val="2CC3F0"/>
                </a:solidFill>
                <a:latin typeface="Proxima Nova"/>
                <a:ea typeface="Proxima Nova"/>
                <a:cs typeface="Proxima Nova"/>
                <a:sym typeface="Proxima Nova"/>
              </a:rPr>
              <a:t>A - Profits</a:t>
            </a:r>
            <a:endParaRPr sz="1800" b="1" i="0">
              <a:solidFill>
                <a:srgbClr val="2CC3F0"/>
              </a:solidFill>
              <a:latin typeface="Proxima Nova"/>
              <a:ea typeface="Proxima Nova"/>
              <a:cs typeface="Proxima Nova"/>
              <a:sym typeface="Proxima Nova"/>
            </a:endParaRPr>
          </a:p>
        </p:txBody>
      </p:sp>
      <p:sp>
        <p:nvSpPr>
          <p:cNvPr id="229" name="Google Shape;229;p32"/>
          <p:cNvSpPr txBox="1"/>
          <p:nvPr/>
        </p:nvSpPr>
        <p:spPr>
          <a:xfrm>
            <a:off x="442950" y="798375"/>
            <a:ext cx="8255100" cy="444300"/>
          </a:xfrm>
          <a:prstGeom prst="rect">
            <a:avLst/>
          </a:prstGeom>
          <a:noFill/>
          <a:ln>
            <a:noFill/>
          </a:ln>
        </p:spPr>
        <p:txBody>
          <a:bodyPr spcFirstLastPara="1" wrap="square" lIns="27000" tIns="27000" rIns="27000" bIns="27000" anchor="t" anchorCtr="0">
            <a:noAutofit/>
          </a:bodyPr>
          <a:lstStyle/>
          <a:p>
            <a:pPr marL="0" lvl="0" indent="0" algn="l" rtl="0">
              <a:spcBef>
                <a:spcPts val="0"/>
              </a:spcBef>
              <a:spcAft>
                <a:spcPts val="0"/>
              </a:spcAft>
              <a:buNone/>
            </a:pPr>
            <a:r>
              <a:rPr lang="en" sz="1200">
                <a:latin typeface="Proxima Nova"/>
                <a:ea typeface="Proxima Nova"/>
                <a:cs typeface="Proxima Nova"/>
                <a:sym typeface="Proxima Nova"/>
              </a:rPr>
              <a:t>Review the questions below. Check items off the list that you or your team do well. Once you are done review the items you have not checked off and create an action plan for how you can start or modify your flow of work.</a:t>
            </a:r>
            <a:endParaRPr sz="1200">
              <a:latin typeface="Proxima Nova"/>
              <a:ea typeface="Proxima Nova"/>
              <a:cs typeface="Proxima Nova"/>
              <a:sym typeface="Proxima Nova"/>
            </a:endParaRPr>
          </a:p>
        </p:txBody>
      </p:sp>
      <p:sp>
        <p:nvSpPr>
          <p:cNvPr id="230" name="Google Shape;230;p32"/>
          <p:cNvSpPr txBox="1"/>
          <p:nvPr/>
        </p:nvSpPr>
        <p:spPr>
          <a:xfrm>
            <a:off x="571500" y="1752600"/>
            <a:ext cx="8058300" cy="2743200"/>
          </a:xfrm>
          <a:prstGeom prst="rect">
            <a:avLst/>
          </a:prstGeom>
          <a:noFill/>
          <a:ln>
            <a:noFill/>
          </a:ln>
        </p:spPr>
        <p:txBody>
          <a:bodyPr spcFirstLastPara="1" wrap="square" lIns="91425" tIns="91425" rIns="91425" bIns="91425" anchor="t" anchorCtr="0">
            <a:noAutofit/>
          </a:bodyPr>
          <a:lstStyle/>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we using facts and data to define realistic objectives?</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Have we analyzed business needs for the short- and long-term and made the business case for our funding?</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Do we have data on to aid in decision making?</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Does our approach meet the goals of today?</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we leveraging technology to gain effectiveness and efficiency?</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Does our use of technology systems support good learning outcomes?</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Have we analyzed the ROI metrics, created baselines and scorecards with variables to measure and track our progress toward our goals and business needs?</a:t>
            </a:r>
            <a:endParaRPr>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Two: Assessing the </a:t>
            </a:r>
            <a:r>
              <a:rPr lang="en">
                <a:solidFill>
                  <a:schemeClr val="accent2"/>
                </a:solidFill>
              </a:rPr>
              <a:t>B</a:t>
            </a:r>
            <a:r>
              <a:rPr lang="en"/>
              <a:t> Quadrant</a:t>
            </a:r>
            <a:endParaRPr/>
          </a:p>
        </p:txBody>
      </p:sp>
      <p:sp>
        <p:nvSpPr>
          <p:cNvPr id="236" name="Google Shape;236;p33"/>
          <p:cNvSpPr txBox="1">
            <a:spLocks noGrp="1"/>
          </p:cNvSpPr>
          <p:nvPr>
            <p:ph type="sldNum" idx="12"/>
          </p:nvPr>
        </p:nvSpPr>
        <p:spPr>
          <a:xfrm>
            <a:off x="8682450" y="4658150"/>
            <a:ext cx="33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37" name="Google Shape;237;p33"/>
          <p:cNvSpPr/>
          <p:nvPr/>
        </p:nvSpPr>
        <p:spPr>
          <a:xfrm>
            <a:off x="477225" y="1326025"/>
            <a:ext cx="8266800" cy="3312600"/>
          </a:xfrm>
          <a:prstGeom prst="rect">
            <a:avLst/>
          </a:prstGeom>
          <a:noFill/>
          <a:ln w="28575" cap="flat" cmpd="sng">
            <a:solidFill>
              <a:schemeClr val="accent2"/>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accent2"/>
              </a:solidFill>
              <a:latin typeface="Arial"/>
              <a:ea typeface="Arial"/>
              <a:cs typeface="Arial"/>
              <a:sym typeface="Arial"/>
            </a:endParaRPr>
          </a:p>
        </p:txBody>
      </p:sp>
      <p:sp>
        <p:nvSpPr>
          <p:cNvPr id="238" name="Google Shape;238;p33"/>
          <p:cNvSpPr txBox="1"/>
          <p:nvPr/>
        </p:nvSpPr>
        <p:spPr>
          <a:xfrm>
            <a:off x="458325" y="1284400"/>
            <a:ext cx="1637100" cy="325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chemeClr val="accent2"/>
                </a:solidFill>
                <a:latin typeface="Proxima Nova"/>
                <a:ea typeface="Proxima Nova"/>
                <a:cs typeface="Proxima Nova"/>
                <a:sym typeface="Proxima Nova"/>
              </a:rPr>
              <a:t>B - Process</a:t>
            </a:r>
            <a:endParaRPr sz="1800" b="1" i="0">
              <a:solidFill>
                <a:schemeClr val="accent2"/>
              </a:solidFill>
              <a:latin typeface="Proxima Nova"/>
              <a:ea typeface="Proxima Nova"/>
              <a:cs typeface="Proxima Nova"/>
              <a:sym typeface="Proxima Nova"/>
            </a:endParaRPr>
          </a:p>
        </p:txBody>
      </p:sp>
      <p:sp>
        <p:nvSpPr>
          <p:cNvPr id="239" name="Google Shape;239;p33"/>
          <p:cNvSpPr txBox="1"/>
          <p:nvPr/>
        </p:nvSpPr>
        <p:spPr>
          <a:xfrm>
            <a:off x="442950" y="798375"/>
            <a:ext cx="8255100" cy="444300"/>
          </a:xfrm>
          <a:prstGeom prst="rect">
            <a:avLst/>
          </a:prstGeom>
          <a:noFill/>
          <a:ln>
            <a:noFill/>
          </a:ln>
        </p:spPr>
        <p:txBody>
          <a:bodyPr spcFirstLastPara="1" wrap="square" lIns="27000" tIns="27000" rIns="27000" bIns="27000" anchor="t" anchorCtr="0">
            <a:noAutofit/>
          </a:bodyPr>
          <a:lstStyle/>
          <a:p>
            <a:pPr marL="0" lvl="0" indent="0" algn="l" rtl="0">
              <a:spcBef>
                <a:spcPts val="0"/>
              </a:spcBef>
              <a:spcAft>
                <a:spcPts val="0"/>
              </a:spcAft>
              <a:buNone/>
            </a:pPr>
            <a:r>
              <a:rPr lang="en" sz="1200">
                <a:latin typeface="Proxima Nova"/>
                <a:ea typeface="Proxima Nova"/>
                <a:cs typeface="Proxima Nova"/>
                <a:sym typeface="Proxima Nova"/>
              </a:rPr>
              <a:t>Review the questions below. Check items off the list that you or your team do well. Once you are done review the items you have not checked off and create an action plan for how you can start or modify your flow of work.</a:t>
            </a:r>
            <a:endParaRPr sz="1200">
              <a:latin typeface="Proxima Nova"/>
              <a:ea typeface="Proxima Nova"/>
              <a:cs typeface="Proxima Nova"/>
              <a:sym typeface="Proxima Nova"/>
            </a:endParaRPr>
          </a:p>
        </p:txBody>
      </p:sp>
      <p:sp>
        <p:nvSpPr>
          <p:cNvPr id="240" name="Google Shape;240;p33"/>
          <p:cNvSpPr txBox="1"/>
          <p:nvPr/>
        </p:nvSpPr>
        <p:spPr>
          <a:xfrm>
            <a:off x="571500" y="1752600"/>
            <a:ext cx="8111100" cy="2743200"/>
          </a:xfrm>
          <a:prstGeom prst="rect">
            <a:avLst/>
          </a:prstGeom>
          <a:noFill/>
          <a:ln>
            <a:noFill/>
          </a:ln>
        </p:spPr>
        <p:txBody>
          <a:bodyPr spcFirstLastPara="1" wrap="square" lIns="91425" tIns="91425" rIns="91425" bIns="91425" anchor="t" anchorCtr="0">
            <a:noAutofit/>
          </a:bodyPr>
          <a:lstStyle/>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our processes, platforms and operations reliable and well-structured?</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Have we defined and planned for the infrastructure (equipment, sites, bandwidth, time, people, etc.) we need to achieve our business goals?</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our processes up-to-date and designed to be easily and continuously improved?</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Do our procedures enhance delivery and speed?</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we consistent in our quality performance standards and evaluations?</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Do our performance feedback and systems hold everyone accountable and enhance learning?</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our programs designed for easy, timely and reliable implementation?</a:t>
            </a:r>
            <a:endParaRPr>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Three: Assessing the </a:t>
            </a:r>
            <a:r>
              <a:rPr lang="en">
                <a:solidFill>
                  <a:schemeClr val="accent3"/>
                </a:solidFill>
              </a:rPr>
              <a:t>C</a:t>
            </a:r>
            <a:r>
              <a:rPr lang="en"/>
              <a:t> Quadrant</a:t>
            </a:r>
            <a:endParaRPr/>
          </a:p>
        </p:txBody>
      </p:sp>
      <p:sp>
        <p:nvSpPr>
          <p:cNvPr id="246" name="Google Shape;246;p34"/>
          <p:cNvSpPr txBox="1">
            <a:spLocks noGrp="1"/>
          </p:cNvSpPr>
          <p:nvPr>
            <p:ph type="sldNum" idx="12"/>
          </p:nvPr>
        </p:nvSpPr>
        <p:spPr>
          <a:xfrm>
            <a:off x="8682450" y="4658150"/>
            <a:ext cx="33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47" name="Google Shape;247;p34"/>
          <p:cNvSpPr/>
          <p:nvPr/>
        </p:nvSpPr>
        <p:spPr>
          <a:xfrm>
            <a:off x="477225" y="1326025"/>
            <a:ext cx="8266800" cy="3312600"/>
          </a:xfrm>
          <a:prstGeom prst="rect">
            <a:avLst/>
          </a:prstGeom>
          <a:noFill/>
          <a:ln w="28575" cap="flat" cmpd="sng">
            <a:solidFill>
              <a:schemeClr val="accent3"/>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accent2"/>
              </a:solidFill>
              <a:latin typeface="Arial"/>
              <a:ea typeface="Arial"/>
              <a:cs typeface="Arial"/>
              <a:sym typeface="Arial"/>
            </a:endParaRPr>
          </a:p>
        </p:txBody>
      </p:sp>
      <p:sp>
        <p:nvSpPr>
          <p:cNvPr id="248" name="Google Shape;248;p34"/>
          <p:cNvSpPr txBox="1"/>
          <p:nvPr/>
        </p:nvSpPr>
        <p:spPr>
          <a:xfrm>
            <a:off x="458325" y="1284400"/>
            <a:ext cx="1637100" cy="325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chemeClr val="accent3"/>
                </a:solidFill>
                <a:latin typeface="Proxima Nova"/>
                <a:ea typeface="Proxima Nova"/>
                <a:cs typeface="Proxima Nova"/>
                <a:sym typeface="Proxima Nova"/>
              </a:rPr>
              <a:t>C - People</a:t>
            </a:r>
            <a:endParaRPr sz="1800" b="1" i="0">
              <a:solidFill>
                <a:schemeClr val="accent3"/>
              </a:solidFill>
              <a:latin typeface="Proxima Nova"/>
              <a:ea typeface="Proxima Nova"/>
              <a:cs typeface="Proxima Nova"/>
              <a:sym typeface="Proxima Nova"/>
            </a:endParaRPr>
          </a:p>
        </p:txBody>
      </p:sp>
      <p:sp>
        <p:nvSpPr>
          <p:cNvPr id="249" name="Google Shape;249;p34"/>
          <p:cNvSpPr txBox="1"/>
          <p:nvPr/>
        </p:nvSpPr>
        <p:spPr>
          <a:xfrm>
            <a:off x="442950" y="798375"/>
            <a:ext cx="8255100" cy="444300"/>
          </a:xfrm>
          <a:prstGeom prst="rect">
            <a:avLst/>
          </a:prstGeom>
          <a:noFill/>
          <a:ln>
            <a:noFill/>
          </a:ln>
        </p:spPr>
        <p:txBody>
          <a:bodyPr spcFirstLastPara="1" wrap="square" lIns="27000" tIns="27000" rIns="27000" bIns="27000" anchor="t" anchorCtr="0">
            <a:noAutofit/>
          </a:bodyPr>
          <a:lstStyle/>
          <a:p>
            <a:pPr marL="0" lvl="0" indent="0" algn="l" rtl="0">
              <a:spcBef>
                <a:spcPts val="0"/>
              </a:spcBef>
              <a:spcAft>
                <a:spcPts val="0"/>
              </a:spcAft>
              <a:buNone/>
            </a:pPr>
            <a:r>
              <a:rPr lang="en" sz="1200">
                <a:latin typeface="Proxima Nova"/>
                <a:ea typeface="Proxima Nova"/>
                <a:cs typeface="Proxima Nova"/>
                <a:sym typeface="Proxima Nova"/>
              </a:rPr>
              <a:t>Review the questions below. Check items off the list that you or your team do well. Once you are done review the items you have not checked off and create an action plan for how you can start or modify your flow of work.</a:t>
            </a:r>
            <a:endParaRPr sz="1200">
              <a:latin typeface="Proxima Nova"/>
              <a:ea typeface="Proxima Nova"/>
              <a:cs typeface="Proxima Nova"/>
              <a:sym typeface="Proxima Nova"/>
            </a:endParaRPr>
          </a:p>
        </p:txBody>
      </p:sp>
      <p:sp>
        <p:nvSpPr>
          <p:cNvPr id="250" name="Google Shape;250;p34"/>
          <p:cNvSpPr txBox="1"/>
          <p:nvPr/>
        </p:nvSpPr>
        <p:spPr>
          <a:xfrm>
            <a:off x="571500" y="1752600"/>
            <a:ext cx="8111100" cy="2743200"/>
          </a:xfrm>
          <a:prstGeom prst="rect">
            <a:avLst/>
          </a:prstGeom>
          <a:noFill/>
          <a:ln>
            <a:noFill/>
          </a:ln>
        </p:spPr>
        <p:txBody>
          <a:bodyPr spcFirstLastPara="1" wrap="square" lIns="91425" tIns="91425" rIns="91425" bIns="91425" anchor="t" anchorCtr="0">
            <a:noAutofit/>
          </a:bodyPr>
          <a:lstStyle/>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we aware of and meeting the different needs of our diverse stakeholders?</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we staffed (internal or external) to support our quest for success?</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our teams engaged and excited?</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Do we use all types of approaches to communicate with members of the organization?</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Do we communicate effectively with our stakeholders and team members in the way they prefer?</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Do our programs and initiatives serve both internal and external customers well?</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Do we collaborate effectively with key leaders for their buy-in in this rapidly changing environment?</a:t>
            </a:r>
            <a:endParaRPr>
              <a:latin typeface="Proxima Nova"/>
              <a:ea typeface="Proxima Nova"/>
              <a:cs typeface="Proxima Nova"/>
              <a:sym typeface="Proxima Nova"/>
            </a:endParaRPr>
          </a:p>
          <a:p>
            <a:pPr marL="0" lvl="0" indent="0" algn="l" rtl="0">
              <a:lnSpc>
                <a:spcPct val="120000"/>
              </a:lnSpc>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Four: Assessing the </a:t>
            </a:r>
            <a:r>
              <a:rPr lang="en">
                <a:solidFill>
                  <a:schemeClr val="accent4"/>
                </a:solidFill>
              </a:rPr>
              <a:t>D</a:t>
            </a:r>
            <a:r>
              <a:rPr lang="en"/>
              <a:t> Quadrant</a:t>
            </a:r>
            <a:endParaRPr/>
          </a:p>
        </p:txBody>
      </p:sp>
      <p:sp>
        <p:nvSpPr>
          <p:cNvPr id="256" name="Google Shape;256;p35"/>
          <p:cNvSpPr txBox="1">
            <a:spLocks noGrp="1"/>
          </p:cNvSpPr>
          <p:nvPr>
            <p:ph type="sldNum" idx="12"/>
          </p:nvPr>
        </p:nvSpPr>
        <p:spPr>
          <a:xfrm>
            <a:off x="8682450" y="4658150"/>
            <a:ext cx="33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57" name="Google Shape;257;p35"/>
          <p:cNvSpPr/>
          <p:nvPr/>
        </p:nvSpPr>
        <p:spPr>
          <a:xfrm>
            <a:off x="477225" y="1326025"/>
            <a:ext cx="8266800" cy="3312600"/>
          </a:xfrm>
          <a:prstGeom prst="rect">
            <a:avLst/>
          </a:prstGeom>
          <a:noFill/>
          <a:ln w="28575" cap="flat" cmpd="sng">
            <a:solidFill>
              <a:schemeClr val="accent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accent4"/>
              </a:solidFill>
              <a:latin typeface="Arial"/>
              <a:ea typeface="Arial"/>
              <a:cs typeface="Arial"/>
              <a:sym typeface="Arial"/>
            </a:endParaRPr>
          </a:p>
        </p:txBody>
      </p:sp>
      <p:sp>
        <p:nvSpPr>
          <p:cNvPr id="258" name="Google Shape;258;p35"/>
          <p:cNvSpPr txBox="1"/>
          <p:nvPr/>
        </p:nvSpPr>
        <p:spPr>
          <a:xfrm>
            <a:off x="458325" y="1284400"/>
            <a:ext cx="1913400" cy="325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chemeClr val="accent4"/>
                </a:solidFill>
                <a:latin typeface="Proxima Nova"/>
                <a:ea typeface="Proxima Nova"/>
                <a:cs typeface="Proxima Nova"/>
                <a:sym typeface="Proxima Nova"/>
              </a:rPr>
              <a:t>D - Possibilities</a:t>
            </a:r>
            <a:endParaRPr sz="1800" b="1" i="0">
              <a:solidFill>
                <a:schemeClr val="accent4"/>
              </a:solidFill>
              <a:latin typeface="Proxima Nova"/>
              <a:ea typeface="Proxima Nova"/>
              <a:cs typeface="Proxima Nova"/>
              <a:sym typeface="Proxima Nova"/>
            </a:endParaRPr>
          </a:p>
        </p:txBody>
      </p:sp>
      <p:sp>
        <p:nvSpPr>
          <p:cNvPr id="259" name="Google Shape;259;p35"/>
          <p:cNvSpPr txBox="1"/>
          <p:nvPr/>
        </p:nvSpPr>
        <p:spPr>
          <a:xfrm>
            <a:off x="442950" y="798375"/>
            <a:ext cx="8255100" cy="444300"/>
          </a:xfrm>
          <a:prstGeom prst="rect">
            <a:avLst/>
          </a:prstGeom>
          <a:noFill/>
          <a:ln>
            <a:noFill/>
          </a:ln>
        </p:spPr>
        <p:txBody>
          <a:bodyPr spcFirstLastPara="1" wrap="square" lIns="27000" tIns="27000" rIns="27000" bIns="27000" anchor="t" anchorCtr="0">
            <a:noAutofit/>
          </a:bodyPr>
          <a:lstStyle/>
          <a:p>
            <a:pPr marL="0" lvl="0" indent="0" algn="l" rtl="0">
              <a:spcBef>
                <a:spcPts val="0"/>
              </a:spcBef>
              <a:spcAft>
                <a:spcPts val="0"/>
              </a:spcAft>
              <a:buNone/>
            </a:pPr>
            <a:r>
              <a:rPr lang="en" sz="1200">
                <a:latin typeface="Proxima Nova"/>
                <a:ea typeface="Proxima Nova"/>
                <a:cs typeface="Proxima Nova"/>
                <a:sym typeface="Proxima Nova"/>
              </a:rPr>
              <a:t>Review the questions below. Check items off the list that you or your team do well. Once you are done review the items you have not checked off and create an action plan for how you can start or modify your flow of work.</a:t>
            </a:r>
            <a:endParaRPr sz="1200">
              <a:latin typeface="Proxima Nova"/>
              <a:ea typeface="Proxima Nova"/>
              <a:cs typeface="Proxima Nova"/>
              <a:sym typeface="Proxima Nova"/>
            </a:endParaRPr>
          </a:p>
        </p:txBody>
      </p:sp>
      <p:sp>
        <p:nvSpPr>
          <p:cNvPr id="260" name="Google Shape;260;p35"/>
          <p:cNvSpPr txBox="1"/>
          <p:nvPr/>
        </p:nvSpPr>
        <p:spPr>
          <a:xfrm>
            <a:off x="571500" y="1752600"/>
            <a:ext cx="8111100" cy="2743200"/>
          </a:xfrm>
          <a:prstGeom prst="rect">
            <a:avLst/>
          </a:prstGeom>
          <a:noFill/>
          <a:ln>
            <a:noFill/>
          </a:ln>
        </p:spPr>
        <p:txBody>
          <a:bodyPr spcFirstLastPara="1" wrap="square" lIns="91425" tIns="91425" rIns="91425" bIns="91425" anchor="t" anchorCtr="0">
            <a:noAutofit/>
          </a:bodyPr>
          <a:lstStyle/>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Do we clearly understand the big picture and global view, and our role within it as a function?</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our initiatives and programs aligned with the vision and strategic goals of the organization?</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we adapting and changing our approaches fast enough to meet the needs?</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we aware of and responsive to the changing competitive and business needs?</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we creative and innovative in our ability to respond to all of the changing requirements?</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we contributing to the development of a culture for new thinking?</a:t>
            </a:r>
            <a:endParaRPr>
              <a:latin typeface="Proxima Nova"/>
              <a:ea typeface="Proxima Nova"/>
              <a:cs typeface="Proxima Nova"/>
              <a:sym typeface="Proxima Nova"/>
            </a:endParaRPr>
          </a:p>
          <a:p>
            <a:pPr marL="342900" lvl="0" indent="-292100" algn="l" rtl="0">
              <a:lnSpc>
                <a:spcPct val="120000"/>
              </a:lnSpc>
              <a:spcBef>
                <a:spcPts val="0"/>
              </a:spcBef>
              <a:spcAft>
                <a:spcPts val="0"/>
              </a:spcAft>
              <a:buSzPts val="1400"/>
              <a:buFont typeface="Proxima Nova"/>
              <a:buChar char="❑"/>
            </a:pPr>
            <a:r>
              <a:rPr lang="en">
                <a:latin typeface="Proxima Nova"/>
                <a:ea typeface="Proxima Nova"/>
                <a:cs typeface="Proxima Nova"/>
                <a:sym typeface="Proxima Nova"/>
              </a:rPr>
              <a:t>Are we current and forward-trending on the latest approaches?</a:t>
            </a:r>
            <a:endParaRPr>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Whole Brain</a:t>
            </a:r>
            <a:r>
              <a:rPr lang="en" baseline="30000"/>
              <a:t>Ⓡ</a:t>
            </a:r>
            <a:r>
              <a:rPr lang="en"/>
              <a:t> View of Improvements</a:t>
            </a:r>
            <a:endParaRPr/>
          </a:p>
        </p:txBody>
      </p:sp>
      <p:sp>
        <p:nvSpPr>
          <p:cNvPr id="266" name="Google Shape;266;p36"/>
          <p:cNvSpPr txBox="1">
            <a:spLocks noGrp="1"/>
          </p:cNvSpPr>
          <p:nvPr>
            <p:ph type="sldNum" idx="12"/>
          </p:nvPr>
        </p:nvSpPr>
        <p:spPr>
          <a:xfrm>
            <a:off x="8682450" y="4658150"/>
            <a:ext cx="33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67" name="Google Shape;267;p36"/>
          <p:cNvSpPr/>
          <p:nvPr/>
        </p:nvSpPr>
        <p:spPr>
          <a:xfrm>
            <a:off x="1283597" y="1445673"/>
            <a:ext cx="3259200" cy="1569000"/>
          </a:xfrm>
          <a:prstGeom prst="rect">
            <a:avLst/>
          </a:prstGeom>
          <a:noFill/>
          <a:ln w="28575" cap="flat" cmpd="sng">
            <a:solidFill>
              <a:srgbClr val="2CC3F0"/>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rgbClr val="FFFFFF"/>
              </a:solidFill>
              <a:latin typeface="Arial"/>
              <a:ea typeface="Arial"/>
              <a:cs typeface="Arial"/>
              <a:sym typeface="Arial"/>
            </a:endParaRPr>
          </a:p>
        </p:txBody>
      </p:sp>
      <p:sp>
        <p:nvSpPr>
          <p:cNvPr id="268" name="Google Shape;268;p36"/>
          <p:cNvSpPr/>
          <p:nvPr/>
        </p:nvSpPr>
        <p:spPr>
          <a:xfrm>
            <a:off x="1283597" y="3069400"/>
            <a:ext cx="3259200" cy="1569000"/>
          </a:xfrm>
          <a:prstGeom prst="rect">
            <a:avLst/>
          </a:prstGeom>
          <a:noFill/>
          <a:ln w="28575" cap="flat" cmpd="sng">
            <a:solidFill>
              <a:srgbClr val="63C084"/>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rgbClr val="FFFFFF"/>
              </a:solidFill>
              <a:latin typeface="Arial"/>
              <a:ea typeface="Arial"/>
              <a:cs typeface="Arial"/>
              <a:sym typeface="Arial"/>
            </a:endParaRPr>
          </a:p>
        </p:txBody>
      </p:sp>
      <p:sp>
        <p:nvSpPr>
          <p:cNvPr id="269" name="Google Shape;269;p36"/>
          <p:cNvSpPr/>
          <p:nvPr/>
        </p:nvSpPr>
        <p:spPr>
          <a:xfrm>
            <a:off x="4588619" y="1445673"/>
            <a:ext cx="3261900" cy="1569000"/>
          </a:xfrm>
          <a:prstGeom prst="rect">
            <a:avLst/>
          </a:prstGeom>
          <a:noFill/>
          <a:ln w="28575" cap="flat" cmpd="sng">
            <a:solidFill>
              <a:srgbClr val="FDD742"/>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rgbClr val="FFFFFF"/>
              </a:solidFill>
              <a:latin typeface="Arial"/>
              <a:ea typeface="Arial"/>
              <a:cs typeface="Arial"/>
              <a:sym typeface="Arial"/>
            </a:endParaRPr>
          </a:p>
        </p:txBody>
      </p:sp>
      <p:sp>
        <p:nvSpPr>
          <p:cNvPr id="270" name="Google Shape;270;p36"/>
          <p:cNvSpPr/>
          <p:nvPr/>
        </p:nvSpPr>
        <p:spPr>
          <a:xfrm>
            <a:off x="4587174" y="3073137"/>
            <a:ext cx="3262800" cy="1569000"/>
          </a:xfrm>
          <a:prstGeom prst="rect">
            <a:avLst/>
          </a:prstGeom>
          <a:noFill/>
          <a:ln w="28575" cap="flat" cmpd="sng">
            <a:solidFill>
              <a:srgbClr val="EF354E"/>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rgbClr val="FFFFFF"/>
              </a:solidFill>
              <a:latin typeface="Arial"/>
              <a:ea typeface="Arial"/>
              <a:cs typeface="Arial"/>
              <a:sym typeface="Arial"/>
            </a:endParaRPr>
          </a:p>
        </p:txBody>
      </p:sp>
      <p:sp>
        <p:nvSpPr>
          <p:cNvPr id="271" name="Google Shape;271;p36"/>
          <p:cNvSpPr txBox="1"/>
          <p:nvPr/>
        </p:nvSpPr>
        <p:spPr>
          <a:xfrm>
            <a:off x="1267363" y="1409900"/>
            <a:ext cx="1008600" cy="381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rgbClr val="2CC3F0"/>
                </a:solidFill>
                <a:latin typeface="Proxima Nova"/>
                <a:ea typeface="Proxima Nova"/>
                <a:cs typeface="Proxima Nova"/>
                <a:sym typeface="Proxima Nova"/>
              </a:rPr>
              <a:t>Profits</a:t>
            </a:r>
            <a:endParaRPr sz="1800" b="1" i="0">
              <a:solidFill>
                <a:srgbClr val="2CC3F0"/>
              </a:solidFill>
              <a:latin typeface="Proxima Nova"/>
              <a:ea typeface="Proxima Nova"/>
              <a:cs typeface="Proxima Nova"/>
              <a:sym typeface="Proxima Nova"/>
            </a:endParaRPr>
          </a:p>
        </p:txBody>
      </p:sp>
      <p:sp>
        <p:nvSpPr>
          <p:cNvPr id="272" name="Google Shape;272;p36"/>
          <p:cNvSpPr txBox="1"/>
          <p:nvPr/>
        </p:nvSpPr>
        <p:spPr>
          <a:xfrm>
            <a:off x="6397947" y="1409899"/>
            <a:ext cx="1478700" cy="3819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1800" b="1">
                <a:solidFill>
                  <a:srgbClr val="FDD742"/>
                </a:solidFill>
              </a:rPr>
              <a:t>Possibilities</a:t>
            </a:r>
            <a:endParaRPr sz="1800" b="1" i="0">
              <a:solidFill>
                <a:srgbClr val="FDD742"/>
              </a:solidFill>
            </a:endParaRPr>
          </a:p>
        </p:txBody>
      </p:sp>
      <p:sp>
        <p:nvSpPr>
          <p:cNvPr id="273" name="Google Shape;273;p36"/>
          <p:cNvSpPr txBox="1"/>
          <p:nvPr/>
        </p:nvSpPr>
        <p:spPr>
          <a:xfrm>
            <a:off x="1267360" y="4319275"/>
            <a:ext cx="1132500" cy="266700"/>
          </a:xfrm>
          <a:prstGeom prst="rect">
            <a:avLst/>
          </a:prstGeom>
          <a:noFill/>
          <a:ln w="9525" cap="flat" cmpd="sng">
            <a:solidFill>
              <a:srgbClr val="63C084">
                <a:alpha val="0"/>
              </a:srgbClr>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chemeClr val="accent2"/>
                </a:solidFill>
                <a:latin typeface="Proxima Nova"/>
                <a:ea typeface="Proxima Nova"/>
                <a:cs typeface="Proxima Nova"/>
                <a:sym typeface="Proxima Nova"/>
              </a:rPr>
              <a:t>Process</a:t>
            </a:r>
            <a:endParaRPr sz="1800" b="1" i="0">
              <a:solidFill>
                <a:schemeClr val="accent2"/>
              </a:solidFill>
              <a:latin typeface="Proxima Nova"/>
              <a:ea typeface="Proxima Nova"/>
              <a:cs typeface="Proxima Nova"/>
              <a:sym typeface="Proxima Nova"/>
            </a:endParaRPr>
          </a:p>
        </p:txBody>
      </p:sp>
      <p:sp>
        <p:nvSpPr>
          <p:cNvPr id="274" name="Google Shape;274;p36"/>
          <p:cNvSpPr txBox="1"/>
          <p:nvPr/>
        </p:nvSpPr>
        <p:spPr>
          <a:xfrm>
            <a:off x="6744138" y="4319275"/>
            <a:ext cx="1132500" cy="2667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1800" b="1">
                <a:solidFill>
                  <a:srgbClr val="EF354E"/>
                </a:solidFill>
                <a:latin typeface="Proxima Nova"/>
                <a:ea typeface="Proxima Nova"/>
                <a:cs typeface="Proxima Nova"/>
                <a:sym typeface="Proxima Nova"/>
              </a:rPr>
              <a:t>People</a:t>
            </a:r>
            <a:endParaRPr sz="1800" b="1" i="0">
              <a:solidFill>
                <a:srgbClr val="EF354E"/>
              </a:solidFill>
              <a:latin typeface="Proxima Nova"/>
              <a:ea typeface="Proxima Nova"/>
              <a:cs typeface="Proxima Nova"/>
              <a:sym typeface="Proxima Nova"/>
            </a:endParaRPr>
          </a:p>
        </p:txBody>
      </p:sp>
      <p:sp>
        <p:nvSpPr>
          <p:cNvPr id="275" name="Google Shape;275;p36"/>
          <p:cNvSpPr txBox="1"/>
          <p:nvPr/>
        </p:nvSpPr>
        <p:spPr>
          <a:xfrm>
            <a:off x="442950" y="722175"/>
            <a:ext cx="8255100" cy="444300"/>
          </a:xfrm>
          <a:prstGeom prst="rect">
            <a:avLst/>
          </a:prstGeom>
          <a:noFill/>
          <a:ln>
            <a:noFill/>
          </a:ln>
        </p:spPr>
        <p:txBody>
          <a:bodyPr spcFirstLastPara="1" wrap="square" lIns="27000" tIns="27000" rIns="27000" bIns="27000" anchor="t" anchorCtr="0">
            <a:noAutofit/>
          </a:bodyPr>
          <a:lstStyle/>
          <a:p>
            <a:pPr marL="0" lvl="0" indent="0" algn="l" rtl="0">
              <a:spcBef>
                <a:spcPts val="0"/>
              </a:spcBef>
              <a:spcAft>
                <a:spcPts val="0"/>
              </a:spcAft>
              <a:buNone/>
            </a:pPr>
            <a:r>
              <a:rPr lang="en" sz="1200">
                <a:latin typeface="Proxima Nova"/>
                <a:ea typeface="Proxima Nova"/>
                <a:cs typeface="Proxima Nova"/>
                <a:sym typeface="Proxima Nova"/>
              </a:rPr>
              <a:t>When you have completed review the questions in each quadrant and identified what you can start, stop or modify to improve your leadership agility, capture your action items in one sentence and map them to a walk around like the one below. This will help keep your commitment to building leadership agility.</a:t>
            </a:r>
            <a:endParaRPr sz="12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Herrmann 2020">
  <a:themeElements>
    <a:clrScheme name="Simple Light">
      <a:dk1>
        <a:srgbClr val="4E504F"/>
      </a:dk1>
      <a:lt1>
        <a:srgbClr val="FFFFFF"/>
      </a:lt1>
      <a:dk2>
        <a:srgbClr val="9D9D9D"/>
      </a:dk2>
      <a:lt2>
        <a:srgbClr val="EEEEEE"/>
      </a:lt2>
      <a:accent1>
        <a:srgbClr val="2CC3F0"/>
      </a:accent1>
      <a:accent2>
        <a:srgbClr val="63C084"/>
      </a:accent2>
      <a:accent3>
        <a:srgbClr val="EF354E"/>
      </a:accent3>
      <a:accent4>
        <a:srgbClr val="FDD742"/>
      </a:accent4>
      <a:accent5>
        <a:srgbClr val="214263"/>
      </a:accent5>
      <a:accent6>
        <a:srgbClr val="4E504F"/>
      </a:accent6>
      <a:hlink>
        <a:srgbClr val="0052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2041</Words>
  <Application>Microsoft Macintosh PowerPoint</Application>
  <PresentationFormat>On-screen Show (16:9)</PresentationFormat>
  <Paragraphs>124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Proxima Nova</vt:lpstr>
      <vt:lpstr>Arial Black</vt:lpstr>
      <vt:lpstr>Arial</vt:lpstr>
      <vt:lpstr>Proxima Nova Semibold</vt:lpstr>
      <vt:lpstr>Century Gothic</vt:lpstr>
      <vt:lpstr>Herrmann 2020</vt:lpstr>
      <vt:lpstr>Building Leadership Agility</vt:lpstr>
      <vt:lpstr>Whole BrainⓇ Business Model</vt:lpstr>
      <vt:lpstr>Whole BrainⓇ Business Model </vt:lpstr>
      <vt:lpstr>Step One: Assessing the A Quadrant</vt:lpstr>
      <vt:lpstr>Step Two: Assessing the B Quadrant</vt:lpstr>
      <vt:lpstr>Step Three: Assessing the C Quadrant</vt:lpstr>
      <vt:lpstr>Step Four: Assessing the D Quadrant</vt:lpstr>
      <vt:lpstr>A Whole BrainⓇ View of Improvements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Dorothy Roche</cp:lastModifiedBy>
  <cp:revision>3</cp:revision>
  <dcterms:modified xsi:type="dcterms:W3CDTF">2024-08-22T21:44:14Z</dcterms:modified>
  <cp:category/>
</cp:coreProperties>
</file>