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34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3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35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3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26.xml"/>
  <Override ContentType="application/vnd.openxmlformats-officedocument.theme+xml" PartName="/ppt/theme/theme7.xml"/>
  <Override ContentType="application/vnd.openxmlformats-officedocument.theme+xml" PartName="/ppt/theme/theme32.xml"/>
  <Override ContentType="application/vnd.openxmlformats-officedocument.theme+xml" PartName="/ppt/theme/theme4.xml"/>
  <Override ContentType="application/vnd.openxmlformats-officedocument.theme+xml" PartName="/ppt/theme/theme36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27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31.xml"/>
  <Override ContentType="application/vnd.openxmlformats-officedocument.theme+xml" PartName="/ppt/theme/theme30.xml"/>
  <Override ContentType="application/vnd.openxmlformats-officedocument.theme+xml" PartName="/ppt/theme/theme3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8.xml"/>
  <Override ContentType="application/vnd.openxmlformats-officedocument.theme+xml" PartName="/ppt/theme/theme21.xml"/>
  <Override ContentType="application/vnd.openxmlformats-officedocument.theme+xml" PartName="/ppt/theme/theme34.xml"/>
  <Override ContentType="application/vnd.openxmlformats-officedocument.theme+xml" PartName="/ppt/theme/theme2.xml"/>
  <Override ContentType="application/vnd.openxmlformats-officedocument.theme+xml" PartName="/ppt/theme/theme29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  <p:sldMasterId id="2147483660" r:id="rId10"/>
    <p:sldMasterId id="2147483662" r:id="rId11"/>
    <p:sldMasterId id="2147483664" r:id="rId12"/>
    <p:sldMasterId id="2147483666" r:id="rId13"/>
    <p:sldMasterId id="2147483668" r:id="rId14"/>
    <p:sldMasterId id="2147483670" r:id="rId15"/>
    <p:sldMasterId id="2147483672" r:id="rId16"/>
    <p:sldMasterId id="2147483674" r:id="rId17"/>
    <p:sldMasterId id="2147483680" r:id="rId18"/>
    <p:sldMasterId id="2147483682" r:id="rId19"/>
    <p:sldMasterId id="2147483694" r:id="rId20"/>
    <p:sldMasterId id="2147483696" r:id="rId21"/>
    <p:sldMasterId id="2147483698" r:id="rId22"/>
    <p:sldMasterId id="2147483700" r:id="rId23"/>
    <p:sldMasterId id="2147483702" r:id="rId24"/>
    <p:sldMasterId id="2147483704" r:id="rId25"/>
    <p:sldMasterId id="2147483706" r:id="rId26"/>
    <p:sldMasterId id="2147483708" r:id="rId27"/>
    <p:sldMasterId id="2147483710" r:id="rId28"/>
    <p:sldMasterId id="2147483712" r:id="rId29"/>
    <p:sldMasterId id="2147483714" r:id="rId30"/>
    <p:sldMasterId id="2147483716" r:id="rId31"/>
    <p:sldMasterId id="2147483718" r:id="rId32"/>
    <p:sldMasterId id="2147483720" r:id="rId33"/>
    <p:sldMasterId id="2147483722" r:id="rId34"/>
    <p:sldMasterId id="2147483724" r:id="rId35"/>
    <p:sldMasterId id="2147483726" r:id="rId36"/>
    <p:sldMasterId id="2147483728" r:id="rId37"/>
    <p:sldMasterId id="2147483730" r:id="rId38"/>
  </p:sldMasterIdLst>
  <p:notesMasterIdLst>
    <p:notesMasterId r:id="rId39"/>
  </p:notes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  <p:sldId id="292" r:id="rId76"/>
    <p:sldId id="293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308" r:id="rId92"/>
    <p:sldId id="309" r:id="rId93"/>
    <p:sldId id="310" r:id="rId94"/>
    <p:sldId id="311" r:id="rId95"/>
    <p:sldId id="312" r:id="rId96"/>
    <p:sldId id="313" r:id="rId97"/>
    <p:sldId id="314" r:id="rId98"/>
    <p:sldId id="315" r:id="rId99"/>
    <p:sldId id="316" r:id="rId100"/>
    <p:sldId id="317" r:id="rId101"/>
    <p:sldId id="318" r:id="rId102"/>
    <p:sldId id="319" r:id="rId103"/>
    <p:sldId id="320" r:id="rId104"/>
    <p:sldId id="321" r:id="rId105"/>
    <p:sldId id="322" r:id="rId106"/>
    <p:sldId id="323" r:id="rId107"/>
    <p:sldId id="324" r:id="rId108"/>
    <p:sldId id="325" r:id="rId109"/>
    <p:sldId id="326" r:id="rId110"/>
    <p:sldId id="327" r:id="rId111"/>
    <p:sldId id="328" r:id="rId112"/>
  </p:sldIdLst>
  <p:sldSz cy="6858000" cx="9144000"/>
  <p:notesSz cx="6858000" cy="9144000"/>
  <p:embeddedFontLst>
    <p:embeddedFont>
      <p:font typeface="Proxima Nova"/>
      <p:regular r:id="rId113"/>
      <p:bold r:id="rId114"/>
      <p:italic r:id="rId115"/>
      <p:boldItalic r:id="rId116"/>
    </p:embeddedFont>
    <p:embeddedFont>
      <p:font typeface="Helvetica Neue"/>
      <p:regular r:id="rId117"/>
      <p:bold r:id="rId118"/>
      <p:italic r:id="rId119"/>
      <p:boldItalic r:id="rId120"/>
    </p:embeddedFont>
    <p:embeddedFont>
      <p:font typeface="Century Gothic"/>
      <p:regular r:id="rId121"/>
      <p:bold r:id="rId122"/>
      <p:italic r:id="rId123"/>
      <p:boldItalic r:id="rId1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125" roundtripDataSignature="AMtx7mjDD17gH21qR31+YXeXR5rEqCXH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.xml"/><Relationship Id="rId42" Type="http://schemas.openxmlformats.org/officeDocument/2006/relationships/slide" Target="slides/slide3.xml"/><Relationship Id="rId41" Type="http://schemas.openxmlformats.org/officeDocument/2006/relationships/slide" Target="slides/slide2.xml"/><Relationship Id="rId44" Type="http://schemas.openxmlformats.org/officeDocument/2006/relationships/slide" Target="slides/slide5.xml"/><Relationship Id="rId43" Type="http://schemas.openxmlformats.org/officeDocument/2006/relationships/slide" Target="slides/slide4.xml"/><Relationship Id="rId46" Type="http://schemas.openxmlformats.org/officeDocument/2006/relationships/slide" Target="slides/slide7.xml"/><Relationship Id="rId45" Type="http://schemas.openxmlformats.org/officeDocument/2006/relationships/slide" Target="slides/slide6.xml"/><Relationship Id="rId107" Type="http://schemas.openxmlformats.org/officeDocument/2006/relationships/slide" Target="slides/slide68.xml"/><Relationship Id="rId106" Type="http://schemas.openxmlformats.org/officeDocument/2006/relationships/slide" Target="slides/slide67.xml"/><Relationship Id="rId105" Type="http://schemas.openxmlformats.org/officeDocument/2006/relationships/slide" Target="slides/slide66.xml"/><Relationship Id="rId104" Type="http://schemas.openxmlformats.org/officeDocument/2006/relationships/slide" Target="slides/slide65.xml"/><Relationship Id="rId109" Type="http://schemas.openxmlformats.org/officeDocument/2006/relationships/slide" Target="slides/slide70.xml"/><Relationship Id="rId108" Type="http://schemas.openxmlformats.org/officeDocument/2006/relationships/slide" Target="slides/slide69.xml"/><Relationship Id="rId48" Type="http://schemas.openxmlformats.org/officeDocument/2006/relationships/slide" Target="slides/slide9.xml"/><Relationship Id="rId47" Type="http://schemas.openxmlformats.org/officeDocument/2006/relationships/slide" Target="slides/slide8.xml"/><Relationship Id="rId49" Type="http://schemas.openxmlformats.org/officeDocument/2006/relationships/slide" Target="slides/slide10.xml"/><Relationship Id="rId103" Type="http://schemas.openxmlformats.org/officeDocument/2006/relationships/slide" Target="slides/slide64.xml"/><Relationship Id="rId102" Type="http://schemas.openxmlformats.org/officeDocument/2006/relationships/slide" Target="slides/slide63.xml"/><Relationship Id="rId101" Type="http://schemas.openxmlformats.org/officeDocument/2006/relationships/slide" Target="slides/slide62.xml"/><Relationship Id="rId100" Type="http://schemas.openxmlformats.org/officeDocument/2006/relationships/slide" Target="slides/slide61.xml"/><Relationship Id="rId31" Type="http://schemas.openxmlformats.org/officeDocument/2006/relationships/slideMaster" Target="slideMasters/slideMaster28.xml"/><Relationship Id="rId30" Type="http://schemas.openxmlformats.org/officeDocument/2006/relationships/slideMaster" Target="slideMasters/slideMaster27.xml"/><Relationship Id="rId33" Type="http://schemas.openxmlformats.org/officeDocument/2006/relationships/slideMaster" Target="slideMasters/slideMaster30.xml"/><Relationship Id="rId32" Type="http://schemas.openxmlformats.org/officeDocument/2006/relationships/slideMaster" Target="slideMasters/slideMaster29.xml"/><Relationship Id="rId35" Type="http://schemas.openxmlformats.org/officeDocument/2006/relationships/slideMaster" Target="slideMasters/slideMaster32.xml"/><Relationship Id="rId34" Type="http://schemas.openxmlformats.org/officeDocument/2006/relationships/slideMaster" Target="slideMasters/slideMaster31.xml"/><Relationship Id="rId37" Type="http://schemas.openxmlformats.org/officeDocument/2006/relationships/slideMaster" Target="slideMasters/slideMaster34.xml"/><Relationship Id="rId36" Type="http://schemas.openxmlformats.org/officeDocument/2006/relationships/slideMaster" Target="slideMasters/slideMaster33.xml"/><Relationship Id="rId39" Type="http://schemas.openxmlformats.org/officeDocument/2006/relationships/notesMaster" Target="notesMasters/notesMaster1.xml"/><Relationship Id="rId38" Type="http://schemas.openxmlformats.org/officeDocument/2006/relationships/slideMaster" Target="slideMasters/slideMaster35.xml"/><Relationship Id="rId20" Type="http://schemas.openxmlformats.org/officeDocument/2006/relationships/slideMaster" Target="slideMasters/slideMaster17.xml"/><Relationship Id="rId22" Type="http://schemas.openxmlformats.org/officeDocument/2006/relationships/slideMaster" Target="slideMasters/slideMaster19.xml"/><Relationship Id="rId21" Type="http://schemas.openxmlformats.org/officeDocument/2006/relationships/slideMaster" Target="slideMasters/slideMaster18.xml"/><Relationship Id="rId24" Type="http://schemas.openxmlformats.org/officeDocument/2006/relationships/slideMaster" Target="slideMasters/slideMaster21.xml"/><Relationship Id="rId23" Type="http://schemas.openxmlformats.org/officeDocument/2006/relationships/slideMaster" Target="slideMasters/slideMaster20.xml"/><Relationship Id="rId26" Type="http://schemas.openxmlformats.org/officeDocument/2006/relationships/slideMaster" Target="slideMasters/slideMaster23.xml"/><Relationship Id="rId121" Type="http://schemas.openxmlformats.org/officeDocument/2006/relationships/font" Target="fonts/CenturyGothic-regular.fntdata"/><Relationship Id="rId25" Type="http://schemas.openxmlformats.org/officeDocument/2006/relationships/slideMaster" Target="slideMasters/slideMaster22.xml"/><Relationship Id="rId120" Type="http://schemas.openxmlformats.org/officeDocument/2006/relationships/font" Target="fonts/HelveticaNeue-boldItalic.fntdata"/><Relationship Id="rId28" Type="http://schemas.openxmlformats.org/officeDocument/2006/relationships/slideMaster" Target="slideMasters/slideMaster25.xml"/><Relationship Id="rId27" Type="http://schemas.openxmlformats.org/officeDocument/2006/relationships/slideMaster" Target="slideMasters/slideMaster24.xml"/><Relationship Id="rId125" Type="http://customschemas.google.com/relationships/presentationmetadata" Target="metadata"/><Relationship Id="rId29" Type="http://schemas.openxmlformats.org/officeDocument/2006/relationships/slideMaster" Target="slideMasters/slideMaster26.xml"/><Relationship Id="rId124" Type="http://schemas.openxmlformats.org/officeDocument/2006/relationships/font" Target="fonts/CenturyGothic-boldItalic.fntdata"/><Relationship Id="rId123" Type="http://schemas.openxmlformats.org/officeDocument/2006/relationships/font" Target="fonts/CenturyGothic-italic.fntdata"/><Relationship Id="rId122" Type="http://schemas.openxmlformats.org/officeDocument/2006/relationships/font" Target="fonts/CenturyGothic-bold.fntdata"/><Relationship Id="rId95" Type="http://schemas.openxmlformats.org/officeDocument/2006/relationships/slide" Target="slides/slide56.xml"/><Relationship Id="rId94" Type="http://schemas.openxmlformats.org/officeDocument/2006/relationships/slide" Target="slides/slide55.xml"/><Relationship Id="rId97" Type="http://schemas.openxmlformats.org/officeDocument/2006/relationships/slide" Target="slides/slide58.xml"/><Relationship Id="rId96" Type="http://schemas.openxmlformats.org/officeDocument/2006/relationships/slide" Target="slides/slide57.xml"/><Relationship Id="rId11" Type="http://schemas.openxmlformats.org/officeDocument/2006/relationships/slideMaster" Target="slideMasters/slideMaster8.xml"/><Relationship Id="rId99" Type="http://schemas.openxmlformats.org/officeDocument/2006/relationships/slide" Target="slides/slide60.xml"/><Relationship Id="rId10" Type="http://schemas.openxmlformats.org/officeDocument/2006/relationships/slideMaster" Target="slideMasters/slideMaster7.xml"/><Relationship Id="rId98" Type="http://schemas.openxmlformats.org/officeDocument/2006/relationships/slide" Target="slides/slide59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slide" Target="slides/slide52.xml"/><Relationship Id="rId90" Type="http://schemas.openxmlformats.org/officeDocument/2006/relationships/slide" Target="slides/slide51.xml"/><Relationship Id="rId93" Type="http://schemas.openxmlformats.org/officeDocument/2006/relationships/slide" Target="slides/slide54.xml"/><Relationship Id="rId92" Type="http://schemas.openxmlformats.org/officeDocument/2006/relationships/slide" Target="slides/slide53.xml"/><Relationship Id="rId118" Type="http://schemas.openxmlformats.org/officeDocument/2006/relationships/font" Target="fonts/HelveticaNeue-bold.fntdata"/><Relationship Id="rId117" Type="http://schemas.openxmlformats.org/officeDocument/2006/relationships/font" Target="fonts/HelveticaNeue-regular.fntdata"/><Relationship Id="rId116" Type="http://schemas.openxmlformats.org/officeDocument/2006/relationships/font" Target="fonts/ProximaNova-boldItalic.fntdata"/><Relationship Id="rId115" Type="http://schemas.openxmlformats.org/officeDocument/2006/relationships/font" Target="fonts/ProximaNova-italic.fntdata"/><Relationship Id="rId119" Type="http://schemas.openxmlformats.org/officeDocument/2006/relationships/font" Target="fonts/HelveticaNeue-italic.fntdata"/><Relationship Id="rId15" Type="http://schemas.openxmlformats.org/officeDocument/2006/relationships/slideMaster" Target="slideMasters/slideMaster12.xml"/><Relationship Id="rId110" Type="http://schemas.openxmlformats.org/officeDocument/2006/relationships/slide" Target="slides/slide71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14" Type="http://schemas.openxmlformats.org/officeDocument/2006/relationships/font" Target="fonts/ProximaNova-bold.fntdata"/><Relationship Id="rId18" Type="http://schemas.openxmlformats.org/officeDocument/2006/relationships/slideMaster" Target="slideMasters/slideMaster15.xml"/><Relationship Id="rId113" Type="http://schemas.openxmlformats.org/officeDocument/2006/relationships/font" Target="fonts/ProximaNova-regular.fntdata"/><Relationship Id="rId112" Type="http://schemas.openxmlformats.org/officeDocument/2006/relationships/slide" Target="slides/slide73.xml"/><Relationship Id="rId111" Type="http://schemas.openxmlformats.org/officeDocument/2006/relationships/slide" Target="slides/slide72.xml"/><Relationship Id="rId84" Type="http://schemas.openxmlformats.org/officeDocument/2006/relationships/slide" Target="slides/slide45.xml"/><Relationship Id="rId83" Type="http://schemas.openxmlformats.org/officeDocument/2006/relationships/slide" Target="slides/slide44.xml"/><Relationship Id="rId86" Type="http://schemas.openxmlformats.org/officeDocument/2006/relationships/slide" Target="slides/slide47.xml"/><Relationship Id="rId85" Type="http://schemas.openxmlformats.org/officeDocument/2006/relationships/slide" Target="slides/slide46.xml"/><Relationship Id="rId88" Type="http://schemas.openxmlformats.org/officeDocument/2006/relationships/slide" Target="slides/slide49.xml"/><Relationship Id="rId87" Type="http://schemas.openxmlformats.org/officeDocument/2006/relationships/slide" Target="slides/slide48.xml"/><Relationship Id="rId89" Type="http://schemas.openxmlformats.org/officeDocument/2006/relationships/slide" Target="slides/slide50.xml"/><Relationship Id="rId80" Type="http://schemas.openxmlformats.org/officeDocument/2006/relationships/slide" Target="slides/slide41.xml"/><Relationship Id="rId82" Type="http://schemas.openxmlformats.org/officeDocument/2006/relationships/slide" Target="slides/slide43.xml"/><Relationship Id="rId81" Type="http://schemas.openxmlformats.org/officeDocument/2006/relationships/slide" Target="slides/slide42.xml"/><Relationship Id="rId1" Type="http://schemas.openxmlformats.org/officeDocument/2006/relationships/theme" Target="theme/theme1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34.xml"/><Relationship Id="rId72" Type="http://schemas.openxmlformats.org/officeDocument/2006/relationships/slide" Target="slides/slide33.xml"/><Relationship Id="rId75" Type="http://schemas.openxmlformats.org/officeDocument/2006/relationships/slide" Target="slides/slide36.xml"/><Relationship Id="rId74" Type="http://schemas.openxmlformats.org/officeDocument/2006/relationships/slide" Target="slides/slide35.xml"/><Relationship Id="rId77" Type="http://schemas.openxmlformats.org/officeDocument/2006/relationships/slide" Target="slides/slide38.xml"/><Relationship Id="rId76" Type="http://schemas.openxmlformats.org/officeDocument/2006/relationships/slide" Target="slides/slide37.xml"/><Relationship Id="rId79" Type="http://schemas.openxmlformats.org/officeDocument/2006/relationships/slide" Target="slides/slide40.xml"/><Relationship Id="rId78" Type="http://schemas.openxmlformats.org/officeDocument/2006/relationships/slide" Target="slides/slide39.xml"/><Relationship Id="rId71" Type="http://schemas.openxmlformats.org/officeDocument/2006/relationships/slide" Target="slides/slide32.xml"/><Relationship Id="rId70" Type="http://schemas.openxmlformats.org/officeDocument/2006/relationships/slide" Target="slides/slide31.xml"/><Relationship Id="rId62" Type="http://schemas.openxmlformats.org/officeDocument/2006/relationships/slide" Target="slides/slide23.xml"/><Relationship Id="rId61" Type="http://schemas.openxmlformats.org/officeDocument/2006/relationships/slide" Target="slides/slide22.xml"/><Relationship Id="rId64" Type="http://schemas.openxmlformats.org/officeDocument/2006/relationships/slide" Target="slides/slide25.xml"/><Relationship Id="rId63" Type="http://schemas.openxmlformats.org/officeDocument/2006/relationships/slide" Target="slides/slide24.xml"/><Relationship Id="rId66" Type="http://schemas.openxmlformats.org/officeDocument/2006/relationships/slide" Target="slides/slide27.xml"/><Relationship Id="rId65" Type="http://schemas.openxmlformats.org/officeDocument/2006/relationships/slide" Target="slides/slide26.xml"/><Relationship Id="rId68" Type="http://schemas.openxmlformats.org/officeDocument/2006/relationships/slide" Target="slides/slide29.xml"/><Relationship Id="rId67" Type="http://schemas.openxmlformats.org/officeDocument/2006/relationships/slide" Target="slides/slide28.xml"/><Relationship Id="rId60" Type="http://schemas.openxmlformats.org/officeDocument/2006/relationships/slide" Target="slides/slide21.xml"/><Relationship Id="rId69" Type="http://schemas.openxmlformats.org/officeDocument/2006/relationships/slide" Target="slides/slide30.xml"/><Relationship Id="rId51" Type="http://schemas.openxmlformats.org/officeDocument/2006/relationships/slide" Target="slides/slide12.xml"/><Relationship Id="rId50" Type="http://schemas.openxmlformats.org/officeDocument/2006/relationships/slide" Target="slides/slide11.xml"/><Relationship Id="rId53" Type="http://schemas.openxmlformats.org/officeDocument/2006/relationships/slide" Target="slides/slide14.xml"/><Relationship Id="rId52" Type="http://schemas.openxmlformats.org/officeDocument/2006/relationships/slide" Target="slides/slide13.xml"/><Relationship Id="rId55" Type="http://schemas.openxmlformats.org/officeDocument/2006/relationships/slide" Target="slides/slide16.xml"/><Relationship Id="rId54" Type="http://schemas.openxmlformats.org/officeDocument/2006/relationships/slide" Target="slides/slide15.xml"/><Relationship Id="rId57" Type="http://schemas.openxmlformats.org/officeDocument/2006/relationships/slide" Target="slides/slide18.xml"/><Relationship Id="rId56" Type="http://schemas.openxmlformats.org/officeDocument/2006/relationships/slide" Target="slides/slide17.xml"/><Relationship Id="rId59" Type="http://schemas.openxmlformats.org/officeDocument/2006/relationships/slide" Target="slides/slide20.xml"/><Relationship Id="rId58" Type="http://schemas.openxmlformats.org/officeDocument/2006/relationships/slide" Target="slides/slide1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8" name="Google Shape;3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Version: BOTDM2.2, 03-2015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Copyright: &lt;a href='http://www.123rf.com/profile_alphaspirit'&gt;alphaspirit / 123RF Stock Photo&lt;/a&gt;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73" name="Google Shape;4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1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9" name="Google Shape;49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06" name="Google Shape;5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12" name="Google Shape;5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Copyright: &lt;a href='http://www.123rf.com/profile_gajus'&gt;gajus / 123RF Stock Photo&lt;/a&gt;</a:t>
            </a:r>
            <a:endParaRPr/>
          </a:p>
        </p:txBody>
      </p:sp>
      <p:sp>
        <p:nvSpPr>
          <p:cNvPr id="513" name="Google Shape;513;p1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20" name="Google Shape;5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27" name="Google Shape;5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33" name="Google Shape;53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" name="Google Shape;545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7" name="Google Shape;3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55" name="Google Shape;5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Monkey Business Illusion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URL: http://theinvisiblegorilla.com/blog/2010/05/10/the-monkey-business-illusion/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2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87" name="Google Shape;5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2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04" name="Google Shape;60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10" name="Google Shape;61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Copyright: &lt;a href='http://www.123rf.com/profile_rnl'&gt;rnl / 123RF Stock Photo&lt;/a&gt;</a:t>
            </a:r>
            <a:endParaRPr/>
          </a:p>
        </p:txBody>
      </p:sp>
      <p:sp>
        <p:nvSpPr>
          <p:cNvPr id="611" name="Google Shape;611;p2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18" name="Google Shape;61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25" name="Google Shape;62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94" name="Google Shape;3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Insert new cover art when available.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31" name="Google Shape;63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7" name="Google Shape;637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43" name="Google Shape;643;p32:notes"/>
          <p:cNvSpPr txBox="1"/>
          <p:nvPr>
            <p:ph idx="1" type="body"/>
          </p:nvPr>
        </p:nvSpPr>
        <p:spPr>
          <a:xfrm>
            <a:off x="685800" y="4343400"/>
            <a:ext cx="5486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4" name="Google Shape;644;p3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55" name="Google Shape;65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6" name="Google Shape;656;p3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65" name="Google Shape;66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6" name="Google Shape;666;p3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2" name="Google Shape;682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8" name="Google Shape;688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4" name="Google Shape;694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0" name="Google Shape;70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00" name="Google Shape;4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7" name="Google Shape;707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1" name="Google Shape;721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36" name="Google Shape;73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2" name="Google Shape;742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49" name="Google Shape;74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55" name="Google Shape;75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61" name="Google Shape;76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7" name="Google Shape;767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06" name="Google Shape;4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74" name="Google Shape;77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5" name="Google Shape;775;p5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6" name="Google Shape;786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7" name="Google Shape;797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08" name="Google Shape;80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NOTE: When using Whole Brain</a:t>
            </a:r>
            <a:r>
              <a:rPr baseline="30000" lang="en-US"/>
              <a:t>®</a:t>
            </a:r>
            <a:r>
              <a:rPr lang="en-US"/>
              <a:t> Thinking to help make a decision about a new hire, it is illegal and unethical to use HBDI</a:t>
            </a:r>
            <a:r>
              <a:rPr baseline="30000" lang="en-US"/>
              <a:t>®</a:t>
            </a:r>
            <a:r>
              <a:rPr lang="en-US"/>
              <a:t> Profiles to screen the candidates, in any way, for a position. This would be discriminatory, as the HBDI</a:t>
            </a:r>
            <a:r>
              <a:rPr baseline="30000" lang="en-US"/>
              <a:t>®</a:t>
            </a:r>
            <a:r>
              <a:rPr lang="en-US"/>
              <a:t> Assessment predicts preferences, not competencies.</a:t>
            </a:r>
            <a:endParaRPr/>
          </a:p>
        </p:txBody>
      </p:sp>
      <p:sp>
        <p:nvSpPr>
          <p:cNvPr id="809" name="Google Shape;809;p5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0" name="Google Shape;820;p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33" name="Google Shape;833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4" name="Google Shape;834;p5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9" name="Google Shape;859;p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6" name="Google Shape;866;p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3" name="Google Shape;87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9" name="Google Shape;879;p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12" name="Google Shape;4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86" name="Google Shape;886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93" name="Google Shape;893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4" name="Google Shape;894;p6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03" name="Google Shape;903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6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10" name="Google Shape;910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1" name="Google Shape;911;p6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7" name="Google Shape;917;p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3" name="Google Shape;923;p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9" name="Google Shape;929;p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7:notes"/>
          <p:cNvSpPr/>
          <p:nvPr>
            <p:ph idx="2" type="sldImg"/>
          </p:nvPr>
        </p:nvSpPr>
        <p:spPr>
          <a:xfrm>
            <a:off x="1146175" y="685800"/>
            <a:ext cx="4567237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35" name="Google Shape;935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6" name="Google Shape;936;p6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52" name="Google Shape;952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Copyright: &lt;a href='http://www.123rf.com/profile_alphaspirit'&gt;alphaspirit / 123RF Stock Photo&lt;/a&gt;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0" name="Google Shape;960;p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21" name="Google Shape;4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66" name="Google Shape;966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7" name="Google Shape;967;p7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3" name="Google Shape;973;p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3" name="Google Shape;983;p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89" name="Google Shape;989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Insert in deck as needed.</a:t>
            </a:r>
            <a:endParaRPr/>
          </a:p>
        </p:txBody>
      </p:sp>
      <p:sp>
        <p:nvSpPr>
          <p:cNvPr id="990" name="Google Shape;990;p7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>
  <p:cSld name="Title Pag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5"/>
          <p:cNvSpPr/>
          <p:nvPr>
            <p:ph idx="2" type="pic"/>
          </p:nvPr>
        </p:nvSpPr>
        <p:spPr>
          <a:xfrm>
            <a:off x="0" y="53788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5"/>
          <p:cNvSpPr txBox="1"/>
          <p:nvPr>
            <p:ph idx="1" type="body"/>
          </p:nvPr>
        </p:nvSpPr>
        <p:spPr>
          <a:xfrm>
            <a:off x="304800" y="3810000"/>
            <a:ext cx="859948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414042"/>
              </a:buClr>
              <a:buSzPts val="4800"/>
              <a:buFont typeface="Arial"/>
              <a:buNone/>
              <a:defRPr b="0" i="1" sz="48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75"/>
          <p:cNvSpPr txBox="1"/>
          <p:nvPr>
            <p:ph idx="3" type="subTitle"/>
          </p:nvPr>
        </p:nvSpPr>
        <p:spPr>
          <a:xfrm>
            <a:off x="678977" y="4953000"/>
            <a:ext cx="7786047" cy="115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Pic">
  <p:cSld name="Title and Content w Pic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3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93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93"/>
          <p:cNvSpPr/>
          <p:nvPr>
            <p:ph idx="2" type="pic"/>
          </p:nvPr>
        </p:nvSpPr>
        <p:spPr>
          <a:xfrm>
            <a:off x="6705600" y="3505200"/>
            <a:ext cx="1844842" cy="274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 Subtitle Slide">
  <p:cSld name="Alt Sub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5"/>
          <p:cNvSpPr txBox="1"/>
          <p:nvPr>
            <p:ph type="ctrTitle"/>
          </p:nvPr>
        </p:nvSpPr>
        <p:spPr>
          <a:xfrm>
            <a:off x="136478" y="2074464"/>
            <a:ext cx="3657600" cy="2169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95"/>
          <p:cNvSpPr txBox="1"/>
          <p:nvPr>
            <p:ph idx="1" type="subTitle"/>
          </p:nvPr>
        </p:nvSpPr>
        <p:spPr>
          <a:xfrm>
            <a:off x="3962400" y="1703459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7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97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>
  <p:cSld name="Title and Log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9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o footer">
  <p:cSld name="Title no foot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1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 Slide">
  <p:cSld name="Contact Us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footer bar">
  <p:cSld name="Blank no footer ba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Walk-Around 1">
  <p:cSld name="Title and Walk-Around 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3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7"/>
          <p:cNvSpPr txBox="1"/>
          <p:nvPr>
            <p:ph type="title"/>
          </p:nvPr>
        </p:nvSpPr>
        <p:spPr>
          <a:xfrm>
            <a:off x="457200" y="152404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" name="Google Shape;25;p77"/>
          <p:cNvSpPr txBox="1"/>
          <p:nvPr>
            <p:ph idx="1" type="body"/>
          </p:nvPr>
        </p:nvSpPr>
        <p:spPr>
          <a:xfrm>
            <a:off x="457200" y="1219204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 Slide">
  <p:cSld name="Contact Us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1"/>
          <p:cNvSpPr txBox="1"/>
          <p:nvPr>
            <p:ph type="title"/>
          </p:nvPr>
        </p:nvSpPr>
        <p:spPr>
          <a:xfrm>
            <a:off x="1792288" y="555124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9" name="Google Shape;149;p111"/>
          <p:cNvSpPr/>
          <p:nvPr>
            <p:ph idx="2" type="pic"/>
          </p:nvPr>
        </p:nvSpPr>
        <p:spPr>
          <a:xfrm>
            <a:off x="1323833" y="590935"/>
            <a:ext cx="6450606" cy="48681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ercise">
  <p:cSld name="Exercis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2"/>
          <p:cNvSpPr/>
          <p:nvPr>
            <p:ph idx="2" type="pic"/>
          </p:nvPr>
        </p:nvSpPr>
        <p:spPr>
          <a:xfrm>
            <a:off x="0" y="53788"/>
            <a:ext cx="2395728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112"/>
          <p:cNvSpPr txBox="1"/>
          <p:nvPr>
            <p:ph idx="1" type="body"/>
          </p:nvPr>
        </p:nvSpPr>
        <p:spPr>
          <a:xfrm>
            <a:off x="2575034" y="9906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p112"/>
          <p:cNvSpPr txBox="1"/>
          <p:nvPr>
            <p:ph idx="3" type="body"/>
          </p:nvPr>
        </p:nvSpPr>
        <p:spPr>
          <a:xfrm>
            <a:off x="2552026" y="152400"/>
            <a:ext cx="6486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Page">
  <p:cSld name="Quote Pag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3"/>
          <p:cNvSpPr/>
          <p:nvPr>
            <p:ph idx="2" type="pic"/>
          </p:nvPr>
        </p:nvSpPr>
        <p:spPr>
          <a:xfrm>
            <a:off x="0" y="53788"/>
            <a:ext cx="9144000" cy="3858768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13"/>
          <p:cNvSpPr txBox="1"/>
          <p:nvPr>
            <p:ph idx="1" type="body"/>
          </p:nvPr>
        </p:nvSpPr>
        <p:spPr>
          <a:xfrm>
            <a:off x="272257" y="4114800"/>
            <a:ext cx="859948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414042"/>
              </a:buClr>
              <a:buSzPts val="3600"/>
              <a:buFont typeface="Arial"/>
              <a:buNone/>
              <a:defRPr b="0" i="1" sz="36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Page Left_Small">
  <p:cSld name="Interior Page Left_Small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4"/>
          <p:cNvSpPr/>
          <p:nvPr>
            <p:ph idx="2" type="pic"/>
          </p:nvPr>
        </p:nvSpPr>
        <p:spPr>
          <a:xfrm>
            <a:off x="5110853" y="49306"/>
            <a:ext cx="4041648" cy="4133088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14"/>
          <p:cNvSpPr txBox="1"/>
          <p:nvPr>
            <p:ph idx="1" type="body"/>
          </p:nvPr>
        </p:nvSpPr>
        <p:spPr>
          <a:xfrm>
            <a:off x="89336" y="990600"/>
            <a:ext cx="4740166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0" name="Google Shape;160;p114"/>
          <p:cNvSpPr txBox="1"/>
          <p:nvPr>
            <p:ph idx="3" type="body"/>
          </p:nvPr>
        </p:nvSpPr>
        <p:spPr>
          <a:xfrm>
            <a:off x="68976" y="152400"/>
            <a:ext cx="474739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Pic2">
  <p:cSld name="Title and Content w Pic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5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3" name="Google Shape;163;p115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Google Shape;164;p115"/>
          <p:cNvSpPr/>
          <p:nvPr>
            <p:ph idx="2" type="pic"/>
          </p:nvPr>
        </p:nvSpPr>
        <p:spPr>
          <a:xfrm>
            <a:off x="6629400" y="4022834"/>
            <a:ext cx="2057400" cy="21039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w Pic">
  <p:cSld name="1_Title and Content w Pic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6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7" name="Google Shape;167;p116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8" name="Google Shape;168;p116"/>
          <p:cNvSpPr/>
          <p:nvPr>
            <p:ph idx="2" type="pic"/>
          </p:nvPr>
        </p:nvSpPr>
        <p:spPr>
          <a:xfrm>
            <a:off x="6705600" y="3505200"/>
            <a:ext cx="1844842" cy="274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7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1" name="Google Shape;171;p117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Page Right_Small">
  <p:cSld name="Interior Page Right_Small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8"/>
          <p:cNvSpPr/>
          <p:nvPr>
            <p:ph idx="2" type="pic"/>
          </p:nvPr>
        </p:nvSpPr>
        <p:spPr>
          <a:xfrm>
            <a:off x="1696" y="60434"/>
            <a:ext cx="4041648" cy="4133088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118"/>
          <p:cNvSpPr txBox="1"/>
          <p:nvPr>
            <p:ph idx="1" type="body"/>
          </p:nvPr>
        </p:nvSpPr>
        <p:spPr>
          <a:xfrm>
            <a:off x="4327634" y="990600"/>
            <a:ext cx="4740166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5" name="Google Shape;175;p118"/>
          <p:cNvSpPr txBox="1"/>
          <p:nvPr>
            <p:ph idx="3" type="body"/>
          </p:nvPr>
        </p:nvSpPr>
        <p:spPr>
          <a:xfrm>
            <a:off x="4307274" y="152400"/>
            <a:ext cx="474739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 tagline">
  <p:cSld name="Blank w taglin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>
  <p:cSld name="Title and Logo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9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 Slide">
  <p:cSld name="Contact Us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no footer bar">
  <p:cSld name="1_Blank no footer ba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3"/>
          <p:cNvSpPr txBox="1"/>
          <p:nvPr>
            <p:ph type="ctrTitle"/>
          </p:nvPr>
        </p:nvSpPr>
        <p:spPr>
          <a:xfrm>
            <a:off x="136478" y="2074460"/>
            <a:ext cx="3657600" cy="2169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Google Shape;190;p123"/>
          <p:cNvSpPr txBox="1"/>
          <p:nvPr>
            <p:ph idx="1" type="subTitle"/>
          </p:nvPr>
        </p:nvSpPr>
        <p:spPr>
          <a:xfrm>
            <a:off x="3962400" y="1703459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Slide">
  <p:cSld name="Subtitle Slid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5"/>
          <p:cNvSpPr txBox="1"/>
          <p:nvPr>
            <p:ph type="ctrTitle"/>
          </p:nvPr>
        </p:nvSpPr>
        <p:spPr>
          <a:xfrm>
            <a:off x="3962400" y="2133600"/>
            <a:ext cx="5029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8" name="Google Shape;198;p125"/>
          <p:cNvSpPr txBox="1"/>
          <p:nvPr>
            <p:ph idx="1" type="subTitle"/>
          </p:nvPr>
        </p:nvSpPr>
        <p:spPr>
          <a:xfrm>
            <a:off x="3962400" y="3736975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Google Shape;199;p125"/>
          <p:cNvSpPr/>
          <p:nvPr>
            <p:ph idx="2" type="pic"/>
          </p:nvPr>
        </p:nvSpPr>
        <p:spPr>
          <a:xfrm>
            <a:off x="2" y="53788"/>
            <a:ext cx="3792537" cy="56483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Page Left_Small">
  <p:cSld name="Interior Page Left_Small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7"/>
          <p:cNvSpPr/>
          <p:nvPr>
            <p:ph idx="2" type="pic"/>
          </p:nvPr>
        </p:nvSpPr>
        <p:spPr>
          <a:xfrm>
            <a:off x="5110853" y="49306"/>
            <a:ext cx="4041648" cy="4133088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127"/>
          <p:cNvSpPr txBox="1"/>
          <p:nvPr>
            <p:ph idx="1" type="body"/>
          </p:nvPr>
        </p:nvSpPr>
        <p:spPr>
          <a:xfrm>
            <a:off x="89336" y="990600"/>
            <a:ext cx="4740166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7" name="Google Shape;207;p127"/>
          <p:cNvSpPr txBox="1"/>
          <p:nvPr>
            <p:ph idx="3" type="body"/>
          </p:nvPr>
        </p:nvSpPr>
        <p:spPr>
          <a:xfrm>
            <a:off x="68976" y="152400"/>
            <a:ext cx="474739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Page">
  <p:cSld name="Quote Pag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9"/>
          <p:cNvSpPr/>
          <p:nvPr>
            <p:ph idx="2" type="pic"/>
          </p:nvPr>
        </p:nvSpPr>
        <p:spPr>
          <a:xfrm>
            <a:off x="0" y="53788"/>
            <a:ext cx="9144000" cy="3858768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129"/>
          <p:cNvSpPr txBox="1"/>
          <p:nvPr>
            <p:ph idx="1" type="body"/>
          </p:nvPr>
        </p:nvSpPr>
        <p:spPr>
          <a:xfrm>
            <a:off x="272257" y="4114800"/>
            <a:ext cx="859948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414042"/>
              </a:buClr>
              <a:buSzPts val="3600"/>
              <a:buFont typeface="Arial"/>
              <a:buNone/>
              <a:defRPr b="0" i="1" sz="36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ercise">
  <p:cSld name="Exercis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1"/>
          <p:cNvSpPr/>
          <p:nvPr>
            <p:ph idx="2" type="pic"/>
          </p:nvPr>
        </p:nvSpPr>
        <p:spPr>
          <a:xfrm>
            <a:off x="0" y="53788"/>
            <a:ext cx="2395728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131"/>
          <p:cNvSpPr txBox="1"/>
          <p:nvPr>
            <p:ph idx="1" type="body"/>
          </p:nvPr>
        </p:nvSpPr>
        <p:spPr>
          <a:xfrm>
            <a:off x="2575034" y="990600"/>
            <a:ext cx="6477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lphaLcPeriod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2" name="Google Shape;222;p131"/>
          <p:cNvSpPr txBox="1"/>
          <p:nvPr>
            <p:ph idx="3" type="body"/>
          </p:nvPr>
        </p:nvSpPr>
        <p:spPr>
          <a:xfrm>
            <a:off x="2552026" y="152400"/>
            <a:ext cx="64868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Walk-Around 1">
  <p:cSld name="5_Title and Walk-Around 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3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Walk-Around 1">
  <p:cSld name="6_Title and Walk-Around 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5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Walk-Around 1">
  <p:cSld name="1_Title and Walk-Around 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7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 Subtitle Slide">
  <p:cSld name="Alt Sub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1"/>
          <p:cNvSpPr txBox="1"/>
          <p:nvPr>
            <p:ph type="ctrTitle"/>
          </p:nvPr>
        </p:nvSpPr>
        <p:spPr>
          <a:xfrm>
            <a:off x="136478" y="2074464"/>
            <a:ext cx="3657600" cy="2169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81"/>
          <p:cNvSpPr txBox="1"/>
          <p:nvPr>
            <p:ph idx="1" type="subTitle"/>
          </p:nvPr>
        </p:nvSpPr>
        <p:spPr>
          <a:xfrm>
            <a:off x="3962400" y="1703459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Walk-Around 1">
  <p:cSld name="2_Title and Walk-Around 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9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Walk-Around 1">
  <p:cSld name="4_Title and Walk-Around 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1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Walk-Around 1">
  <p:cSld name="3_Title and Walk-Around 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3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lk-Around no title">
  <p:cSld name="Walk-Around no title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7"/>
          <p:cNvSpPr txBox="1"/>
          <p:nvPr>
            <p:ph type="title"/>
          </p:nvPr>
        </p:nvSpPr>
        <p:spPr>
          <a:xfrm>
            <a:off x="1792288" y="555124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8" name="Google Shape;338;p147"/>
          <p:cNvSpPr/>
          <p:nvPr>
            <p:ph idx="2" type="pic"/>
          </p:nvPr>
        </p:nvSpPr>
        <p:spPr>
          <a:xfrm>
            <a:off x="1323833" y="590935"/>
            <a:ext cx="6450606" cy="486817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 tagline">
  <p:cSld name="Blank w tagline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>
  <p:cSld name="Title Pag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3"/>
          <p:cNvSpPr/>
          <p:nvPr>
            <p:ph idx="2" type="pic"/>
          </p:nvPr>
        </p:nvSpPr>
        <p:spPr>
          <a:xfrm>
            <a:off x="0" y="53788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153"/>
          <p:cNvSpPr txBox="1"/>
          <p:nvPr>
            <p:ph idx="1" type="body"/>
          </p:nvPr>
        </p:nvSpPr>
        <p:spPr>
          <a:xfrm>
            <a:off x="304800" y="3810000"/>
            <a:ext cx="859948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414042"/>
              </a:buClr>
              <a:buSzPts val="4800"/>
              <a:buFont typeface="Arial"/>
              <a:buNone/>
              <a:defRPr b="0" i="1" sz="48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8" name="Google Shape;358;p153"/>
          <p:cNvSpPr txBox="1"/>
          <p:nvPr>
            <p:ph idx="3" type="subTitle"/>
          </p:nvPr>
        </p:nvSpPr>
        <p:spPr>
          <a:xfrm>
            <a:off x="678977" y="4953000"/>
            <a:ext cx="7786047" cy="1158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5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6" name="Google Shape;366;p155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Slide">
  <p:cSld name="Subtitle Slide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7"/>
          <p:cNvSpPr txBox="1"/>
          <p:nvPr>
            <p:ph type="ctrTitle"/>
          </p:nvPr>
        </p:nvSpPr>
        <p:spPr>
          <a:xfrm>
            <a:off x="3962400" y="2133600"/>
            <a:ext cx="5029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4" name="Google Shape;374;p157"/>
          <p:cNvSpPr txBox="1"/>
          <p:nvPr>
            <p:ph idx="1" type="subTitle"/>
          </p:nvPr>
        </p:nvSpPr>
        <p:spPr>
          <a:xfrm>
            <a:off x="3962400" y="3736975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5" name="Google Shape;375;p157"/>
          <p:cNvSpPr/>
          <p:nvPr>
            <p:ph idx="2" type="pic"/>
          </p:nvPr>
        </p:nvSpPr>
        <p:spPr>
          <a:xfrm>
            <a:off x="2" y="53788"/>
            <a:ext cx="3792537" cy="56483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">
  <p:cSld name="Title and Log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3"/>
          <p:cNvSpPr txBox="1"/>
          <p:nvPr>
            <p:ph type="title"/>
          </p:nvPr>
        </p:nvSpPr>
        <p:spPr>
          <a:xfrm>
            <a:off x="457200" y="152404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Pic2">
  <p:cSld name="Title and Content w Pic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5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85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85"/>
          <p:cNvSpPr/>
          <p:nvPr>
            <p:ph idx="2" type="pic"/>
          </p:nvPr>
        </p:nvSpPr>
        <p:spPr>
          <a:xfrm>
            <a:off x="6629400" y="4022834"/>
            <a:ext cx="2057400" cy="21039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Walk-Around 1">
  <p:cSld name="Title and Walk-Around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7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 Pic">
  <p:cSld name="Title and Content w Pic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9"/>
          <p:cNvSpPr txBox="1"/>
          <p:nvPr>
            <p:ph type="title"/>
          </p:nvPr>
        </p:nvSpPr>
        <p:spPr>
          <a:xfrm>
            <a:off x="457200" y="152400"/>
            <a:ext cx="8229600" cy="84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89"/>
          <p:cNvSpPr txBox="1"/>
          <p:nvPr>
            <p:ph idx="1" type="body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89"/>
          <p:cNvSpPr/>
          <p:nvPr>
            <p:ph idx="2" type="pic"/>
          </p:nvPr>
        </p:nvSpPr>
        <p:spPr>
          <a:xfrm>
            <a:off x="6705600" y="3505200"/>
            <a:ext cx="1844842" cy="274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Page Right_Small">
  <p:cSld name="Interior Page Right_Small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1"/>
          <p:cNvSpPr/>
          <p:nvPr>
            <p:ph idx="2" type="pic"/>
          </p:nvPr>
        </p:nvSpPr>
        <p:spPr>
          <a:xfrm>
            <a:off x="1696" y="60434"/>
            <a:ext cx="4041648" cy="4133088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91"/>
          <p:cNvSpPr txBox="1"/>
          <p:nvPr>
            <p:ph idx="1" type="body"/>
          </p:nvPr>
        </p:nvSpPr>
        <p:spPr>
          <a:xfrm>
            <a:off x="4327634" y="990600"/>
            <a:ext cx="4740166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91"/>
          <p:cNvSpPr txBox="1"/>
          <p:nvPr>
            <p:ph idx="3" type="body"/>
          </p:nvPr>
        </p:nvSpPr>
        <p:spPr>
          <a:xfrm>
            <a:off x="4307274" y="152400"/>
            <a:ext cx="474739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7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16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6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1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8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34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27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4" Type="http://schemas.openxmlformats.org/officeDocument/2006/relationships/theme" Target="../theme/theme3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5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4" Type="http://schemas.openxmlformats.org/officeDocument/2006/relationships/theme" Target="../theme/theme6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4" Type="http://schemas.openxmlformats.org/officeDocument/2006/relationships/theme" Target="../theme/theme8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4" Type="http://schemas.openxmlformats.org/officeDocument/2006/relationships/theme" Target="../theme/theme19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35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4" Type="http://schemas.openxmlformats.org/officeDocument/2006/relationships/theme" Target="../theme/theme18.xml"/></Relationships>
</file>

<file path=ppt/slideMasters/_rels/slideMaster2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4" Type="http://schemas.openxmlformats.org/officeDocument/2006/relationships/theme" Target="../theme/theme9.xml"/></Relationships>
</file>

<file path=ppt/slideMasters/_rels/slideMaster26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4" Type="http://schemas.openxmlformats.org/officeDocument/2006/relationships/theme" Target="../theme/theme17.xml"/></Relationships>
</file>

<file path=ppt/slideMasters/_rels/slideMaster2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21.xml"/></Relationships>
</file>

<file path=ppt/slideMasters/_rels/slideMaster2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4" Type="http://schemas.openxmlformats.org/officeDocument/2006/relationships/theme" Target="../theme/theme22.xml"/></Relationships>
</file>

<file path=ppt/slideMasters/_rels/slideMaster29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4" Type="http://schemas.openxmlformats.org/officeDocument/2006/relationships/theme" Target="../theme/theme2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2.xml"/></Relationships>
</file>

<file path=ppt/slideMasters/_rels/slideMaster30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4" Type="http://schemas.openxmlformats.org/officeDocument/2006/relationships/theme" Target="../theme/theme31.xml"/></Relationships>
</file>

<file path=ppt/slideMasters/_rels/slideMaster3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4" Type="http://schemas.openxmlformats.org/officeDocument/2006/relationships/theme" Target="../theme/theme11.xml"/></Relationships>
</file>

<file path=ppt/slideMasters/_rels/slideMaster3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4" Type="http://schemas.openxmlformats.org/officeDocument/2006/relationships/theme" Target="../theme/theme5.xml"/></Relationships>
</file>

<file path=ppt/slideMasters/_rels/slideMaster3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4" Type="http://schemas.openxmlformats.org/officeDocument/2006/relationships/theme" Target="../theme/theme2.xml"/></Relationships>
</file>

<file path=ppt/slideMasters/_rels/slideMaster3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4" Type="http://schemas.openxmlformats.org/officeDocument/2006/relationships/theme" Target="../theme/theme36.xml"/></Relationships>
</file>

<file path=ppt/slideMasters/_rels/slideMaster3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theme" Target="../theme/theme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4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9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8162" y="519112"/>
            <a:ext cx="5532437" cy="55260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4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9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6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8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9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0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2"/>
          <p:cNvSpPr txBox="1"/>
          <p:nvPr/>
        </p:nvSpPr>
        <p:spPr>
          <a:xfrm>
            <a:off x="260350" y="1135062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02"/>
          <p:cNvSpPr txBox="1"/>
          <p:nvPr/>
        </p:nvSpPr>
        <p:spPr>
          <a:xfrm>
            <a:off x="266700" y="3657600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02"/>
          <p:cNvSpPr txBox="1"/>
          <p:nvPr/>
        </p:nvSpPr>
        <p:spPr>
          <a:xfrm>
            <a:off x="4603750" y="1135062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02"/>
          <p:cNvSpPr txBox="1"/>
          <p:nvPr/>
        </p:nvSpPr>
        <p:spPr>
          <a:xfrm>
            <a:off x="4610100" y="3657600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02"/>
          <p:cNvSpPr txBox="1"/>
          <p:nvPr/>
        </p:nvSpPr>
        <p:spPr>
          <a:xfrm>
            <a:off x="239712" y="11128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00ADEE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2"/>
          <p:cNvSpPr txBox="1"/>
          <p:nvPr/>
        </p:nvSpPr>
        <p:spPr>
          <a:xfrm>
            <a:off x="2698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00B04C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2"/>
          <p:cNvSpPr txBox="1"/>
          <p:nvPr/>
        </p:nvSpPr>
        <p:spPr>
          <a:xfrm>
            <a:off x="8486775" y="11049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FFF100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2"/>
          <p:cNvSpPr txBox="1"/>
          <p:nvPr/>
        </p:nvSpPr>
        <p:spPr>
          <a:xfrm>
            <a:off x="84740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ED1C24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2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5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8162" y="519112"/>
            <a:ext cx="5532437" cy="552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2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4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6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8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2"/>
          <p:cNvGrpSpPr/>
          <p:nvPr/>
        </p:nvGrpSpPr>
        <p:grpSpPr>
          <a:xfrm>
            <a:off x="2489200" y="1358900"/>
            <a:ext cx="4138612" cy="4122737"/>
            <a:chOff x="-1740513" y="1601527"/>
            <a:chExt cx="4138613" cy="4122738"/>
          </a:xfrm>
        </p:grpSpPr>
        <p:sp>
          <p:nvSpPr>
            <p:cNvPr id="227" name="Google Shape;227;p132"/>
            <p:cNvSpPr/>
            <p:nvPr/>
          </p:nvSpPr>
          <p:spPr>
            <a:xfrm>
              <a:off x="386737" y="3716077"/>
              <a:ext cx="2011363" cy="2008188"/>
            </a:xfrm>
            <a:custGeom>
              <a:rect b="b" l="l" r="r" t="t"/>
              <a:pathLst>
                <a:path extrusionOk="0" h="1269" w="1270">
                  <a:moveTo>
                    <a:pt x="0" y="0"/>
                  </a:moveTo>
                  <a:lnTo>
                    <a:pt x="1270" y="0"/>
                  </a:lnTo>
                  <a:lnTo>
                    <a:pt x="1268" y="66"/>
                  </a:lnTo>
                  <a:lnTo>
                    <a:pt x="1263" y="130"/>
                  </a:lnTo>
                  <a:lnTo>
                    <a:pt x="1256" y="193"/>
                  </a:lnTo>
                  <a:lnTo>
                    <a:pt x="1245" y="255"/>
                  </a:lnTo>
                  <a:lnTo>
                    <a:pt x="1230" y="317"/>
                  </a:lnTo>
                  <a:lnTo>
                    <a:pt x="1212" y="378"/>
                  </a:lnTo>
                  <a:lnTo>
                    <a:pt x="1192" y="436"/>
                  </a:lnTo>
                  <a:lnTo>
                    <a:pt x="1170" y="493"/>
                  </a:lnTo>
                  <a:lnTo>
                    <a:pt x="1144" y="549"/>
                  </a:lnTo>
                  <a:lnTo>
                    <a:pt x="1115" y="604"/>
                  </a:lnTo>
                  <a:lnTo>
                    <a:pt x="1084" y="657"/>
                  </a:lnTo>
                  <a:lnTo>
                    <a:pt x="1051" y="709"/>
                  </a:lnTo>
                  <a:lnTo>
                    <a:pt x="1017" y="759"/>
                  </a:lnTo>
                  <a:lnTo>
                    <a:pt x="978" y="806"/>
                  </a:lnTo>
                  <a:lnTo>
                    <a:pt x="938" y="852"/>
                  </a:lnTo>
                  <a:lnTo>
                    <a:pt x="896" y="897"/>
                  </a:lnTo>
                  <a:lnTo>
                    <a:pt x="852" y="939"/>
                  </a:lnTo>
                  <a:lnTo>
                    <a:pt x="807" y="979"/>
                  </a:lnTo>
                  <a:lnTo>
                    <a:pt x="758" y="1016"/>
                  </a:lnTo>
                  <a:lnTo>
                    <a:pt x="708" y="1052"/>
                  </a:lnTo>
                  <a:lnTo>
                    <a:pt x="657" y="1085"/>
                  </a:lnTo>
                  <a:lnTo>
                    <a:pt x="604" y="1116"/>
                  </a:lnTo>
                  <a:lnTo>
                    <a:pt x="550" y="1143"/>
                  </a:lnTo>
                  <a:lnTo>
                    <a:pt x="493" y="1169"/>
                  </a:lnTo>
                  <a:lnTo>
                    <a:pt x="435" y="1193"/>
                  </a:lnTo>
                  <a:lnTo>
                    <a:pt x="376" y="1213"/>
                  </a:lnTo>
                  <a:lnTo>
                    <a:pt x="316" y="1229"/>
                  </a:lnTo>
                  <a:lnTo>
                    <a:pt x="254" y="1244"/>
                  </a:lnTo>
                  <a:lnTo>
                    <a:pt x="192" y="1255"/>
                  </a:lnTo>
                  <a:lnTo>
                    <a:pt x="130" y="1264"/>
                  </a:lnTo>
                  <a:lnTo>
                    <a:pt x="64" y="1267"/>
                  </a:lnTo>
                  <a:lnTo>
                    <a:pt x="0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224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32"/>
            <p:cNvSpPr/>
            <p:nvPr/>
          </p:nvSpPr>
          <p:spPr>
            <a:xfrm>
              <a:off x="386737" y="1601527"/>
              <a:ext cx="2011363" cy="2008188"/>
            </a:xfrm>
            <a:custGeom>
              <a:rect b="b" l="l" r="r" t="t"/>
              <a:pathLst>
                <a:path extrusionOk="0" h="1269" w="1270">
                  <a:moveTo>
                    <a:pt x="0" y="1269"/>
                  </a:moveTo>
                  <a:lnTo>
                    <a:pt x="1270" y="1269"/>
                  </a:lnTo>
                  <a:lnTo>
                    <a:pt x="1268" y="1203"/>
                  </a:lnTo>
                  <a:lnTo>
                    <a:pt x="1265" y="1139"/>
                  </a:lnTo>
                  <a:lnTo>
                    <a:pt x="1256" y="1076"/>
                  </a:lnTo>
                  <a:lnTo>
                    <a:pt x="1245" y="1014"/>
                  </a:lnTo>
                  <a:lnTo>
                    <a:pt x="1230" y="952"/>
                  </a:lnTo>
                  <a:lnTo>
                    <a:pt x="1214" y="891"/>
                  </a:lnTo>
                  <a:lnTo>
                    <a:pt x="1194" y="833"/>
                  </a:lnTo>
                  <a:lnTo>
                    <a:pt x="1170" y="776"/>
                  </a:lnTo>
                  <a:lnTo>
                    <a:pt x="1144" y="720"/>
                  </a:lnTo>
                  <a:lnTo>
                    <a:pt x="1117" y="665"/>
                  </a:lnTo>
                  <a:lnTo>
                    <a:pt x="1086" y="612"/>
                  </a:lnTo>
                  <a:lnTo>
                    <a:pt x="1053" y="560"/>
                  </a:lnTo>
                  <a:lnTo>
                    <a:pt x="1017" y="510"/>
                  </a:lnTo>
                  <a:lnTo>
                    <a:pt x="980" y="463"/>
                  </a:lnTo>
                  <a:lnTo>
                    <a:pt x="940" y="417"/>
                  </a:lnTo>
                  <a:lnTo>
                    <a:pt x="898" y="372"/>
                  </a:lnTo>
                  <a:lnTo>
                    <a:pt x="852" y="330"/>
                  </a:lnTo>
                  <a:lnTo>
                    <a:pt x="807" y="290"/>
                  </a:lnTo>
                  <a:lnTo>
                    <a:pt x="759" y="253"/>
                  </a:lnTo>
                  <a:lnTo>
                    <a:pt x="710" y="217"/>
                  </a:lnTo>
                  <a:lnTo>
                    <a:pt x="657" y="184"/>
                  </a:lnTo>
                  <a:lnTo>
                    <a:pt x="604" y="153"/>
                  </a:lnTo>
                  <a:lnTo>
                    <a:pt x="550" y="126"/>
                  </a:lnTo>
                  <a:lnTo>
                    <a:pt x="493" y="100"/>
                  </a:lnTo>
                  <a:lnTo>
                    <a:pt x="436" y="76"/>
                  </a:lnTo>
                  <a:lnTo>
                    <a:pt x="378" y="56"/>
                  </a:lnTo>
                  <a:lnTo>
                    <a:pt x="318" y="40"/>
                  </a:lnTo>
                  <a:lnTo>
                    <a:pt x="256" y="25"/>
                  </a:lnTo>
                  <a:lnTo>
                    <a:pt x="194" y="14"/>
                  </a:lnTo>
                  <a:lnTo>
                    <a:pt x="130" y="5"/>
                  </a:lnTo>
                  <a:lnTo>
                    <a:pt x="66" y="2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FFF1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132"/>
            <p:cNvSpPr/>
            <p:nvPr/>
          </p:nvSpPr>
          <p:spPr>
            <a:xfrm>
              <a:off x="-1740513" y="3716077"/>
              <a:ext cx="2011363" cy="2008188"/>
            </a:xfrm>
            <a:custGeom>
              <a:rect b="b" l="l" r="r" t="t"/>
              <a:pathLst>
                <a:path extrusionOk="0" h="1269" w="1270">
                  <a:moveTo>
                    <a:pt x="1270" y="0"/>
                  </a:moveTo>
                  <a:lnTo>
                    <a:pt x="0" y="0"/>
                  </a:lnTo>
                  <a:lnTo>
                    <a:pt x="2" y="66"/>
                  </a:lnTo>
                  <a:lnTo>
                    <a:pt x="5" y="130"/>
                  </a:lnTo>
                  <a:lnTo>
                    <a:pt x="14" y="193"/>
                  </a:lnTo>
                  <a:lnTo>
                    <a:pt x="25" y="255"/>
                  </a:lnTo>
                  <a:lnTo>
                    <a:pt x="40" y="317"/>
                  </a:lnTo>
                  <a:lnTo>
                    <a:pt x="56" y="378"/>
                  </a:lnTo>
                  <a:lnTo>
                    <a:pt x="76" y="436"/>
                  </a:lnTo>
                  <a:lnTo>
                    <a:pt x="100" y="493"/>
                  </a:lnTo>
                  <a:lnTo>
                    <a:pt x="126" y="549"/>
                  </a:lnTo>
                  <a:lnTo>
                    <a:pt x="153" y="604"/>
                  </a:lnTo>
                  <a:lnTo>
                    <a:pt x="184" y="657"/>
                  </a:lnTo>
                  <a:lnTo>
                    <a:pt x="217" y="709"/>
                  </a:lnTo>
                  <a:lnTo>
                    <a:pt x="253" y="759"/>
                  </a:lnTo>
                  <a:lnTo>
                    <a:pt x="290" y="806"/>
                  </a:lnTo>
                  <a:lnTo>
                    <a:pt x="330" y="852"/>
                  </a:lnTo>
                  <a:lnTo>
                    <a:pt x="372" y="897"/>
                  </a:lnTo>
                  <a:lnTo>
                    <a:pt x="418" y="939"/>
                  </a:lnTo>
                  <a:lnTo>
                    <a:pt x="463" y="979"/>
                  </a:lnTo>
                  <a:lnTo>
                    <a:pt x="511" y="1016"/>
                  </a:lnTo>
                  <a:lnTo>
                    <a:pt x="560" y="1052"/>
                  </a:lnTo>
                  <a:lnTo>
                    <a:pt x="613" y="1085"/>
                  </a:lnTo>
                  <a:lnTo>
                    <a:pt x="666" y="1116"/>
                  </a:lnTo>
                  <a:lnTo>
                    <a:pt x="720" y="1143"/>
                  </a:lnTo>
                  <a:lnTo>
                    <a:pt x="777" y="1169"/>
                  </a:lnTo>
                  <a:lnTo>
                    <a:pt x="834" y="1193"/>
                  </a:lnTo>
                  <a:lnTo>
                    <a:pt x="892" y="1213"/>
                  </a:lnTo>
                  <a:lnTo>
                    <a:pt x="952" y="1229"/>
                  </a:lnTo>
                  <a:lnTo>
                    <a:pt x="1014" y="1244"/>
                  </a:lnTo>
                  <a:lnTo>
                    <a:pt x="1076" y="1255"/>
                  </a:lnTo>
                  <a:lnTo>
                    <a:pt x="1140" y="1264"/>
                  </a:lnTo>
                  <a:lnTo>
                    <a:pt x="1204" y="1267"/>
                  </a:lnTo>
                  <a:lnTo>
                    <a:pt x="1270" y="1269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B04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132"/>
            <p:cNvSpPr/>
            <p:nvPr/>
          </p:nvSpPr>
          <p:spPr>
            <a:xfrm>
              <a:off x="-1740513" y="1601527"/>
              <a:ext cx="2011363" cy="2008188"/>
            </a:xfrm>
            <a:custGeom>
              <a:rect b="b" l="l" r="r" t="t"/>
              <a:pathLst>
                <a:path extrusionOk="0" h="1269" w="1270">
                  <a:moveTo>
                    <a:pt x="1270" y="1269"/>
                  </a:moveTo>
                  <a:lnTo>
                    <a:pt x="0" y="1269"/>
                  </a:lnTo>
                  <a:lnTo>
                    <a:pt x="2" y="1203"/>
                  </a:lnTo>
                  <a:lnTo>
                    <a:pt x="7" y="1139"/>
                  </a:lnTo>
                  <a:lnTo>
                    <a:pt x="14" y="1076"/>
                  </a:lnTo>
                  <a:lnTo>
                    <a:pt x="25" y="1014"/>
                  </a:lnTo>
                  <a:lnTo>
                    <a:pt x="40" y="952"/>
                  </a:lnTo>
                  <a:lnTo>
                    <a:pt x="56" y="891"/>
                  </a:lnTo>
                  <a:lnTo>
                    <a:pt x="76" y="833"/>
                  </a:lnTo>
                  <a:lnTo>
                    <a:pt x="100" y="776"/>
                  </a:lnTo>
                  <a:lnTo>
                    <a:pt x="126" y="720"/>
                  </a:lnTo>
                  <a:lnTo>
                    <a:pt x="153" y="665"/>
                  </a:lnTo>
                  <a:lnTo>
                    <a:pt x="184" y="612"/>
                  </a:lnTo>
                  <a:lnTo>
                    <a:pt x="217" y="560"/>
                  </a:lnTo>
                  <a:lnTo>
                    <a:pt x="253" y="510"/>
                  </a:lnTo>
                  <a:lnTo>
                    <a:pt x="292" y="463"/>
                  </a:lnTo>
                  <a:lnTo>
                    <a:pt x="332" y="417"/>
                  </a:lnTo>
                  <a:lnTo>
                    <a:pt x="374" y="372"/>
                  </a:lnTo>
                  <a:lnTo>
                    <a:pt x="418" y="330"/>
                  </a:lnTo>
                  <a:lnTo>
                    <a:pt x="463" y="290"/>
                  </a:lnTo>
                  <a:lnTo>
                    <a:pt x="511" y="253"/>
                  </a:lnTo>
                  <a:lnTo>
                    <a:pt x="562" y="217"/>
                  </a:lnTo>
                  <a:lnTo>
                    <a:pt x="613" y="184"/>
                  </a:lnTo>
                  <a:lnTo>
                    <a:pt x="666" y="153"/>
                  </a:lnTo>
                  <a:lnTo>
                    <a:pt x="720" y="126"/>
                  </a:lnTo>
                  <a:lnTo>
                    <a:pt x="777" y="100"/>
                  </a:lnTo>
                  <a:lnTo>
                    <a:pt x="835" y="76"/>
                  </a:lnTo>
                  <a:lnTo>
                    <a:pt x="894" y="56"/>
                  </a:lnTo>
                  <a:lnTo>
                    <a:pt x="954" y="40"/>
                  </a:lnTo>
                  <a:lnTo>
                    <a:pt x="1014" y="25"/>
                  </a:lnTo>
                  <a:lnTo>
                    <a:pt x="1076" y="14"/>
                  </a:lnTo>
                  <a:lnTo>
                    <a:pt x="1140" y="5"/>
                  </a:lnTo>
                  <a:lnTo>
                    <a:pt x="1204" y="2"/>
                  </a:lnTo>
                  <a:lnTo>
                    <a:pt x="1270" y="0"/>
                  </a:lnTo>
                  <a:lnTo>
                    <a:pt x="1270" y="1269"/>
                  </a:lnTo>
                  <a:close/>
                </a:path>
              </a:pathLst>
            </a:custGeom>
            <a:solidFill>
              <a:srgbClr val="00ADEE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1" name="Google Shape;231;p132"/>
          <p:cNvSpPr txBox="1"/>
          <p:nvPr/>
        </p:nvSpPr>
        <p:spPr>
          <a:xfrm>
            <a:off x="2524125" y="1338262"/>
            <a:ext cx="4953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2"/>
          <p:cNvSpPr txBox="1"/>
          <p:nvPr/>
        </p:nvSpPr>
        <p:spPr>
          <a:xfrm>
            <a:off x="2559050" y="5027612"/>
            <a:ext cx="496887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2"/>
          <p:cNvSpPr txBox="1"/>
          <p:nvPr/>
        </p:nvSpPr>
        <p:spPr>
          <a:xfrm>
            <a:off x="6064250" y="1346200"/>
            <a:ext cx="4937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2"/>
          <p:cNvSpPr txBox="1"/>
          <p:nvPr/>
        </p:nvSpPr>
        <p:spPr>
          <a:xfrm>
            <a:off x="6081712" y="4940300"/>
            <a:ext cx="493712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02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02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2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4"/>
          <p:cNvSpPr txBox="1"/>
          <p:nvPr/>
        </p:nvSpPr>
        <p:spPr>
          <a:xfrm>
            <a:off x="1725612" y="1027112"/>
            <a:ext cx="4032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2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4"/>
          <p:cNvSpPr txBox="1"/>
          <p:nvPr/>
        </p:nvSpPr>
        <p:spPr>
          <a:xfrm>
            <a:off x="1774825" y="5815012"/>
            <a:ext cx="40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4"/>
          <p:cNvSpPr txBox="1"/>
          <p:nvPr/>
        </p:nvSpPr>
        <p:spPr>
          <a:xfrm>
            <a:off x="6972300" y="1039812"/>
            <a:ext cx="4079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4"/>
          <p:cNvSpPr txBox="1"/>
          <p:nvPr/>
        </p:nvSpPr>
        <p:spPr>
          <a:xfrm>
            <a:off x="6999287" y="5746750"/>
            <a:ext cx="40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4"/>
          <p:cNvSpPr/>
          <p:nvPr/>
        </p:nvSpPr>
        <p:spPr>
          <a:xfrm>
            <a:off x="4633912" y="3625850"/>
            <a:ext cx="2566987" cy="2565400"/>
          </a:xfrm>
          <a:custGeom>
            <a:rect b="b" l="l" r="r" t="t"/>
            <a:pathLst>
              <a:path extrusionOk="0" h="1059" w="1060">
                <a:moveTo>
                  <a:pt x="0" y="0"/>
                </a:moveTo>
                <a:lnTo>
                  <a:pt x="1060" y="0"/>
                </a:lnTo>
                <a:lnTo>
                  <a:pt x="1060" y="27"/>
                </a:lnTo>
                <a:lnTo>
                  <a:pt x="1059" y="54"/>
                </a:lnTo>
                <a:lnTo>
                  <a:pt x="1057" y="81"/>
                </a:lnTo>
                <a:lnTo>
                  <a:pt x="1055" y="107"/>
                </a:lnTo>
                <a:lnTo>
                  <a:pt x="1051" y="134"/>
                </a:lnTo>
                <a:lnTo>
                  <a:pt x="1048" y="160"/>
                </a:lnTo>
                <a:lnTo>
                  <a:pt x="1043" y="186"/>
                </a:lnTo>
                <a:lnTo>
                  <a:pt x="1038" y="212"/>
                </a:lnTo>
                <a:lnTo>
                  <a:pt x="1033" y="238"/>
                </a:lnTo>
                <a:lnTo>
                  <a:pt x="1027" y="264"/>
                </a:lnTo>
                <a:lnTo>
                  <a:pt x="1020" y="289"/>
                </a:lnTo>
                <a:lnTo>
                  <a:pt x="1013" y="313"/>
                </a:lnTo>
                <a:lnTo>
                  <a:pt x="1004" y="338"/>
                </a:lnTo>
                <a:lnTo>
                  <a:pt x="996" y="363"/>
                </a:lnTo>
                <a:lnTo>
                  <a:pt x="987" y="388"/>
                </a:lnTo>
                <a:lnTo>
                  <a:pt x="977" y="411"/>
                </a:lnTo>
                <a:lnTo>
                  <a:pt x="966" y="435"/>
                </a:lnTo>
                <a:lnTo>
                  <a:pt x="956" y="459"/>
                </a:lnTo>
                <a:lnTo>
                  <a:pt x="944" y="481"/>
                </a:lnTo>
                <a:lnTo>
                  <a:pt x="932" y="503"/>
                </a:lnTo>
                <a:lnTo>
                  <a:pt x="919" y="526"/>
                </a:lnTo>
                <a:lnTo>
                  <a:pt x="906" y="548"/>
                </a:lnTo>
                <a:lnTo>
                  <a:pt x="892" y="569"/>
                </a:lnTo>
                <a:lnTo>
                  <a:pt x="879" y="591"/>
                </a:lnTo>
                <a:lnTo>
                  <a:pt x="864" y="612"/>
                </a:lnTo>
                <a:lnTo>
                  <a:pt x="848" y="633"/>
                </a:lnTo>
                <a:lnTo>
                  <a:pt x="833" y="653"/>
                </a:lnTo>
                <a:lnTo>
                  <a:pt x="818" y="673"/>
                </a:lnTo>
                <a:lnTo>
                  <a:pt x="801" y="692"/>
                </a:lnTo>
                <a:lnTo>
                  <a:pt x="784" y="711"/>
                </a:lnTo>
                <a:lnTo>
                  <a:pt x="767" y="730"/>
                </a:lnTo>
                <a:lnTo>
                  <a:pt x="749" y="748"/>
                </a:lnTo>
                <a:lnTo>
                  <a:pt x="730" y="765"/>
                </a:lnTo>
                <a:lnTo>
                  <a:pt x="712" y="783"/>
                </a:lnTo>
                <a:lnTo>
                  <a:pt x="693" y="801"/>
                </a:lnTo>
                <a:lnTo>
                  <a:pt x="674" y="816"/>
                </a:lnTo>
                <a:lnTo>
                  <a:pt x="654" y="832"/>
                </a:lnTo>
                <a:lnTo>
                  <a:pt x="634" y="848"/>
                </a:lnTo>
                <a:lnTo>
                  <a:pt x="612" y="863"/>
                </a:lnTo>
                <a:lnTo>
                  <a:pt x="592" y="877"/>
                </a:lnTo>
                <a:lnTo>
                  <a:pt x="571" y="891"/>
                </a:lnTo>
                <a:lnTo>
                  <a:pt x="549" y="906"/>
                </a:lnTo>
                <a:lnTo>
                  <a:pt x="526" y="919"/>
                </a:lnTo>
                <a:lnTo>
                  <a:pt x="505" y="930"/>
                </a:lnTo>
                <a:lnTo>
                  <a:pt x="481" y="942"/>
                </a:lnTo>
                <a:lnTo>
                  <a:pt x="459" y="954"/>
                </a:lnTo>
                <a:lnTo>
                  <a:pt x="435" y="965"/>
                </a:lnTo>
                <a:lnTo>
                  <a:pt x="412" y="975"/>
                </a:lnTo>
                <a:lnTo>
                  <a:pt x="388" y="986"/>
                </a:lnTo>
                <a:lnTo>
                  <a:pt x="363" y="994"/>
                </a:lnTo>
                <a:lnTo>
                  <a:pt x="338" y="1003"/>
                </a:lnTo>
                <a:lnTo>
                  <a:pt x="314" y="1012"/>
                </a:lnTo>
                <a:lnTo>
                  <a:pt x="289" y="1019"/>
                </a:lnTo>
                <a:lnTo>
                  <a:pt x="264" y="1026"/>
                </a:lnTo>
                <a:lnTo>
                  <a:pt x="238" y="1032"/>
                </a:lnTo>
                <a:lnTo>
                  <a:pt x="212" y="1038"/>
                </a:lnTo>
                <a:lnTo>
                  <a:pt x="186" y="1042"/>
                </a:lnTo>
                <a:lnTo>
                  <a:pt x="160" y="1047"/>
                </a:lnTo>
                <a:lnTo>
                  <a:pt x="134" y="1051"/>
                </a:lnTo>
                <a:lnTo>
                  <a:pt x="107" y="1053"/>
                </a:lnTo>
                <a:lnTo>
                  <a:pt x="81" y="1055"/>
                </a:lnTo>
                <a:lnTo>
                  <a:pt x="54" y="1058"/>
                </a:lnTo>
                <a:lnTo>
                  <a:pt x="27" y="1059"/>
                </a:lnTo>
                <a:lnTo>
                  <a:pt x="0" y="105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34"/>
          <p:cNvSpPr/>
          <p:nvPr/>
        </p:nvSpPr>
        <p:spPr>
          <a:xfrm>
            <a:off x="1962150" y="942975"/>
            <a:ext cx="2568575" cy="2563812"/>
          </a:xfrm>
          <a:custGeom>
            <a:rect b="b" l="l" r="r" t="t"/>
            <a:pathLst>
              <a:path extrusionOk="0" h="1059" w="1061">
                <a:moveTo>
                  <a:pt x="1061" y="1059"/>
                </a:moveTo>
                <a:lnTo>
                  <a:pt x="0" y="1059"/>
                </a:lnTo>
                <a:lnTo>
                  <a:pt x="0" y="1032"/>
                </a:lnTo>
                <a:lnTo>
                  <a:pt x="1" y="1005"/>
                </a:lnTo>
                <a:lnTo>
                  <a:pt x="4" y="978"/>
                </a:lnTo>
                <a:lnTo>
                  <a:pt x="6" y="952"/>
                </a:lnTo>
                <a:lnTo>
                  <a:pt x="8" y="925"/>
                </a:lnTo>
                <a:lnTo>
                  <a:pt x="12" y="899"/>
                </a:lnTo>
                <a:lnTo>
                  <a:pt x="17" y="873"/>
                </a:lnTo>
                <a:lnTo>
                  <a:pt x="21" y="847"/>
                </a:lnTo>
                <a:lnTo>
                  <a:pt x="27" y="821"/>
                </a:lnTo>
                <a:lnTo>
                  <a:pt x="33" y="795"/>
                </a:lnTo>
                <a:lnTo>
                  <a:pt x="40" y="770"/>
                </a:lnTo>
                <a:lnTo>
                  <a:pt x="48" y="746"/>
                </a:lnTo>
                <a:lnTo>
                  <a:pt x="56" y="721"/>
                </a:lnTo>
                <a:lnTo>
                  <a:pt x="65" y="696"/>
                </a:lnTo>
                <a:lnTo>
                  <a:pt x="74" y="671"/>
                </a:lnTo>
                <a:lnTo>
                  <a:pt x="84" y="648"/>
                </a:lnTo>
                <a:lnTo>
                  <a:pt x="95" y="624"/>
                </a:lnTo>
                <a:lnTo>
                  <a:pt x="105" y="601"/>
                </a:lnTo>
                <a:lnTo>
                  <a:pt x="117" y="578"/>
                </a:lnTo>
                <a:lnTo>
                  <a:pt x="129" y="556"/>
                </a:lnTo>
                <a:lnTo>
                  <a:pt x="141" y="533"/>
                </a:lnTo>
                <a:lnTo>
                  <a:pt x="154" y="511"/>
                </a:lnTo>
                <a:lnTo>
                  <a:pt x="168" y="490"/>
                </a:lnTo>
                <a:lnTo>
                  <a:pt x="182" y="468"/>
                </a:lnTo>
                <a:lnTo>
                  <a:pt x="196" y="447"/>
                </a:lnTo>
                <a:lnTo>
                  <a:pt x="211" y="426"/>
                </a:lnTo>
                <a:lnTo>
                  <a:pt x="227" y="406"/>
                </a:lnTo>
                <a:lnTo>
                  <a:pt x="243" y="386"/>
                </a:lnTo>
                <a:lnTo>
                  <a:pt x="260" y="367"/>
                </a:lnTo>
                <a:lnTo>
                  <a:pt x="276" y="348"/>
                </a:lnTo>
                <a:lnTo>
                  <a:pt x="294" y="329"/>
                </a:lnTo>
                <a:lnTo>
                  <a:pt x="312" y="311"/>
                </a:lnTo>
                <a:lnTo>
                  <a:pt x="329" y="294"/>
                </a:lnTo>
                <a:lnTo>
                  <a:pt x="348" y="276"/>
                </a:lnTo>
                <a:lnTo>
                  <a:pt x="367" y="258"/>
                </a:lnTo>
                <a:lnTo>
                  <a:pt x="387" y="243"/>
                </a:lnTo>
                <a:lnTo>
                  <a:pt x="406" y="227"/>
                </a:lnTo>
                <a:lnTo>
                  <a:pt x="427" y="211"/>
                </a:lnTo>
                <a:lnTo>
                  <a:pt x="447" y="196"/>
                </a:lnTo>
                <a:lnTo>
                  <a:pt x="469" y="182"/>
                </a:lnTo>
                <a:lnTo>
                  <a:pt x="490" y="168"/>
                </a:lnTo>
                <a:lnTo>
                  <a:pt x="511" y="153"/>
                </a:lnTo>
                <a:lnTo>
                  <a:pt x="534" y="140"/>
                </a:lnTo>
                <a:lnTo>
                  <a:pt x="556" y="129"/>
                </a:lnTo>
                <a:lnTo>
                  <a:pt x="578" y="117"/>
                </a:lnTo>
                <a:lnTo>
                  <a:pt x="602" y="105"/>
                </a:lnTo>
                <a:lnTo>
                  <a:pt x="625" y="94"/>
                </a:lnTo>
                <a:lnTo>
                  <a:pt x="648" y="84"/>
                </a:lnTo>
                <a:lnTo>
                  <a:pt x="673" y="73"/>
                </a:lnTo>
                <a:lnTo>
                  <a:pt x="697" y="65"/>
                </a:lnTo>
                <a:lnTo>
                  <a:pt x="721" y="56"/>
                </a:lnTo>
                <a:lnTo>
                  <a:pt x="746" y="47"/>
                </a:lnTo>
                <a:lnTo>
                  <a:pt x="771" y="40"/>
                </a:lnTo>
                <a:lnTo>
                  <a:pt x="797" y="33"/>
                </a:lnTo>
                <a:lnTo>
                  <a:pt x="822" y="27"/>
                </a:lnTo>
                <a:lnTo>
                  <a:pt x="848" y="21"/>
                </a:lnTo>
                <a:lnTo>
                  <a:pt x="874" y="17"/>
                </a:lnTo>
                <a:lnTo>
                  <a:pt x="900" y="12"/>
                </a:lnTo>
                <a:lnTo>
                  <a:pt x="926" y="8"/>
                </a:lnTo>
                <a:lnTo>
                  <a:pt x="953" y="6"/>
                </a:lnTo>
                <a:lnTo>
                  <a:pt x="980" y="4"/>
                </a:lnTo>
                <a:lnTo>
                  <a:pt x="1007" y="1"/>
                </a:lnTo>
                <a:lnTo>
                  <a:pt x="1033" y="0"/>
                </a:lnTo>
                <a:lnTo>
                  <a:pt x="1061" y="0"/>
                </a:lnTo>
                <a:lnTo>
                  <a:pt x="1061" y="1059"/>
                </a:lnTo>
                <a:close/>
              </a:path>
            </a:pathLst>
          </a:custGeom>
          <a:solidFill>
            <a:srgbClr val="00B2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34"/>
          <p:cNvSpPr/>
          <p:nvPr/>
        </p:nvSpPr>
        <p:spPr>
          <a:xfrm>
            <a:off x="1963737" y="3625850"/>
            <a:ext cx="2570162" cy="2565400"/>
          </a:xfrm>
          <a:custGeom>
            <a:rect b="b" l="l" r="r" t="t"/>
            <a:pathLst>
              <a:path extrusionOk="0" h="1059" w="1061">
                <a:moveTo>
                  <a:pt x="1061" y="0"/>
                </a:moveTo>
                <a:lnTo>
                  <a:pt x="1061" y="1059"/>
                </a:lnTo>
                <a:lnTo>
                  <a:pt x="1033" y="1058"/>
                </a:lnTo>
                <a:lnTo>
                  <a:pt x="1007" y="1058"/>
                </a:lnTo>
                <a:lnTo>
                  <a:pt x="980" y="1055"/>
                </a:lnTo>
                <a:lnTo>
                  <a:pt x="953" y="1053"/>
                </a:lnTo>
                <a:lnTo>
                  <a:pt x="926" y="1049"/>
                </a:lnTo>
                <a:lnTo>
                  <a:pt x="900" y="1046"/>
                </a:lnTo>
                <a:lnTo>
                  <a:pt x="874" y="1042"/>
                </a:lnTo>
                <a:lnTo>
                  <a:pt x="848" y="1037"/>
                </a:lnTo>
                <a:lnTo>
                  <a:pt x="822" y="1032"/>
                </a:lnTo>
                <a:lnTo>
                  <a:pt x="797" y="1025"/>
                </a:lnTo>
                <a:lnTo>
                  <a:pt x="771" y="1019"/>
                </a:lnTo>
                <a:lnTo>
                  <a:pt x="746" y="1011"/>
                </a:lnTo>
                <a:lnTo>
                  <a:pt x="721" y="1002"/>
                </a:lnTo>
                <a:lnTo>
                  <a:pt x="697" y="994"/>
                </a:lnTo>
                <a:lnTo>
                  <a:pt x="673" y="985"/>
                </a:lnTo>
                <a:lnTo>
                  <a:pt x="648" y="975"/>
                </a:lnTo>
                <a:lnTo>
                  <a:pt x="625" y="965"/>
                </a:lnTo>
                <a:lnTo>
                  <a:pt x="602" y="954"/>
                </a:lnTo>
                <a:lnTo>
                  <a:pt x="578" y="942"/>
                </a:lnTo>
                <a:lnTo>
                  <a:pt x="556" y="930"/>
                </a:lnTo>
                <a:lnTo>
                  <a:pt x="534" y="917"/>
                </a:lnTo>
                <a:lnTo>
                  <a:pt x="511" y="904"/>
                </a:lnTo>
                <a:lnTo>
                  <a:pt x="490" y="891"/>
                </a:lnTo>
                <a:lnTo>
                  <a:pt x="469" y="877"/>
                </a:lnTo>
                <a:lnTo>
                  <a:pt x="447" y="863"/>
                </a:lnTo>
                <a:lnTo>
                  <a:pt x="427" y="848"/>
                </a:lnTo>
                <a:lnTo>
                  <a:pt x="406" y="832"/>
                </a:lnTo>
                <a:lnTo>
                  <a:pt x="387" y="816"/>
                </a:lnTo>
                <a:lnTo>
                  <a:pt x="367" y="799"/>
                </a:lnTo>
                <a:lnTo>
                  <a:pt x="348" y="783"/>
                </a:lnTo>
                <a:lnTo>
                  <a:pt x="329" y="765"/>
                </a:lnTo>
                <a:lnTo>
                  <a:pt x="312" y="748"/>
                </a:lnTo>
                <a:lnTo>
                  <a:pt x="294" y="730"/>
                </a:lnTo>
                <a:lnTo>
                  <a:pt x="276" y="711"/>
                </a:lnTo>
                <a:lnTo>
                  <a:pt x="260" y="692"/>
                </a:lnTo>
                <a:lnTo>
                  <a:pt x="243" y="672"/>
                </a:lnTo>
                <a:lnTo>
                  <a:pt x="227" y="652"/>
                </a:lnTo>
                <a:lnTo>
                  <a:pt x="211" y="632"/>
                </a:lnTo>
                <a:lnTo>
                  <a:pt x="196" y="612"/>
                </a:lnTo>
                <a:lnTo>
                  <a:pt x="182" y="591"/>
                </a:lnTo>
                <a:lnTo>
                  <a:pt x="168" y="569"/>
                </a:lnTo>
                <a:lnTo>
                  <a:pt x="154" y="548"/>
                </a:lnTo>
                <a:lnTo>
                  <a:pt x="141" y="526"/>
                </a:lnTo>
                <a:lnTo>
                  <a:pt x="129" y="503"/>
                </a:lnTo>
                <a:lnTo>
                  <a:pt x="117" y="481"/>
                </a:lnTo>
                <a:lnTo>
                  <a:pt x="105" y="457"/>
                </a:lnTo>
                <a:lnTo>
                  <a:pt x="95" y="435"/>
                </a:lnTo>
                <a:lnTo>
                  <a:pt x="84" y="411"/>
                </a:lnTo>
                <a:lnTo>
                  <a:pt x="74" y="387"/>
                </a:lnTo>
                <a:lnTo>
                  <a:pt x="65" y="363"/>
                </a:lnTo>
                <a:lnTo>
                  <a:pt x="56" y="338"/>
                </a:lnTo>
                <a:lnTo>
                  <a:pt x="48" y="313"/>
                </a:lnTo>
                <a:lnTo>
                  <a:pt x="40" y="289"/>
                </a:lnTo>
                <a:lnTo>
                  <a:pt x="33" y="264"/>
                </a:lnTo>
                <a:lnTo>
                  <a:pt x="27" y="238"/>
                </a:lnTo>
                <a:lnTo>
                  <a:pt x="21" y="212"/>
                </a:lnTo>
                <a:lnTo>
                  <a:pt x="17" y="186"/>
                </a:lnTo>
                <a:lnTo>
                  <a:pt x="12" y="160"/>
                </a:lnTo>
                <a:lnTo>
                  <a:pt x="8" y="134"/>
                </a:lnTo>
                <a:lnTo>
                  <a:pt x="6" y="107"/>
                </a:lnTo>
                <a:lnTo>
                  <a:pt x="4" y="80"/>
                </a:lnTo>
                <a:lnTo>
                  <a:pt x="1" y="54"/>
                </a:lnTo>
                <a:lnTo>
                  <a:pt x="0" y="27"/>
                </a:lnTo>
                <a:lnTo>
                  <a:pt x="0" y="0"/>
                </a:lnTo>
                <a:lnTo>
                  <a:pt x="1061" y="0"/>
                </a:lnTo>
                <a:close/>
              </a:path>
            </a:pathLst>
          </a:custGeom>
          <a:solidFill>
            <a:srgbClr val="00B04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34"/>
          <p:cNvSpPr/>
          <p:nvPr/>
        </p:nvSpPr>
        <p:spPr>
          <a:xfrm>
            <a:off x="4633912" y="954087"/>
            <a:ext cx="2570162" cy="2571750"/>
          </a:xfrm>
          <a:custGeom>
            <a:rect b="b" l="l" r="r" t="t"/>
            <a:pathLst>
              <a:path extrusionOk="0" h="1060" w="1061">
                <a:moveTo>
                  <a:pt x="0" y="1060"/>
                </a:moveTo>
                <a:lnTo>
                  <a:pt x="0" y="0"/>
                </a:lnTo>
                <a:lnTo>
                  <a:pt x="27" y="0"/>
                </a:lnTo>
                <a:lnTo>
                  <a:pt x="54" y="1"/>
                </a:lnTo>
                <a:lnTo>
                  <a:pt x="81" y="3"/>
                </a:lnTo>
                <a:lnTo>
                  <a:pt x="108" y="5"/>
                </a:lnTo>
                <a:lnTo>
                  <a:pt x="135" y="9"/>
                </a:lnTo>
                <a:lnTo>
                  <a:pt x="161" y="12"/>
                </a:lnTo>
                <a:lnTo>
                  <a:pt x="187" y="17"/>
                </a:lnTo>
                <a:lnTo>
                  <a:pt x="213" y="21"/>
                </a:lnTo>
                <a:lnTo>
                  <a:pt x="239" y="27"/>
                </a:lnTo>
                <a:lnTo>
                  <a:pt x="264" y="33"/>
                </a:lnTo>
                <a:lnTo>
                  <a:pt x="290" y="40"/>
                </a:lnTo>
                <a:lnTo>
                  <a:pt x="315" y="47"/>
                </a:lnTo>
                <a:lnTo>
                  <a:pt x="340" y="56"/>
                </a:lnTo>
                <a:lnTo>
                  <a:pt x="364" y="64"/>
                </a:lnTo>
                <a:lnTo>
                  <a:pt x="388" y="73"/>
                </a:lnTo>
                <a:lnTo>
                  <a:pt x="413" y="83"/>
                </a:lnTo>
                <a:lnTo>
                  <a:pt x="436" y="93"/>
                </a:lnTo>
                <a:lnTo>
                  <a:pt x="459" y="104"/>
                </a:lnTo>
                <a:lnTo>
                  <a:pt x="483" y="116"/>
                </a:lnTo>
                <a:lnTo>
                  <a:pt x="505" y="128"/>
                </a:lnTo>
                <a:lnTo>
                  <a:pt x="527" y="141"/>
                </a:lnTo>
                <a:lnTo>
                  <a:pt x="550" y="154"/>
                </a:lnTo>
                <a:lnTo>
                  <a:pt x="571" y="167"/>
                </a:lnTo>
                <a:lnTo>
                  <a:pt x="592" y="181"/>
                </a:lnTo>
                <a:lnTo>
                  <a:pt x="614" y="196"/>
                </a:lnTo>
                <a:lnTo>
                  <a:pt x="634" y="210"/>
                </a:lnTo>
                <a:lnTo>
                  <a:pt x="655" y="227"/>
                </a:lnTo>
                <a:lnTo>
                  <a:pt x="674" y="242"/>
                </a:lnTo>
                <a:lnTo>
                  <a:pt x="694" y="259"/>
                </a:lnTo>
                <a:lnTo>
                  <a:pt x="713" y="275"/>
                </a:lnTo>
                <a:lnTo>
                  <a:pt x="732" y="293"/>
                </a:lnTo>
                <a:lnTo>
                  <a:pt x="749" y="310"/>
                </a:lnTo>
                <a:lnTo>
                  <a:pt x="767" y="329"/>
                </a:lnTo>
                <a:lnTo>
                  <a:pt x="785" y="347"/>
                </a:lnTo>
                <a:lnTo>
                  <a:pt x="801" y="367"/>
                </a:lnTo>
                <a:lnTo>
                  <a:pt x="818" y="386"/>
                </a:lnTo>
                <a:lnTo>
                  <a:pt x="834" y="406"/>
                </a:lnTo>
                <a:lnTo>
                  <a:pt x="850" y="426"/>
                </a:lnTo>
                <a:lnTo>
                  <a:pt x="865" y="446"/>
                </a:lnTo>
                <a:lnTo>
                  <a:pt x="879" y="467"/>
                </a:lnTo>
                <a:lnTo>
                  <a:pt x="893" y="489"/>
                </a:lnTo>
                <a:lnTo>
                  <a:pt x="907" y="511"/>
                </a:lnTo>
                <a:lnTo>
                  <a:pt x="920" y="532"/>
                </a:lnTo>
                <a:lnTo>
                  <a:pt x="932" y="555"/>
                </a:lnTo>
                <a:lnTo>
                  <a:pt x="944" y="577"/>
                </a:lnTo>
                <a:lnTo>
                  <a:pt x="956" y="601"/>
                </a:lnTo>
                <a:lnTo>
                  <a:pt x="966" y="624"/>
                </a:lnTo>
                <a:lnTo>
                  <a:pt x="977" y="648"/>
                </a:lnTo>
                <a:lnTo>
                  <a:pt x="987" y="671"/>
                </a:lnTo>
                <a:lnTo>
                  <a:pt x="996" y="696"/>
                </a:lnTo>
                <a:lnTo>
                  <a:pt x="1005" y="720"/>
                </a:lnTo>
                <a:lnTo>
                  <a:pt x="1013" y="745"/>
                </a:lnTo>
                <a:lnTo>
                  <a:pt x="1021" y="769"/>
                </a:lnTo>
                <a:lnTo>
                  <a:pt x="1028" y="795"/>
                </a:lnTo>
                <a:lnTo>
                  <a:pt x="1034" y="820"/>
                </a:lnTo>
                <a:lnTo>
                  <a:pt x="1040" y="846"/>
                </a:lnTo>
                <a:lnTo>
                  <a:pt x="1044" y="872"/>
                </a:lnTo>
                <a:lnTo>
                  <a:pt x="1049" y="898"/>
                </a:lnTo>
                <a:lnTo>
                  <a:pt x="1053" y="925"/>
                </a:lnTo>
                <a:lnTo>
                  <a:pt x="1055" y="951"/>
                </a:lnTo>
                <a:lnTo>
                  <a:pt x="1057" y="978"/>
                </a:lnTo>
                <a:lnTo>
                  <a:pt x="1060" y="1005"/>
                </a:lnTo>
                <a:lnTo>
                  <a:pt x="1061" y="1032"/>
                </a:lnTo>
                <a:lnTo>
                  <a:pt x="1061" y="1060"/>
                </a:lnTo>
                <a:lnTo>
                  <a:pt x="0" y="1060"/>
                </a:lnTo>
                <a:close/>
              </a:path>
            </a:pathLst>
          </a:custGeom>
          <a:solidFill>
            <a:srgbClr val="FFF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34"/>
          <p:cNvSpPr/>
          <p:nvPr/>
        </p:nvSpPr>
        <p:spPr>
          <a:xfrm>
            <a:off x="4633912" y="3622675"/>
            <a:ext cx="2238375" cy="2235200"/>
          </a:xfrm>
          <a:custGeom>
            <a:rect b="b" l="l" r="r" t="t"/>
            <a:pathLst>
              <a:path extrusionOk="0" h="923" w="923">
                <a:moveTo>
                  <a:pt x="0" y="0"/>
                </a:moveTo>
                <a:lnTo>
                  <a:pt x="923" y="0"/>
                </a:lnTo>
                <a:lnTo>
                  <a:pt x="923" y="24"/>
                </a:lnTo>
                <a:lnTo>
                  <a:pt x="922" y="47"/>
                </a:lnTo>
                <a:lnTo>
                  <a:pt x="921" y="71"/>
                </a:lnTo>
                <a:lnTo>
                  <a:pt x="919" y="94"/>
                </a:lnTo>
                <a:lnTo>
                  <a:pt x="916" y="117"/>
                </a:lnTo>
                <a:lnTo>
                  <a:pt x="913" y="140"/>
                </a:lnTo>
                <a:lnTo>
                  <a:pt x="908" y="162"/>
                </a:lnTo>
                <a:lnTo>
                  <a:pt x="904" y="185"/>
                </a:lnTo>
                <a:lnTo>
                  <a:pt x="899" y="208"/>
                </a:lnTo>
                <a:lnTo>
                  <a:pt x="894" y="230"/>
                </a:lnTo>
                <a:lnTo>
                  <a:pt x="888" y="252"/>
                </a:lnTo>
                <a:lnTo>
                  <a:pt x="882" y="273"/>
                </a:lnTo>
                <a:lnTo>
                  <a:pt x="874" y="295"/>
                </a:lnTo>
                <a:lnTo>
                  <a:pt x="867" y="317"/>
                </a:lnTo>
                <a:lnTo>
                  <a:pt x="859" y="338"/>
                </a:lnTo>
                <a:lnTo>
                  <a:pt x="851" y="359"/>
                </a:lnTo>
                <a:lnTo>
                  <a:pt x="842" y="379"/>
                </a:lnTo>
                <a:lnTo>
                  <a:pt x="832" y="400"/>
                </a:lnTo>
                <a:lnTo>
                  <a:pt x="822" y="419"/>
                </a:lnTo>
                <a:lnTo>
                  <a:pt x="812" y="439"/>
                </a:lnTo>
                <a:lnTo>
                  <a:pt x="800" y="458"/>
                </a:lnTo>
                <a:lnTo>
                  <a:pt x="789" y="478"/>
                </a:lnTo>
                <a:lnTo>
                  <a:pt x="777" y="496"/>
                </a:lnTo>
                <a:lnTo>
                  <a:pt x="766" y="515"/>
                </a:lnTo>
                <a:lnTo>
                  <a:pt x="752" y="533"/>
                </a:lnTo>
                <a:lnTo>
                  <a:pt x="739" y="552"/>
                </a:lnTo>
                <a:lnTo>
                  <a:pt x="725" y="569"/>
                </a:lnTo>
                <a:lnTo>
                  <a:pt x="712" y="587"/>
                </a:lnTo>
                <a:lnTo>
                  <a:pt x="698" y="603"/>
                </a:lnTo>
                <a:lnTo>
                  <a:pt x="682" y="620"/>
                </a:lnTo>
                <a:lnTo>
                  <a:pt x="668" y="636"/>
                </a:lnTo>
                <a:lnTo>
                  <a:pt x="652" y="652"/>
                </a:lnTo>
                <a:lnTo>
                  <a:pt x="636" y="667"/>
                </a:lnTo>
                <a:lnTo>
                  <a:pt x="620" y="682"/>
                </a:lnTo>
                <a:lnTo>
                  <a:pt x="603" y="698"/>
                </a:lnTo>
                <a:lnTo>
                  <a:pt x="587" y="711"/>
                </a:lnTo>
                <a:lnTo>
                  <a:pt x="569" y="726"/>
                </a:lnTo>
                <a:lnTo>
                  <a:pt x="552" y="739"/>
                </a:lnTo>
                <a:lnTo>
                  <a:pt x="533" y="752"/>
                </a:lnTo>
                <a:lnTo>
                  <a:pt x="516" y="765"/>
                </a:lnTo>
                <a:lnTo>
                  <a:pt x="497" y="777"/>
                </a:lnTo>
                <a:lnTo>
                  <a:pt x="478" y="789"/>
                </a:lnTo>
                <a:lnTo>
                  <a:pt x="458" y="801"/>
                </a:lnTo>
                <a:lnTo>
                  <a:pt x="440" y="811"/>
                </a:lnTo>
                <a:lnTo>
                  <a:pt x="419" y="821"/>
                </a:lnTo>
                <a:lnTo>
                  <a:pt x="400" y="831"/>
                </a:lnTo>
                <a:lnTo>
                  <a:pt x="379" y="841"/>
                </a:lnTo>
                <a:lnTo>
                  <a:pt x="358" y="850"/>
                </a:lnTo>
                <a:lnTo>
                  <a:pt x="338" y="859"/>
                </a:lnTo>
                <a:lnTo>
                  <a:pt x="316" y="866"/>
                </a:lnTo>
                <a:lnTo>
                  <a:pt x="295" y="875"/>
                </a:lnTo>
                <a:lnTo>
                  <a:pt x="273" y="882"/>
                </a:lnTo>
                <a:lnTo>
                  <a:pt x="251" y="888"/>
                </a:lnTo>
                <a:lnTo>
                  <a:pt x="230" y="894"/>
                </a:lnTo>
                <a:lnTo>
                  <a:pt x="207" y="899"/>
                </a:lnTo>
                <a:lnTo>
                  <a:pt x="185" y="904"/>
                </a:lnTo>
                <a:lnTo>
                  <a:pt x="162" y="908"/>
                </a:lnTo>
                <a:lnTo>
                  <a:pt x="139" y="913"/>
                </a:lnTo>
                <a:lnTo>
                  <a:pt x="117" y="916"/>
                </a:lnTo>
                <a:lnTo>
                  <a:pt x="93" y="918"/>
                </a:lnTo>
                <a:lnTo>
                  <a:pt x="71" y="920"/>
                </a:lnTo>
                <a:lnTo>
                  <a:pt x="47" y="922"/>
                </a:lnTo>
                <a:lnTo>
                  <a:pt x="23" y="923"/>
                </a:lnTo>
                <a:lnTo>
                  <a:pt x="0" y="9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D1C24"/>
              </a:gs>
              <a:gs pos="100000">
                <a:srgbClr val="E200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34"/>
          <p:cNvSpPr/>
          <p:nvPr/>
        </p:nvSpPr>
        <p:spPr>
          <a:xfrm>
            <a:off x="2293937" y="1271587"/>
            <a:ext cx="2236787" cy="2235200"/>
          </a:xfrm>
          <a:custGeom>
            <a:rect b="b" l="l" r="r" t="t"/>
            <a:pathLst>
              <a:path extrusionOk="0" h="923" w="924">
                <a:moveTo>
                  <a:pt x="924" y="923"/>
                </a:moveTo>
                <a:lnTo>
                  <a:pt x="0" y="923"/>
                </a:lnTo>
                <a:lnTo>
                  <a:pt x="0" y="899"/>
                </a:lnTo>
                <a:lnTo>
                  <a:pt x="1" y="876"/>
                </a:lnTo>
                <a:lnTo>
                  <a:pt x="3" y="852"/>
                </a:lnTo>
                <a:lnTo>
                  <a:pt x="5" y="829"/>
                </a:lnTo>
                <a:lnTo>
                  <a:pt x="7" y="806"/>
                </a:lnTo>
                <a:lnTo>
                  <a:pt x="10" y="783"/>
                </a:lnTo>
                <a:lnTo>
                  <a:pt x="15" y="761"/>
                </a:lnTo>
                <a:lnTo>
                  <a:pt x="19" y="738"/>
                </a:lnTo>
                <a:lnTo>
                  <a:pt x="24" y="715"/>
                </a:lnTo>
                <a:lnTo>
                  <a:pt x="29" y="693"/>
                </a:lnTo>
                <a:lnTo>
                  <a:pt x="35" y="671"/>
                </a:lnTo>
                <a:lnTo>
                  <a:pt x="42" y="650"/>
                </a:lnTo>
                <a:lnTo>
                  <a:pt x="48" y="628"/>
                </a:lnTo>
                <a:lnTo>
                  <a:pt x="57" y="606"/>
                </a:lnTo>
                <a:lnTo>
                  <a:pt x="65" y="585"/>
                </a:lnTo>
                <a:lnTo>
                  <a:pt x="73" y="564"/>
                </a:lnTo>
                <a:lnTo>
                  <a:pt x="82" y="544"/>
                </a:lnTo>
                <a:lnTo>
                  <a:pt x="92" y="523"/>
                </a:lnTo>
                <a:lnTo>
                  <a:pt x="102" y="504"/>
                </a:lnTo>
                <a:lnTo>
                  <a:pt x="112" y="484"/>
                </a:lnTo>
                <a:lnTo>
                  <a:pt x="123" y="465"/>
                </a:lnTo>
                <a:lnTo>
                  <a:pt x="134" y="445"/>
                </a:lnTo>
                <a:lnTo>
                  <a:pt x="146" y="427"/>
                </a:lnTo>
                <a:lnTo>
                  <a:pt x="158" y="408"/>
                </a:lnTo>
                <a:lnTo>
                  <a:pt x="171" y="390"/>
                </a:lnTo>
                <a:lnTo>
                  <a:pt x="184" y="371"/>
                </a:lnTo>
                <a:lnTo>
                  <a:pt x="198" y="354"/>
                </a:lnTo>
                <a:lnTo>
                  <a:pt x="212" y="336"/>
                </a:lnTo>
                <a:lnTo>
                  <a:pt x="226" y="320"/>
                </a:lnTo>
                <a:lnTo>
                  <a:pt x="241" y="303"/>
                </a:lnTo>
                <a:lnTo>
                  <a:pt x="256" y="287"/>
                </a:lnTo>
                <a:lnTo>
                  <a:pt x="272" y="271"/>
                </a:lnTo>
                <a:lnTo>
                  <a:pt x="287" y="256"/>
                </a:lnTo>
                <a:lnTo>
                  <a:pt x="303" y="241"/>
                </a:lnTo>
                <a:lnTo>
                  <a:pt x="320" y="225"/>
                </a:lnTo>
                <a:lnTo>
                  <a:pt x="337" y="212"/>
                </a:lnTo>
                <a:lnTo>
                  <a:pt x="354" y="197"/>
                </a:lnTo>
                <a:lnTo>
                  <a:pt x="372" y="184"/>
                </a:lnTo>
                <a:lnTo>
                  <a:pt x="390" y="171"/>
                </a:lnTo>
                <a:lnTo>
                  <a:pt x="408" y="158"/>
                </a:lnTo>
                <a:lnTo>
                  <a:pt x="427" y="146"/>
                </a:lnTo>
                <a:lnTo>
                  <a:pt x="445" y="134"/>
                </a:lnTo>
                <a:lnTo>
                  <a:pt x="465" y="122"/>
                </a:lnTo>
                <a:lnTo>
                  <a:pt x="484" y="112"/>
                </a:lnTo>
                <a:lnTo>
                  <a:pt x="504" y="102"/>
                </a:lnTo>
                <a:lnTo>
                  <a:pt x="524" y="92"/>
                </a:lnTo>
                <a:lnTo>
                  <a:pt x="544" y="82"/>
                </a:lnTo>
                <a:lnTo>
                  <a:pt x="565" y="73"/>
                </a:lnTo>
                <a:lnTo>
                  <a:pt x="586" y="64"/>
                </a:lnTo>
                <a:lnTo>
                  <a:pt x="607" y="57"/>
                </a:lnTo>
                <a:lnTo>
                  <a:pt x="628" y="48"/>
                </a:lnTo>
                <a:lnTo>
                  <a:pt x="650" y="41"/>
                </a:lnTo>
                <a:lnTo>
                  <a:pt x="672" y="35"/>
                </a:lnTo>
                <a:lnTo>
                  <a:pt x="694" y="29"/>
                </a:lnTo>
                <a:lnTo>
                  <a:pt x="716" y="24"/>
                </a:lnTo>
                <a:lnTo>
                  <a:pt x="738" y="19"/>
                </a:lnTo>
                <a:lnTo>
                  <a:pt x="761" y="15"/>
                </a:lnTo>
                <a:lnTo>
                  <a:pt x="784" y="10"/>
                </a:lnTo>
                <a:lnTo>
                  <a:pt x="806" y="7"/>
                </a:lnTo>
                <a:lnTo>
                  <a:pt x="830" y="5"/>
                </a:lnTo>
                <a:lnTo>
                  <a:pt x="853" y="3"/>
                </a:lnTo>
                <a:lnTo>
                  <a:pt x="877" y="1"/>
                </a:lnTo>
                <a:lnTo>
                  <a:pt x="900" y="0"/>
                </a:lnTo>
                <a:lnTo>
                  <a:pt x="924" y="0"/>
                </a:lnTo>
                <a:lnTo>
                  <a:pt x="924" y="923"/>
                </a:lnTo>
                <a:close/>
              </a:path>
            </a:pathLst>
          </a:custGeom>
          <a:gradFill>
            <a:gsLst>
              <a:gs pos="0">
                <a:srgbClr val="00B2EE"/>
              </a:gs>
              <a:gs pos="100000">
                <a:srgbClr val="5BD4FF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34"/>
          <p:cNvSpPr/>
          <p:nvPr/>
        </p:nvSpPr>
        <p:spPr>
          <a:xfrm>
            <a:off x="2293937" y="3622675"/>
            <a:ext cx="2236787" cy="2235200"/>
          </a:xfrm>
          <a:custGeom>
            <a:rect b="b" l="l" r="r" t="t"/>
            <a:pathLst>
              <a:path extrusionOk="0" h="923" w="924">
                <a:moveTo>
                  <a:pt x="924" y="0"/>
                </a:moveTo>
                <a:lnTo>
                  <a:pt x="924" y="923"/>
                </a:lnTo>
                <a:lnTo>
                  <a:pt x="900" y="922"/>
                </a:lnTo>
                <a:lnTo>
                  <a:pt x="877" y="922"/>
                </a:lnTo>
                <a:lnTo>
                  <a:pt x="853" y="920"/>
                </a:lnTo>
                <a:lnTo>
                  <a:pt x="830" y="918"/>
                </a:lnTo>
                <a:lnTo>
                  <a:pt x="806" y="915"/>
                </a:lnTo>
                <a:lnTo>
                  <a:pt x="784" y="912"/>
                </a:lnTo>
                <a:lnTo>
                  <a:pt x="761" y="908"/>
                </a:lnTo>
                <a:lnTo>
                  <a:pt x="738" y="903"/>
                </a:lnTo>
                <a:lnTo>
                  <a:pt x="716" y="899"/>
                </a:lnTo>
                <a:lnTo>
                  <a:pt x="694" y="893"/>
                </a:lnTo>
                <a:lnTo>
                  <a:pt x="672" y="888"/>
                </a:lnTo>
                <a:lnTo>
                  <a:pt x="650" y="881"/>
                </a:lnTo>
                <a:lnTo>
                  <a:pt x="628" y="874"/>
                </a:lnTo>
                <a:lnTo>
                  <a:pt x="607" y="866"/>
                </a:lnTo>
                <a:lnTo>
                  <a:pt x="586" y="858"/>
                </a:lnTo>
                <a:lnTo>
                  <a:pt x="565" y="850"/>
                </a:lnTo>
                <a:lnTo>
                  <a:pt x="544" y="841"/>
                </a:lnTo>
                <a:lnTo>
                  <a:pt x="524" y="831"/>
                </a:lnTo>
                <a:lnTo>
                  <a:pt x="504" y="821"/>
                </a:lnTo>
                <a:lnTo>
                  <a:pt x="484" y="811"/>
                </a:lnTo>
                <a:lnTo>
                  <a:pt x="465" y="800"/>
                </a:lnTo>
                <a:lnTo>
                  <a:pt x="445" y="788"/>
                </a:lnTo>
                <a:lnTo>
                  <a:pt x="427" y="777"/>
                </a:lnTo>
                <a:lnTo>
                  <a:pt x="408" y="765"/>
                </a:lnTo>
                <a:lnTo>
                  <a:pt x="390" y="752"/>
                </a:lnTo>
                <a:lnTo>
                  <a:pt x="372" y="739"/>
                </a:lnTo>
                <a:lnTo>
                  <a:pt x="354" y="726"/>
                </a:lnTo>
                <a:lnTo>
                  <a:pt x="337" y="711"/>
                </a:lnTo>
                <a:lnTo>
                  <a:pt x="320" y="697"/>
                </a:lnTo>
                <a:lnTo>
                  <a:pt x="303" y="682"/>
                </a:lnTo>
                <a:lnTo>
                  <a:pt x="287" y="667"/>
                </a:lnTo>
                <a:lnTo>
                  <a:pt x="272" y="652"/>
                </a:lnTo>
                <a:lnTo>
                  <a:pt x="256" y="636"/>
                </a:lnTo>
                <a:lnTo>
                  <a:pt x="241" y="620"/>
                </a:lnTo>
                <a:lnTo>
                  <a:pt x="226" y="603"/>
                </a:lnTo>
                <a:lnTo>
                  <a:pt x="212" y="586"/>
                </a:lnTo>
                <a:lnTo>
                  <a:pt x="198" y="568"/>
                </a:lnTo>
                <a:lnTo>
                  <a:pt x="184" y="551"/>
                </a:lnTo>
                <a:lnTo>
                  <a:pt x="171" y="533"/>
                </a:lnTo>
                <a:lnTo>
                  <a:pt x="158" y="515"/>
                </a:lnTo>
                <a:lnTo>
                  <a:pt x="146" y="496"/>
                </a:lnTo>
                <a:lnTo>
                  <a:pt x="134" y="478"/>
                </a:lnTo>
                <a:lnTo>
                  <a:pt x="123" y="458"/>
                </a:lnTo>
                <a:lnTo>
                  <a:pt x="112" y="439"/>
                </a:lnTo>
                <a:lnTo>
                  <a:pt x="102" y="419"/>
                </a:lnTo>
                <a:lnTo>
                  <a:pt x="92" y="399"/>
                </a:lnTo>
                <a:lnTo>
                  <a:pt x="82" y="379"/>
                </a:lnTo>
                <a:lnTo>
                  <a:pt x="73" y="359"/>
                </a:lnTo>
                <a:lnTo>
                  <a:pt x="65" y="337"/>
                </a:lnTo>
                <a:lnTo>
                  <a:pt x="57" y="317"/>
                </a:lnTo>
                <a:lnTo>
                  <a:pt x="48" y="295"/>
                </a:lnTo>
                <a:lnTo>
                  <a:pt x="42" y="273"/>
                </a:lnTo>
                <a:lnTo>
                  <a:pt x="35" y="252"/>
                </a:lnTo>
                <a:lnTo>
                  <a:pt x="29" y="230"/>
                </a:lnTo>
                <a:lnTo>
                  <a:pt x="24" y="208"/>
                </a:lnTo>
                <a:lnTo>
                  <a:pt x="19" y="185"/>
                </a:lnTo>
                <a:lnTo>
                  <a:pt x="15" y="162"/>
                </a:lnTo>
                <a:lnTo>
                  <a:pt x="10" y="140"/>
                </a:lnTo>
                <a:lnTo>
                  <a:pt x="7" y="117"/>
                </a:lnTo>
                <a:lnTo>
                  <a:pt x="5" y="94"/>
                </a:lnTo>
                <a:lnTo>
                  <a:pt x="3" y="70"/>
                </a:lnTo>
                <a:lnTo>
                  <a:pt x="1" y="47"/>
                </a:lnTo>
                <a:lnTo>
                  <a:pt x="0" y="24"/>
                </a:lnTo>
                <a:lnTo>
                  <a:pt x="0" y="0"/>
                </a:lnTo>
                <a:lnTo>
                  <a:pt x="924" y="0"/>
                </a:lnTo>
                <a:close/>
              </a:path>
            </a:pathLst>
          </a:custGeom>
          <a:gradFill>
            <a:gsLst>
              <a:gs pos="0">
                <a:srgbClr val="00B04C"/>
              </a:gs>
              <a:gs pos="100000">
                <a:srgbClr val="00E200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34"/>
          <p:cNvSpPr/>
          <p:nvPr/>
        </p:nvSpPr>
        <p:spPr>
          <a:xfrm>
            <a:off x="4633912" y="1274762"/>
            <a:ext cx="2239962" cy="2235200"/>
          </a:xfrm>
          <a:custGeom>
            <a:rect b="b" l="l" r="r" t="t"/>
            <a:pathLst>
              <a:path extrusionOk="0" h="923" w="924">
                <a:moveTo>
                  <a:pt x="0" y="923"/>
                </a:moveTo>
                <a:lnTo>
                  <a:pt x="0" y="0"/>
                </a:lnTo>
                <a:lnTo>
                  <a:pt x="23" y="0"/>
                </a:lnTo>
                <a:lnTo>
                  <a:pt x="47" y="1"/>
                </a:lnTo>
                <a:lnTo>
                  <a:pt x="71" y="2"/>
                </a:lnTo>
                <a:lnTo>
                  <a:pt x="94" y="4"/>
                </a:lnTo>
                <a:lnTo>
                  <a:pt x="118" y="7"/>
                </a:lnTo>
                <a:lnTo>
                  <a:pt x="140" y="10"/>
                </a:lnTo>
                <a:lnTo>
                  <a:pt x="163" y="15"/>
                </a:lnTo>
                <a:lnTo>
                  <a:pt x="186" y="19"/>
                </a:lnTo>
                <a:lnTo>
                  <a:pt x="208" y="24"/>
                </a:lnTo>
                <a:lnTo>
                  <a:pt x="230" y="29"/>
                </a:lnTo>
                <a:lnTo>
                  <a:pt x="252" y="35"/>
                </a:lnTo>
                <a:lnTo>
                  <a:pt x="274" y="41"/>
                </a:lnTo>
                <a:lnTo>
                  <a:pt x="296" y="48"/>
                </a:lnTo>
                <a:lnTo>
                  <a:pt x="317" y="56"/>
                </a:lnTo>
                <a:lnTo>
                  <a:pt x="338" y="64"/>
                </a:lnTo>
                <a:lnTo>
                  <a:pt x="359" y="72"/>
                </a:lnTo>
                <a:lnTo>
                  <a:pt x="380" y="81"/>
                </a:lnTo>
                <a:lnTo>
                  <a:pt x="400" y="91"/>
                </a:lnTo>
                <a:lnTo>
                  <a:pt x="420" y="101"/>
                </a:lnTo>
                <a:lnTo>
                  <a:pt x="440" y="111"/>
                </a:lnTo>
                <a:lnTo>
                  <a:pt x="459" y="122"/>
                </a:lnTo>
                <a:lnTo>
                  <a:pt x="479" y="134"/>
                </a:lnTo>
                <a:lnTo>
                  <a:pt x="497" y="145"/>
                </a:lnTo>
                <a:lnTo>
                  <a:pt x="516" y="157"/>
                </a:lnTo>
                <a:lnTo>
                  <a:pt x="534" y="171"/>
                </a:lnTo>
                <a:lnTo>
                  <a:pt x="552" y="183"/>
                </a:lnTo>
                <a:lnTo>
                  <a:pt x="570" y="197"/>
                </a:lnTo>
                <a:lnTo>
                  <a:pt x="587" y="211"/>
                </a:lnTo>
                <a:lnTo>
                  <a:pt x="604" y="225"/>
                </a:lnTo>
                <a:lnTo>
                  <a:pt x="621" y="240"/>
                </a:lnTo>
                <a:lnTo>
                  <a:pt x="637" y="255"/>
                </a:lnTo>
                <a:lnTo>
                  <a:pt x="652" y="270"/>
                </a:lnTo>
                <a:lnTo>
                  <a:pt x="668" y="287"/>
                </a:lnTo>
                <a:lnTo>
                  <a:pt x="683" y="302"/>
                </a:lnTo>
                <a:lnTo>
                  <a:pt x="698" y="320"/>
                </a:lnTo>
                <a:lnTo>
                  <a:pt x="712" y="336"/>
                </a:lnTo>
                <a:lnTo>
                  <a:pt x="726" y="354"/>
                </a:lnTo>
                <a:lnTo>
                  <a:pt x="740" y="371"/>
                </a:lnTo>
                <a:lnTo>
                  <a:pt x="753" y="389"/>
                </a:lnTo>
                <a:lnTo>
                  <a:pt x="766" y="407"/>
                </a:lnTo>
                <a:lnTo>
                  <a:pt x="778" y="426"/>
                </a:lnTo>
                <a:lnTo>
                  <a:pt x="790" y="445"/>
                </a:lnTo>
                <a:lnTo>
                  <a:pt x="801" y="464"/>
                </a:lnTo>
                <a:lnTo>
                  <a:pt x="812" y="483"/>
                </a:lnTo>
                <a:lnTo>
                  <a:pt x="822" y="503"/>
                </a:lnTo>
                <a:lnTo>
                  <a:pt x="832" y="523"/>
                </a:lnTo>
                <a:lnTo>
                  <a:pt x="842" y="544"/>
                </a:lnTo>
                <a:lnTo>
                  <a:pt x="851" y="564"/>
                </a:lnTo>
                <a:lnTo>
                  <a:pt x="859" y="585"/>
                </a:lnTo>
                <a:lnTo>
                  <a:pt x="867" y="606"/>
                </a:lnTo>
                <a:lnTo>
                  <a:pt x="876" y="627"/>
                </a:lnTo>
                <a:lnTo>
                  <a:pt x="882" y="649"/>
                </a:lnTo>
                <a:lnTo>
                  <a:pt x="889" y="670"/>
                </a:lnTo>
                <a:lnTo>
                  <a:pt x="895" y="693"/>
                </a:lnTo>
                <a:lnTo>
                  <a:pt x="900" y="714"/>
                </a:lnTo>
                <a:lnTo>
                  <a:pt x="905" y="737"/>
                </a:lnTo>
                <a:lnTo>
                  <a:pt x="909" y="760"/>
                </a:lnTo>
                <a:lnTo>
                  <a:pt x="914" y="782"/>
                </a:lnTo>
                <a:lnTo>
                  <a:pt x="917" y="806"/>
                </a:lnTo>
                <a:lnTo>
                  <a:pt x="919" y="828"/>
                </a:lnTo>
                <a:lnTo>
                  <a:pt x="921" y="852"/>
                </a:lnTo>
                <a:lnTo>
                  <a:pt x="923" y="876"/>
                </a:lnTo>
                <a:lnTo>
                  <a:pt x="924" y="899"/>
                </a:lnTo>
                <a:lnTo>
                  <a:pt x="924" y="923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FFF100"/>
              </a:gs>
              <a:gs pos="100000">
                <a:srgbClr val="DBDB00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34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6"/>
          <p:cNvSpPr txBox="1"/>
          <p:nvPr/>
        </p:nvSpPr>
        <p:spPr>
          <a:xfrm>
            <a:off x="260350" y="1135062"/>
            <a:ext cx="6115050" cy="3538537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36"/>
          <p:cNvSpPr txBox="1"/>
          <p:nvPr/>
        </p:nvSpPr>
        <p:spPr>
          <a:xfrm>
            <a:off x="3892550" y="4706937"/>
            <a:ext cx="2476500" cy="1433512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36"/>
          <p:cNvSpPr txBox="1"/>
          <p:nvPr/>
        </p:nvSpPr>
        <p:spPr>
          <a:xfrm>
            <a:off x="6416675" y="3240087"/>
            <a:ext cx="2476500" cy="1433512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36"/>
          <p:cNvSpPr txBox="1"/>
          <p:nvPr/>
        </p:nvSpPr>
        <p:spPr>
          <a:xfrm>
            <a:off x="6423025" y="4706937"/>
            <a:ext cx="2476500" cy="1433512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36"/>
          <p:cNvSpPr txBox="1"/>
          <p:nvPr/>
        </p:nvSpPr>
        <p:spPr>
          <a:xfrm>
            <a:off x="239712" y="11128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6"/>
          <p:cNvSpPr txBox="1"/>
          <p:nvPr/>
        </p:nvSpPr>
        <p:spPr>
          <a:xfrm>
            <a:off x="3892550" y="5673725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6"/>
          <p:cNvSpPr txBox="1"/>
          <p:nvPr/>
        </p:nvSpPr>
        <p:spPr>
          <a:xfrm>
            <a:off x="8329612" y="324008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6"/>
          <p:cNvSpPr txBox="1"/>
          <p:nvPr/>
        </p:nvSpPr>
        <p:spPr>
          <a:xfrm>
            <a:off x="84740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36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8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8"/>
          <p:cNvSpPr txBox="1"/>
          <p:nvPr/>
        </p:nvSpPr>
        <p:spPr>
          <a:xfrm>
            <a:off x="3863975" y="1135062"/>
            <a:ext cx="2482850" cy="1436687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138"/>
          <p:cNvSpPr txBox="1"/>
          <p:nvPr/>
        </p:nvSpPr>
        <p:spPr>
          <a:xfrm>
            <a:off x="266700" y="2620962"/>
            <a:ext cx="6080125" cy="3519487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138"/>
          <p:cNvSpPr txBox="1"/>
          <p:nvPr/>
        </p:nvSpPr>
        <p:spPr>
          <a:xfrm>
            <a:off x="6410325" y="1135062"/>
            <a:ext cx="2482850" cy="1436687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38"/>
          <p:cNvSpPr txBox="1"/>
          <p:nvPr/>
        </p:nvSpPr>
        <p:spPr>
          <a:xfrm>
            <a:off x="6416675" y="2619375"/>
            <a:ext cx="2482850" cy="1436687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138"/>
          <p:cNvSpPr txBox="1"/>
          <p:nvPr/>
        </p:nvSpPr>
        <p:spPr>
          <a:xfrm>
            <a:off x="3863975" y="1135062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8"/>
          <p:cNvSpPr txBox="1"/>
          <p:nvPr/>
        </p:nvSpPr>
        <p:spPr>
          <a:xfrm>
            <a:off x="2698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8"/>
          <p:cNvSpPr txBox="1"/>
          <p:nvPr/>
        </p:nvSpPr>
        <p:spPr>
          <a:xfrm>
            <a:off x="8486775" y="11049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38"/>
          <p:cNvSpPr txBox="1"/>
          <p:nvPr/>
        </p:nvSpPr>
        <p:spPr>
          <a:xfrm>
            <a:off x="8486775" y="3616325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8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0"/>
          <p:cNvSpPr txBox="1"/>
          <p:nvPr/>
        </p:nvSpPr>
        <p:spPr>
          <a:xfrm>
            <a:off x="260350" y="1135062"/>
            <a:ext cx="2490787" cy="1441450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140"/>
          <p:cNvSpPr txBox="1"/>
          <p:nvPr/>
        </p:nvSpPr>
        <p:spPr>
          <a:xfrm>
            <a:off x="269875" y="2614612"/>
            <a:ext cx="2490787" cy="1443037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140"/>
          <p:cNvSpPr txBox="1"/>
          <p:nvPr/>
        </p:nvSpPr>
        <p:spPr>
          <a:xfrm>
            <a:off x="2822575" y="1135062"/>
            <a:ext cx="2490787" cy="1441450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140"/>
          <p:cNvSpPr txBox="1"/>
          <p:nvPr/>
        </p:nvSpPr>
        <p:spPr>
          <a:xfrm>
            <a:off x="2809875" y="2614612"/>
            <a:ext cx="6089650" cy="3525837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140"/>
          <p:cNvSpPr txBox="1"/>
          <p:nvPr/>
        </p:nvSpPr>
        <p:spPr>
          <a:xfrm>
            <a:off x="239712" y="11128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0"/>
          <p:cNvSpPr txBox="1"/>
          <p:nvPr/>
        </p:nvSpPr>
        <p:spPr>
          <a:xfrm>
            <a:off x="269875" y="359568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0"/>
          <p:cNvSpPr txBox="1"/>
          <p:nvPr/>
        </p:nvSpPr>
        <p:spPr>
          <a:xfrm>
            <a:off x="4749800" y="1103312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0"/>
          <p:cNvSpPr txBox="1"/>
          <p:nvPr/>
        </p:nvSpPr>
        <p:spPr>
          <a:xfrm>
            <a:off x="84740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0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42"/>
          <p:cNvSpPr txBox="1"/>
          <p:nvPr/>
        </p:nvSpPr>
        <p:spPr>
          <a:xfrm>
            <a:off x="269875" y="3225800"/>
            <a:ext cx="2476500" cy="1433512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42"/>
          <p:cNvSpPr txBox="1"/>
          <p:nvPr/>
        </p:nvSpPr>
        <p:spPr>
          <a:xfrm>
            <a:off x="266700" y="4706937"/>
            <a:ext cx="2476500" cy="1433512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142"/>
          <p:cNvSpPr txBox="1"/>
          <p:nvPr/>
        </p:nvSpPr>
        <p:spPr>
          <a:xfrm>
            <a:off x="2782887" y="1135062"/>
            <a:ext cx="6110287" cy="3536950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42"/>
          <p:cNvSpPr txBox="1"/>
          <p:nvPr/>
        </p:nvSpPr>
        <p:spPr>
          <a:xfrm>
            <a:off x="2782887" y="4699000"/>
            <a:ext cx="2476500" cy="1433512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42"/>
          <p:cNvSpPr txBox="1"/>
          <p:nvPr/>
        </p:nvSpPr>
        <p:spPr>
          <a:xfrm>
            <a:off x="269875" y="32258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2"/>
          <p:cNvSpPr txBox="1"/>
          <p:nvPr/>
        </p:nvSpPr>
        <p:spPr>
          <a:xfrm>
            <a:off x="2698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2"/>
          <p:cNvSpPr txBox="1"/>
          <p:nvPr/>
        </p:nvSpPr>
        <p:spPr>
          <a:xfrm>
            <a:off x="8486775" y="11049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2"/>
          <p:cNvSpPr txBox="1"/>
          <p:nvPr/>
        </p:nvSpPr>
        <p:spPr>
          <a:xfrm>
            <a:off x="469582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2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44"/>
          <p:cNvSpPr txBox="1"/>
          <p:nvPr/>
        </p:nvSpPr>
        <p:spPr>
          <a:xfrm>
            <a:off x="92075" y="403225"/>
            <a:ext cx="4457700" cy="2878137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44"/>
          <p:cNvSpPr txBox="1"/>
          <p:nvPr/>
        </p:nvSpPr>
        <p:spPr>
          <a:xfrm>
            <a:off x="98425" y="3335337"/>
            <a:ext cx="4457700" cy="2879725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44"/>
          <p:cNvSpPr txBox="1"/>
          <p:nvPr/>
        </p:nvSpPr>
        <p:spPr>
          <a:xfrm>
            <a:off x="4603750" y="403225"/>
            <a:ext cx="4433887" cy="2878137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4"/>
          <p:cNvSpPr txBox="1"/>
          <p:nvPr/>
        </p:nvSpPr>
        <p:spPr>
          <a:xfrm>
            <a:off x="4610100" y="3335337"/>
            <a:ext cx="4433887" cy="2879725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144"/>
          <p:cNvSpPr txBox="1"/>
          <p:nvPr/>
        </p:nvSpPr>
        <p:spPr>
          <a:xfrm>
            <a:off x="50800" y="41275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4"/>
          <p:cNvSpPr txBox="1"/>
          <p:nvPr/>
        </p:nvSpPr>
        <p:spPr>
          <a:xfrm>
            <a:off x="82550" y="57785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44"/>
          <p:cNvSpPr txBox="1"/>
          <p:nvPr/>
        </p:nvSpPr>
        <p:spPr>
          <a:xfrm>
            <a:off x="8661400" y="404812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44"/>
          <p:cNvSpPr txBox="1"/>
          <p:nvPr/>
        </p:nvSpPr>
        <p:spPr>
          <a:xfrm>
            <a:off x="8648700" y="57785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44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8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8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8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50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5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2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5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54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5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56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8162" y="519112"/>
            <a:ext cx="5532437" cy="552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0"/>
          <p:cNvSpPr txBox="1"/>
          <p:nvPr/>
        </p:nvSpPr>
        <p:spPr>
          <a:xfrm>
            <a:off x="0" y="6589712"/>
            <a:ext cx="9144000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r>
              <a:rPr b="1" i="1" lang="en-US" sz="12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2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8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4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6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6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6"/>
          <p:cNvSpPr txBox="1"/>
          <p:nvPr/>
        </p:nvSpPr>
        <p:spPr>
          <a:xfrm>
            <a:off x="260350" y="1135062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00AD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86"/>
          <p:cNvSpPr txBox="1"/>
          <p:nvPr/>
        </p:nvSpPr>
        <p:spPr>
          <a:xfrm>
            <a:off x="266700" y="3657600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00B04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86"/>
          <p:cNvSpPr txBox="1"/>
          <p:nvPr/>
        </p:nvSpPr>
        <p:spPr>
          <a:xfrm>
            <a:off x="4603750" y="1135062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FFF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86"/>
          <p:cNvSpPr txBox="1"/>
          <p:nvPr/>
        </p:nvSpPr>
        <p:spPr>
          <a:xfrm>
            <a:off x="4610100" y="3657600"/>
            <a:ext cx="4289425" cy="2482850"/>
          </a:xfrm>
          <a:prstGeom prst="rect">
            <a:avLst/>
          </a:prstGeom>
          <a:noFill/>
          <a:ln cap="flat" cmpd="sng" w="57150">
            <a:solidFill>
              <a:srgbClr val="ED1C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6"/>
          <p:cNvSpPr txBox="1"/>
          <p:nvPr/>
        </p:nvSpPr>
        <p:spPr>
          <a:xfrm>
            <a:off x="239712" y="11128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00ADEE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6"/>
          <p:cNvSpPr txBox="1"/>
          <p:nvPr/>
        </p:nvSpPr>
        <p:spPr>
          <a:xfrm>
            <a:off x="2698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00B04C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6"/>
          <p:cNvSpPr txBox="1"/>
          <p:nvPr/>
        </p:nvSpPr>
        <p:spPr>
          <a:xfrm>
            <a:off x="8486775" y="1104900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FFF100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6"/>
          <p:cNvSpPr txBox="1"/>
          <p:nvPr/>
        </p:nvSpPr>
        <p:spPr>
          <a:xfrm>
            <a:off x="8474075" y="5697537"/>
            <a:ext cx="563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Georgia"/>
              <a:buNone/>
            </a:pPr>
            <a:r>
              <a:rPr b="1" i="1" lang="en-US" sz="2400" u="none" cap="none" strike="noStrike">
                <a:solidFill>
                  <a:srgbClr val="ED1C24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8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0"/>
          <p:cNvSpPr txBox="1"/>
          <p:nvPr/>
        </p:nvSpPr>
        <p:spPr>
          <a:xfrm>
            <a:off x="7418387" y="6637337"/>
            <a:ext cx="1725612" cy="22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© 2015 Herrmann Global,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37" y="6408737"/>
            <a:ext cx="1619250" cy="393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Relationship Id="rId4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4.jpg"/></Relationships>
</file>

<file path=ppt/slides/_rels/slide67.xml.rels><?xml version="1.0" encoding="UTF-8" standalone="yes"?><Relationships xmlns="http://schemas.openxmlformats.org/package/2006/relationships"><Relationship Id="rId10" Type="http://schemas.openxmlformats.org/officeDocument/2006/relationships/hyperlink" Target="http://app.hbdi.com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2.jpg"/><Relationship Id="rId4" Type="http://schemas.openxmlformats.org/officeDocument/2006/relationships/image" Target="../media/image58.png"/><Relationship Id="rId9" Type="http://schemas.openxmlformats.org/officeDocument/2006/relationships/image" Target="../media/image67.jpg"/><Relationship Id="rId5" Type="http://schemas.openxmlformats.org/officeDocument/2006/relationships/image" Target="../media/image59.png"/><Relationship Id="rId6" Type="http://schemas.openxmlformats.org/officeDocument/2006/relationships/image" Target="../media/image61.png"/><Relationship Id="rId7" Type="http://schemas.openxmlformats.org/officeDocument/2006/relationships/image" Target="../media/image60.png"/><Relationship Id="rId8" Type="http://schemas.openxmlformats.org/officeDocument/2006/relationships/image" Target="../media/image6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4.png"/><Relationship Id="rId4" Type="http://schemas.openxmlformats.org/officeDocument/2006/relationships/image" Target="../media/image65.jpg"/><Relationship Id="rId5" Type="http://schemas.openxmlformats.org/officeDocument/2006/relationships/image" Target="../media/image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"/>
          <p:cNvSpPr txBox="1"/>
          <p:nvPr/>
        </p:nvSpPr>
        <p:spPr>
          <a:xfrm>
            <a:off x="542925" y="1174750"/>
            <a:ext cx="84153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Business of Thinking</a:t>
            </a:r>
            <a:r>
              <a:rPr b="1" baseline="3000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"/>
          <p:cNvSpPr txBox="1"/>
          <p:nvPr>
            <p:ph idx="1" type="body"/>
          </p:nvPr>
        </p:nvSpPr>
        <p:spPr>
          <a:xfrm>
            <a:off x="304800" y="3810000"/>
            <a:ext cx="859948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4800"/>
              <a:buNone/>
            </a:pPr>
            <a:r>
              <a:rPr b="0" i="0" lang="en-US" sz="4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Business of Thinking</a:t>
            </a:r>
            <a:r>
              <a:rPr b="0" baseline="30000" i="0" lang="en-US" sz="4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/>
          </a:p>
        </p:txBody>
      </p:sp>
      <p:sp>
        <p:nvSpPr>
          <p:cNvPr id="382" name="Google Shape;382;p1"/>
          <p:cNvSpPr txBox="1"/>
          <p:nvPr>
            <p:ph idx="3" type="subTitle"/>
          </p:nvPr>
        </p:nvSpPr>
        <p:spPr>
          <a:xfrm>
            <a:off x="679450" y="4953000"/>
            <a:ext cx="77851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b="0" i="1" lang="en-US" sz="3200" u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ThinkAbout Decision Making</a:t>
            </a:r>
            <a:endParaRPr/>
          </a:p>
        </p:txBody>
      </p:sp>
      <p:sp>
        <p:nvSpPr>
          <p:cNvPr id="383" name="Google Shape;383;p1"/>
          <p:cNvSpPr txBox="1"/>
          <p:nvPr>
            <p:ph idx="1" type="body"/>
          </p:nvPr>
        </p:nvSpPr>
        <p:spPr>
          <a:xfrm>
            <a:off x="0" y="53975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8113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4" name="Google Shape;384;p1"/>
          <p:cNvPicPr preferRelativeResize="0"/>
          <p:nvPr/>
        </p:nvPicPr>
        <p:blipFill rotWithShape="1">
          <a:blip r:embed="rId3">
            <a:alphaModFix/>
          </a:blip>
          <a:srcRect b="-1986" l="0" r="0" t="34582"/>
          <a:stretch/>
        </p:blipFill>
        <p:spPr>
          <a:xfrm>
            <a:off x="-9525" y="44450"/>
            <a:ext cx="91757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What’s Missing?</a:t>
            </a:r>
            <a:endParaRPr/>
          </a:p>
        </p:txBody>
      </p:sp>
      <p:pic>
        <p:nvPicPr>
          <p:cNvPr id="470" name="Google Shape;4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1525" y="1900237"/>
            <a:ext cx="4913312" cy="269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Situational “Stretch”</a:t>
            </a:r>
            <a:endParaRPr/>
          </a:p>
        </p:txBody>
      </p:sp>
      <p:sp>
        <p:nvSpPr>
          <p:cNvPr id="477" name="Google Shape;477;p11"/>
          <p:cNvSpPr txBox="1"/>
          <p:nvPr/>
        </p:nvSpPr>
        <p:spPr>
          <a:xfrm>
            <a:off x="1411287" y="4826000"/>
            <a:ext cx="6162675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“Life is like a ten speed bicycle –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have gears that we never use.”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Charles Schultz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11"/>
          <p:cNvGrpSpPr/>
          <p:nvPr/>
        </p:nvGrpSpPr>
        <p:grpSpPr>
          <a:xfrm>
            <a:off x="2884487" y="1301750"/>
            <a:ext cx="3216275" cy="3219450"/>
            <a:chOff x="2884488" y="1301750"/>
            <a:chExt cx="3216275" cy="3219450"/>
          </a:xfrm>
        </p:grpSpPr>
        <p:pic>
          <p:nvPicPr>
            <p:cNvPr id="479" name="Google Shape;47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4488" y="1301750"/>
              <a:ext cx="3216275" cy="321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05300" y="1935163"/>
              <a:ext cx="1073150" cy="10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21125" y="3433763"/>
              <a:ext cx="1073150" cy="10556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2" name="Google Shape;482;p11"/>
            <p:cNvGrpSpPr/>
            <p:nvPr/>
          </p:nvGrpSpPr>
          <p:grpSpPr>
            <a:xfrm>
              <a:off x="4506913" y="1517650"/>
              <a:ext cx="415925" cy="417513"/>
              <a:chOff x="6830275" y="1818269"/>
              <a:chExt cx="1596353" cy="1597528"/>
            </a:xfrm>
          </p:grpSpPr>
          <p:pic>
            <p:nvPicPr>
              <p:cNvPr id="483" name="Google Shape;483;p1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830275" y="1818269"/>
                <a:ext cx="1596353" cy="159752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84" name="Google Shape;484;p11"/>
              <p:cNvGrpSpPr/>
              <p:nvPr/>
            </p:nvGrpSpPr>
            <p:grpSpPr>
              <a:xfrm>
                <a:off x="7128827" y="2097683"/>
                <a:ext cx="755525" cy="880768"/>
                <a:chOff x="7128827" y="2097683"/>
                <a:chExt cx="755525" cy="880768"/>
              </a:xfrm>
            </p:grpSpPr>
            <p:cxnSp>
              <p:nvCxnSpPr>
                <p:cNvPr id="485" name="Google Shape;485;p11"/>
                <p:cNvCxnSpPr/>
                <p:nvPr/>
              </p:nvCxnSpPr>
              <p:spPr>
                <a:xfrm>
                  <a:off x="7128827" y="2097683"/>
                  <a:ext cx="755524" cy="285491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6" name="Google Shape;486;p11"/>
                <p:cNvCxnSpPr/>
                <p:nvPr/>
              </p:nvCxnSpPr>
              <p:spPr>
                <a:xfrm>
                  <a:off x="7128827" y="2097683"/>
                  <a:ext cx="103582" cy="880768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11"/>
                <p:cNvCxnSpPr/>
                <p:nvPr/>
              </p:nvCxnSpPr>
              <p:spPr>
                <a:xfrm flipH="1" rot="10800000">
                  <a:off x="7232409" y="2759777"/>
                  <a:ext cx="560550" cy="218673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8" name="Google Shape;488;p11"/>
                <p:cNvCxnSpPr/>
                <p:nvPr/>
              </p:nvCxnSpPr>
              <p:spPr>
                <a:xfrm flipH="1">
                  <a:off x="7792960" y="2383174"/>
                  <a:ext cx="91392" cy="376603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89" name="Google Shape;489;p11"/>
            <p:cNvGrpSpPr/>
            <p:nvPr/>
          </p:nvGrpSpPr>
          <p:grpSpPr>
            <a:xfrm>
              <a:off x="4370388" y="3024188"/>
              <a:ext cx="420687" cy="420687"/>
              <a:chOff x="6830275" y="1818269"/>
              <a:chExt cx="1596353" cy="1597528"/>
            </a:xfrm>
          </p:grpSpPr>
          <p:pic>
            <p:nvPicPr>
              <p:cNvPr id="490" name="Google Shape;490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830275" y="1818269"/>
                <a:ext cx="1596353" cy="159752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91" name="Google Shape;491;p11"/>
              <p:cNvGrpSpPr/>
              <p:nvPr/>
            </p:nvGrpSpPr>
            <p:grpSpPr>
              <a:xfrm flipH="1">
                <a:off x="7384482" y="2101602"/>
                <a:ext cx="759022" cy="880149"/>
                <a:chOff x="7123494" y="2098401"/>
                <a:chExt cx="759022" cy="880149"/>
              </a:xfrm>
            </p:grpSpPr>
            <p:cxnSp>
              <p:nvCxnSpPr>
                <p:cNvPr id="492" name="Google Shape;492;p11"/>
                <p:cNvCxnSpPr/>
                <p:nvPr/>
              </p:nvCxnSpPr>
              <p:spPr>
                <a:xfrm>
                  <a:off x="7123494" y="2098401"/>
                  <a:ext cx="759022" cy="283338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11"/>
                <p:cNvCxnSpPr/>
                <p:nvPr/>
              </p:nvCxnSpPr>
              <p:spPr>
                <a:xfrm>
                  <a:off x="7123494" y="2098401"/>
                  <a:ext cx="102410" cy="88014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4" name="Google Shape;494;p11"/>
                <p:cNvCxnSpPr/>
                <p:nvPr/>
              </p:nvCxnSpPr>
              <p:spPr>
                <a:xfrm flipH="1" rot="10800000">
                  <a:off x="7225904" y="2761527"/>
                  <a:ext cx="566254" cy="217023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95" name="Google Shape;495;p11"/>
                <p:cNvCxnSpPr/>
                <p:nvPr/>
              </p:nvCxnSpPr>
              <p:spPr>
                <a:xfrm flipH="1">
                  <a:off x="7792158" y="2381739"/>
                  <a:ext cx="90358" cy="37978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496" name="Google Shape;496;p11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7975"/>
            <a:ext cx="2263775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2"/>
          <p:cNvSpPr txBox="1"/>
          <p:nvPr>
            <p:ph idx="1" type="body"/>
          </p:nvPr>
        </p:nvSpPr>
        <p:spPr>
          <a:xfrm>
            <a:off x="2979737" y="990600"/>
            <a:ext cx="608806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thinking preferences affect your decision making approach.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might be “missing pieces” in your decision making, based on your thinking preferences.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Pre-Decision Filter can help you be better prepared to make decisions.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2"/>
          <p:cNvSpPr txBox="1"/>
          <p:nvPr>
            <p:ph idx="1" type="body"/>
          </p:nvPr>
        </p:nvSpPr>
        <p:spPr>
          <a:xfrm>
            <a:off x="2932112" y="152400"/>
            <a:ext cx="60991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Key Thoughts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 🡪 Outcomes</a:t>
            </a:r>
            <a:endParaRPr/>
          </a:p>
        </p:txBody>
      </p:sp>
      <p:sp>
        <p:nvSpPr>
          <p:cNvPr id="509" name="Google Shape;509;p13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your thinking preferences in making decisions.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mindful of aspects in your decision making that receive less attention.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Pre-Decision Filter to prepare yourself to make decisions.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4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Action Plan</a:t>
            </a:r>
            <a:endParaRPr/>
          </a:p>
        </p:txBody>
      </p:sp>
      <p:sp>
        <p:nvSpPr>
          <p:cNvPr id="516" name="Google Shape;516;p14"/>
          <p:cNvSpPr txBox="1"/>
          <p:nvPr>
            <p:ph idx="1" type="body"/>
          </p:nvPr>
        </p:nvSpPr>
        <p:spPr>
          <a:xfrm>
            <a:off x="457200" y="1219200"/>
            <a:ext cx="4732337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quadrant(s) typically represent your “missing pieces” in decision making?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types of questions will you remind yourself to ask in order to make more balanced decisions? </a:t>
            </a:r>
            <a:endParaRPr/>
          </a:p>
        </p:txBody>
      </p:sp>
      <p:pic>
        <p:nvPicPr>
          <p:cNvPr id="517" name="Google Shape;5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062" y="490537"/>
            <a:ext cx="3016250" cy="30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5"/>
          <p:cNvSpPr txBox="1"/>
          <p:nvPr>
            <p:ph type="ctrTitle"/>
          </p:nvPr>
        </p:nvSpPr>
        <p:spPr>
          <a:xfrm>
            <a:off x="0" y="1714500"/>
            <a:ext cx="3657600" cy="217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1: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Decision Making</a:t>
            </a:r>
            <a:endParaRPr/>
          </a:p>
        </p:txBody>
      </p:sp>
      <p:sp>
        <p:nvSpPr>
          <p:cNvPr id="523" name="Google Shape;523;p15"/>
          <p:cNvSpPr txBox="1"/>
          <p:nvPr>
            <p:ph idx="1" type="subTitle"/>
          </p:nvPr>
        </p:nvSpPr>
        <p:spPr>
          <a:xfrm>
            <a:off x="3962400" y="1703387"/>
            <a:ext cx="5029200" cy="334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End of Section 1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Next: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Personal Dynamics of Decision Making </a:t>
            </a:r>
            <a:endParaRPr/>
          </a:p>
        </p:txBody>
      </p:sp>
      <p:pic>
        <p:nvPicPr>
          <p:cNvPr id="524" name="Google Shape;524;p15"/>
          <p:cNvPicPr preferRelativeResize="0"/>
          <p:nvPr/>
        </p:nvPicPr>
        <p:blipFill rotWithShape="1">
          <a:blip r:embed="rId3">
            <a:alphaModFix/>
          </a:blip>
          <a:srcRect b="8569" l="23217" r="22081" t="6235"/>
          <a:stretch/>
        </p:blipFill>
        <p:spPr>
          <a:xfrm>
            <a:off x="741492" y="1828802"/>
            <a:ext cx="587439" cy="6243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6"/>
          <p:cNvSpPr txBox="1"/>
          <p:nvPr>
            <p:ph type="ctrTitle"/>
          </p:nvPr>
        </p:nvSpPr>
        <p:spPr>
          <a:xfrm>
            <a:off x="136525" y="1801812"/>
            <a:ext cx="3657600" cy="244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2 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Personal Dynamics of Decision Making </a:t>
            </a:r>
            <a:endParaRPr/>
          </a:p>
        </p:txBody>
      </p:sp>
      <p:sp>
        <p:nvSpPr>
          <p:cNvPr id="530" name="Google Shape;530;p16"/>
          <p:cNvSpPr txBox="1"/>
          <p:nvPr>
            <p:ph idx="1" type="subTitle"/>
          </p:nvPr>
        </p:nvSpPr>
        <p:spPr>
          <a:xfrm>
            <a:off x="3962400" y="1317625"/>
            <a:ext cx="5029200" cy="213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 Major Purchasing Decision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Don’t Overlook </a:t>
            </a:r>
            <a:endParaRPr/>
          </a:p>
          <a:p>
            <a:pPr indent="-455612" lvl="4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Making an Investment</a:t>
            </a:r>
            <a:endParaRPr/>
          </a:p>
          <a:p>
            <a:pPr indent="-455612" lvl="4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Strengths in Decision Making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7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</a:t>
            </a:r>
            <a:endParaRPr/>
          </a:p>
        </p:txBody>
      </p:sp>
      <p:sp>
        <p:nvSpPr>
          <p:cNvPr id="536" name="Google Shape;536;p17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your strengths in decision making.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what you may be overlooking in decision making.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to your decision making.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A Major Purchasing Decision</a:t>
            </a:r>
            <a:endParaRPr/>
          </a:p>
        </p:txBody>
      </p:sp>
      <p:pic>
        <p:nvPicPr>
          <p:cNvPr descr="C:\Users\TRACY\AppData\Local\Microsoft\Windows\Temporary Internet Files\Content.IE5\1B8S86QR\MC900444647[1].jpg" id="542" name="Google Shape;5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462" y="1238250"/>
            <a:ext cx="33401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9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000"/>
              <a:buFont typeface="Georgia"/>
              <a:buNone/>
            </a:pPr>
            <a:r>
              <a:rPr b="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Thinking – Making a Purchase</a:t>
            </a:r>
            <a:endParaRPr/>
          </a:p>
        </p:txBody>
      </p:sp>
      <p:sp>
        <p:nvSpPr>
          <p:cNvPr id="548" name="Google Shape;548;p19"/>
          <p:cNvSpPr txBox="1"/>
          <p:nvPr/>
        </p:nvSpPr>
        <p:spPr>
          <a:xfrm>
            <a:off x="457200" y="1189037"/>
            <a:ext cx="395446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Wants to see data and statistics on performance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at energy efficiency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at cost of vehicle, trade-in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shops against other vehicles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Considers ease of maintenance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Wants to know how it 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Likes power and precision handling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9"/>
          <p:cNvSpPr txBox="1"/>
          <p:nvPr/>
        </p:nvSpPr>
        <p:spPr>
          <a:xfrm>
            <a:off x="4700587" y="1189037"/>
            <a:ext cx="4017962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at the aesthetic qualities: sportiness, color, form, “cutting edge” qualities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Wants it to fit the dream, personal image, long-range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more willing to experiment and take some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often a first-model buyer, early innovator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9"/>
          <p:cNvSpPr txBox="1"/>
          <p:nvPr/>
        </p:nvSpPr>
        <p:spPr>
          <a:xfrm>
            <a:off x="457200" y="3854450"/>
            <a:ext cx="409892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Interested in safety features and durability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at the practicality of size, number of doors, storage space, stain resistant materials; features such as interior trunk/fuel unlock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at maintenance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done research and knows what they want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9"/>
          <p:cNvSpPr txBox="1"/>
          <p:nvPr/>
        </p:nvSpPr>
        <p:spPr>
          <a:xfrm>
            <a:off x="4700587" y="3894137"/>
            <a:ext cx="401796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Considers the “feel” and comfort of the; user friendliness of controls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Wants to “love” the 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Impacted by friendliness of sales and service organization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“Feels” it’s the right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buy based on a friend’s recommendations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2916237" y="3419475"/>
            <a:ext cx="3311525" cy="4746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Situation: Buying a 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Sections of ThinkAbout Decision Making</a:t>
            </a:r>
            <a:endParaRPr/>
          </a:p>
        </p:txBody>
      </p:sp>
      <p:sp>
        <p:nvSpPr>
          <p:cNvPr id="391" name="Google Shape;391;p2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 Making</a:t>
            </a:r>
            <a:endParaRPr/>
          </a:p>
          <a:p>
            <a:pPr indent="-303212" lvl="1" marL="4556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1" marL="4556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Dynamics of Decision Making </a:t>
            </a:r>
            <a:endParaRPr/>
          </a:p>
          <a:p>
            <a:pPr indent="-303212" lvl="1" marL="4556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1" marL="4556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Dynamics of Decision Making </a:t>
            </a:r>
            <a:endParaRPr/>
          </a:p>
          <a:p>
            <a:pPr indent="-303212" lvl="1" marL="4556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1" marL="4556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Play Ball!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787" y="1416050"/>
            <a:ext cx="6702425" cy="378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7050" y="4051300"/>
            <a:ext cx="1246187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0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We Sometimes Overlook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a2bf523-54dc-4713-b7a8-4457146f3a57@exg5" id="565" name="Google Shape;5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787" y="1408112"/>
            <a:ext cx="7631112" cy="4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1"/>
          <p:cNvSpPr txBox="1"/>
          <p:nvPr/>
        </p:nvSpPr>
        <p:spPr>
          <a:xfrm>
            <a:off x="6554787" y="2111375"/>
            <a:ext cx="1600200" cy="1027112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21"/>
          <p:cNvSpPr txBox="1"/>
          <p:nvPr/>
        </p:nvSpPr>
        <p:spPr>
          <a:xfrm>
            <a:off x="1495425" y="2989262"/>
            <a:ext cx="1600200" cy="10287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21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We Sometimes Overlook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ville" id="573" name="Google Shape;5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937" y="989012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We Sometimes Overlook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"/>
          <p:cNvSpPr txBox="1"/>
          <p:nvPr/>
        </p:nvSpPr>
        <p:spPr>
          <a:xfrm>
            <a:off x="452437" y="1581150"/>
            <a:ext cx="40243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6536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Tends to be financial &amp; legal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536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for market leadership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536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Wants financial pay-off and consistent performance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536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 the value of intuition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536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 long-term aspects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452437" y="3832225"/>
            <a:ext cx="402431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Tends to be conservative, operational &amp; administrative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for a well-known and established broker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Likes organizational effectiveness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Wants reliability &amp; stability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overlook opportunities for higher yield with higher risk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overlook long-term perspectives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3"/>
          <p:cNvSpPr txBox="1"/>
          <p:nvPr/>
        </p:nvSpPr>
        <p:spPr>
          <a:xfrm>
            <a:off x="4837112" y="3859212"/>
            <a:ext cx="400685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Likes a team &amp; “partnering” approach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for a friendly broker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Wants alignment of values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an intuitive feeling of “rightness”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overlook in-depth financial analysis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overlook strategic aspects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overlook long-range financial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3"/>
          <p:cNvSpPr txBox="1"/>
          <p:nvPr/>
        </p:nvSpPr>
        <p:spPr>
          <a:xfrm>
            <a:off x="4837112" y="1165225"/>
            <a:ext cx="400685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Tends to be risk-oriented and entrepreneurial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for strategic alignment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for significant long-term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Looks for new perspectives &amp; opportunities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 short-term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 lower risk alternatives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1" lvl="1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 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3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Font typeface="Georgia"/>
              <a:buNone/>
            </a:pPr>
            <a:r>
              <a:rPr b="0" i="1" lang="en-US" sz="28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28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28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Thinking – Making an Investment</a:t>
            </a:r>
            <a:endParaRPr/>
          </a:p>
        </p:txBody>
      </p:sp>
      <p:sp>
        <p:nvSpPr>
          <p:cNvPr id="584" name="Google Shape;584;p23"/>
          <p:cNvSpPr/>
          <p:nvPr/>
        </p:nvSpPr>
        <p:spPr>
          <a:xfrm>
            <a:off x="2419350" y="3403600"/>
            <a:ext cx="4305300" cy="4746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Situation: Making an Investment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Strengths in Decision Making</a:t>
            </a:r>
            <a:endParaRPr/>
          </a:p>
        </p:txBody>
      </p:sp>
      <p:sp>
        <p:nvSpPr>
          <p:cNvPr id="591" name="Google Shape;591;p24"/>
          <p:cNvSpPr txBox="1"/>
          <p:nvPr/>
        </p:nvSpPr>
        <p:spPr>
          <a:xfrm>
            <a:off x="4597400" y="1379537"/>
            <a:ext cx="4478337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the signs of coming change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Seeing the big picture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new possibilities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Tolerating ambiguity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Integrating ideas and concepts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Challenging established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4"/>
          <p:cNvSpPr txBox="1"/>
          <p:nvPr/>
        </p:nvSpPr>
        <p:spPr>
          <a:xfrm>
            <a:off x="384175" y="3756025"/>
            <a:ext cx="405606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overlooked flaws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Approaching problems practically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Standing firm on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a standard of consistency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stable leadership and supervision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4"/>
          <p:cNvSpPr txBox="1"/>
          <p:nvPr/>
        </p:nvSpPr>
        <p:spPr>
          <a:xfrm>
            <a:off x="4597400" y="3763962"/>
            <a:ext cx="447833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interpersonal difficulties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Anticipating how others will feel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Intuitively understanding how others feel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Picking up the non-verbal cues of interpersonal stress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Engendering enthusiasm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4"/>
          <p:cNvSpPr txBox="1"/>
          <p:nvPr/>
        </p:nvSpPr>
        <p:spPr>
          <a:xfrm>
            <a:off x="384175" y="1398587"/>
            <a:ext cx="4213225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Gathering 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Analyzing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Arguing rationally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 theories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precisely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solving logically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7975"/>
            <a:ext cx="2263775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5"/>
          <p:cNvSpPr txBox="1"/>
          <p:nvPr>
            <p:ph idx="1" type="body"/>
          </p:nvPr>
        </p:nvSpPr>
        <p:spPr>
          <a:xfrm>
            <a:off x="2979737" y="990600"/>
            <a:ext cx="608806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thinking preferences provide you with strengths in your decision-making.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thinking preferences may also cause you to overlook some aspects of decision making.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use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Thinking, you can make more balanced decisions. 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5"/>
          <p:cNvSpPr txBox="1"/>
          <p:nvPr>
            <p:ph idx="1" type="body"/>
          </p:nvPr>
        </p:nvSpPr>
        <p:spPr>
          <a:xfrm>
            <a:off x="2932112" y="152400"/>
            <a:ext cx="60991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Key Thoughts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6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 🡪 Outcomes</a:t>
            </a:r>
            <a:endParaRPr/>
          </a:p>
        </p:txBody>
      </p:sp>
      <p:sp>
        <p:nvSpPr>
          <p:cNvPr id="607" name="Google Shape;607;p26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your strengths in decision making.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what you may be overlooking in decision making.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to your decision making.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7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Action Plan</a:t>
            </a:r>
            <a:endParaRPr/>
          </a:p>
        </p:txBody>
      </p:sp>
      <p:sp>
        <p:nvSpPr>
          <p:cNvPr id="614" name="Google Shape;614;p27"/>
          <p:cNvSpPr txBox="1"/>
          <p:nvPr>
            <p:ph idx="1" type="body"/>
          </p:nvPr>
        </p:nvSpPr>
        <p:spPr>
          <a:xfrm>
            <a:off x="457200" y="1219200"/>
            <a:ext cx="4556125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your personal decision-making process.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you ensure that your “strengths” do not over-power your decisions?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you do to include more of the “strengths” that you did not check?</a:t>
            </a:r>
            <a:endParaRPr/>
          </a:p>
        </p:txBody>
      </p:sp>
      <p:pic>
        <p:nvPicPr>
          <p:cNvPr id="615" name="Google Shape;615;p27"/>
          <p:cNvPicPr preferRelativeResize="0"/>
          <p:nvPr/>
        </p:nvPicPr>
        <p:blipFill rotWithShape="1">
          <a:blip r:embed="rId3">
            <a:alphaModFix/>
          </a:blip>
          <a:srcRect b="0" l="43167" r="0" t="0"/>
          <a:stretch/>
        </p:blipFill>
        <p:spPr>
          <a:xfrm>
            <a:off x="5975350" y="568325"/>
            <a:ext cx="263525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"/>
          <p:cNvSpPr txBox="1"/>
          <p:nvPr>
            <p:ph type="ctrTitle"/>
          </p:nvPr>
        </p:nvSpPr>
        <p:spPr>
          <a:xfrm>
            <a:off x="136525" y="1739900"/>
            <a:ext cx="3657600" cy="2416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2: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Personal Dynamics of Decision Making </a:t>
            </a:r>
            <a:endParaRPr/>
          </a:p>
        </p:txBody>
      </p:sp>
      <p:sp>
        <p:nvSpPr>
          <p:cNvPr id="621" name="Google Shape;621;p28"/>
          <p:cNvSpPr txBox="1"/>
          <p:nvPr>
            <p:ph idx="1" type="subTitle"/>
          </p:nvPr>
        </p:nvSpPr>
        <p:spPr>
          <a:xfrm>
            <a:off x="3962400" y="1703387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End of Section 2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Next: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Dynamics of Decision Making</a:t>
            </a:r>
            <a:endParaRPr/>
          </a:p>
        </p:txBody>
      </p:sp>
      <p:pic>
        <p:nvPicPr>
          <p:cNvPr id="622" name="Google Shape;622;p28"/>
          <p:cNvPicPr preferRelativeResize="0"/>
          <p:nvPr/>
        </p:nvPicPr>
        <p:blipFill rotWithShape="1">
          <a:blip r:embed="rId3">
            <a:alphaModFix/>
          </a:blip>
          <a:srcRect b="8569" l="23217" r="22081" t="6235"/>
          <a:stretch/>
        </p:blipFill>
        <p:spPr>
          <a:xfrm>
            <a:off x="741492" y="1828802"/>
            <a:ext cx="587439" cy="6243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9"/>
          <p:cNvSpPr txBox="1"/>
          <p:nvPr>
            <p:ph type="ctrTitle"/>
          </p:nvPr>
        </p:nvSpPr>
        <p:spPr>
          <a:xfrm>
            <a:off x="136525" y="1733550"/>
            <a:ext cx="3657600" cy="251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3: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Dynamics of Decision Making</a:t>
            </a:r>
            <a:endParaRPr/>
          </a:p>
        </p:txBody>
      </p:sp>
      <p:sp>
        <p:nvSpPr>
          <p:cNvPr id="628" name="Google Shape;628;p29"/>
          <p:cNvSpPr txBox="1"/>
          <p:nvPr>
            <p:ph idx="1" type="subTitle"/>
          </p:nvPr>
        </p:nvSpPr>
        <p:spPr>
          <a:xfrm>
            <a:off x="3962400" y="1985962"/>
            <a:ext cx="5029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Show Your Cards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How the Quadrants Decide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Team’s Profile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"/>
          <p:cNvSpPr txBox="1"/>
          <p:nvPr/>
        </p:nvSpPr>
        <p:spPr>
          <a:xfrm>
            <a:off x="0" y="4078287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3510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3510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3510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1312" lvl="0" marL="341312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Participant Workbook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375" y="463550"/>
            <a:ext cx="3905250" cy="5057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</a:t>
            </a:r>
            <a:endParaRPr/>
          </a:p>
        </p:txBody>
      </p:sp>
      <p:sp>
        <p:nvSpPr>
          <p:cNvPr id="634" name="Google Shape;634;p30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thinking preferences of fellow team members.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 how the team's decision making may be different when under pressure.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strengths of the team to help make better decisions.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Show Your Cards</a:t>
            </a:r>
            <a:endParaRPr/>
          </a:p>
        </p:txBody>
      </p:sp>
      <p:pic>
        <p:nvPicPr>
          <p:cNvPr id="640" name="Google Shape;6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1525" y="1900237"/>
            <a:ext cx="4913312" cy="269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Decision-Making Model</a:t>
            </a:r>
            <a:endParaRPr/>
          </a:p>
        </p:txBody>
      </p:sp>
      <p:pic>
        <p:nvPicPr>
          <p:cNvPr id="647" name="Google Shape;6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738" y="690563"/>
            <a:ext cx="5927725" cy="59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2"/>
          <p:cNvSpPr txBox="1"/>
          <p:nvPr/>
        </p:nvSpPr>
        <p:spPr>
          <a:xfrm>
            <a:off x="1739900" y="890587"/>
            <a:ext cx="2717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Pragmatic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Data-based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Theoretical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I have all the facts?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Synergistic opportunities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2"/>
          <p:cNvSpPr txBox="1"/>
          <p:nvPr/>
        </p:nvSpPr>
        <p:spPr>
          <a:xfrm>
            <a:off x="4559300" y="3692525"/>
            <a:ext cx="3021012" cy="277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Interpersonal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Intuitive (feelings)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I affect others?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2"/>
          <p:cNvSpPr txBox="1"/>
          <p:nvPr/>
        </p:nvSpPr>
        <p:spPr>
          <a:xfrm>
            <a:off x="4567237" y="890587"/>
            <a:ext cx="2747962" cy="265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Forward 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taking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I seen all the hidden possibilities?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Practicality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2"/>
          <p:cNvSpPr txBox="1"/>
          <p:nvPr/>
        </p:nvSpPr>
        <p:spPr>
          <a:xfrm>
            <a:off x="1285875" y="3692525"/>
            <a:ext cx="3149600" cy="277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I be in control?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2"/>
          <p:cNvSpPr txBox="1"/>
          <p:nvPr/>
        </p:nvSpPr>
        <p:spPr>
          <a:xfrm rot="-5400000">
            <a:off x="-2878931" y="3559968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How the Quadrants Decide</a:t>
            </a:r>
            <a:endParaRPr/>
          </a:p>
        </p:txBody>
      </p:sp>
      <p:sp>
        <p:nvSpPr>
          <p:cNvPr id="659" name="Google Shape;659;p33"/>
          <p:cNvSpPr txBox="1"/>
          <p:nvPr/>
        </p:nvSpPr>
        <p:spPr>
          <a:xfrm>
            <a:off x="4619625" y="1985962"/>
            <a:ext cx="42402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3"/>
          <p:cNvSpPr txBox="1"/>
          <p:nvPr/>
        </p:nvSpPr>
        <p:spPr>
          <a:xfrm>
            <a:off x="315912" y="4614862"/>
            <a:ext cx="41767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3"/>
          <p:cNvSpPr txBox="1"/>
          <p:nvPr/>
        </p:nvSpPr>
        <p:spPr>
          <a:xfrm>
            <a:off x="315912" y="1970087"/>
            <a:ext cx="417671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3"/>
          <p:cNvSpPr txBox="1"/>
          <p:nvPr/>
        </p:nvSpPr>
        <p:spPr>
          <a:xfrm>
            <a:off x="4619625" y="4610100"/>
            <a:ext cx="42402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4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Strengths in Decision Making</a:t>
            </a:r>
            <a:endParaRPr/>
          </a:p>
        </p:txBody>
      </p:sp>
      <p:sp>
        <p:nvSpPr>
          <p:cNvPr id="669" name="Google Shape;669;p34"/>
          <p:cNvSpPr txBox="1"/>
          <p:nvPr/>
        </p:nvSpPr>
        <p:spPr>
          <a:xfrm>
            <a:off x="4597400" y="1379537"/>
            <a:ext cx="4478337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the signs of coming change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Seeing the big picture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new possibilities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Tolerating ambiguity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Integrating ideas and concepts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Challenging established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4"/>
          <p:cNvSpPr txBox="1"/>
          <p:nvPr/>
        </p:nvSpPr>
        <p:spPr>
          <a:xfrm>
            <a:off x="384175" y="3756025"/>
            <a:ext cx="4056062" cy="230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overlooked flaws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Approaching problems practically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Standing firm on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a standard of consistency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stable leadership and supervision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4"/>
          <p:cNvSpPr txBox="1"/>
          <p:nvPr/>
        </p:nvSpPr>
        <p:spPr>
          <a:xfrm>
            <a:off x="4597400" y="3763962"/>
            <a:ext cx="447833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Recognizing interpersonal difficulties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Anticipating how others will feel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Intuitively understanding how others feel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Picking up the non-verbal cues of interpersonal stress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Engendering enthusiasm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4"/>
          <p:cNvSpPr txBox="1"/>
          <p:nvPr/>
        </p:nvSpPr>
        <p:spPr>
          <a:xfrm>
            <a:off x="384175" y="1398587"/>
            <a:ext cx="4213225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Gathering 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Analyzing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Arguing rationally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 theories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precisely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solving logically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8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5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The HBDI</a:t>
            </a:r>
            <a:r>
              <a:rPr b="0" baseline="3000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Team Profile</a:t>
            </a:r>
            <a:endParaRPr/>
          </a:p>
        </p:txBody>
      </p:sp>
      <p:pic>
        <p:nvPicPr>
          <p:cNvPr id="678" name="Google Shape;6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813" y="1120775"/>
            <a:ext cx="3608387" cy="4670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  <p:pic>
        <p:nvPicPr>
          <p:cNvPr id="679" name="Google Shape;67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6050" y="1658937"/>
            <a:ext cx="3081337" cy="3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Team Composite – Sample</a:t>
            </a:r>
            <a:endParaRPr/>
          </a:p>
        </p:txBody>
      </p:sp>
      <p:pic>
        <p:nvPicPr>
          <p:cNvPr id="685" name="Google Shape;68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775" y="858838"/>
            <a:ext cx="4351338" cy="5632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7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Preference Map – Sample</a:t>
            </a:r>
            <a:endParaRPr/>
          </a:p>
        </p:txBody>
      </p:sp>
      <p:pic>
        <p:nvPicPr>
          <p:cNvPr id="691" name="Google Shape;69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9663" y="866775"/>
            <a:ext cx="4352925" cy="5632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8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Process Flow of Preferences – Sample</a:t>
            </a:r>
            <a:endParaRPr/>
          </a:p>
        </p:txBody>
      </p:sp>
      <p:pic>
        <p:nvPicPr>
          <p:cNvPr id="697" name="Google Shape;6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775" y="858838"/>
            <a:ext cx="4351338" cy="5632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9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Team Composite – Your Team</a:t>
            </a:r>
            <a:endParaRPr/>
          </a:p>
        </p:txBody>
      </p:sp>
      <p:pic>
        <p:nvPicPr>
          <p:cNvPr descr="Team Package04 copy" id="703" name="Google Shape;7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488" y="854075"/>
            <a:ext cx="4354512" cy="5632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  <p:sp>
        <p:nvSpPr>
          <p:cNvPr id="704" name="Google Shape;704;p39"/>
          <p:cNvSpPr txBox="1"/>
          <p:nvPr/>
        </p:nvSpPr>
        <p:spPr>
          <a:xfrm rot="1800000">
            <a:off x="1470025" y="3113087"/>
            <a:ext cx="6167437" cy="946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Composite Profile Slide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(request from Herrmann International)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"/>
          <p:cNvSpPr txBox="1"/>
          <p:nvPr>
            <p:ph type="ctrTitle"/>
          </p:nvPr>
        </p:nvSpPr>
        <p:spPr>
          <a:xfrm>
            <a:off x="136525" y="1657350"/>
            <a:ext cx="3657600" cy="258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1 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Decision Making</a:t>
            </a:r>
            <a:endParaRPr/>
          </a:p>
        </p:txBody>
      </p:sp>
      <p:sp>
        <p:nvSpPr>
          <p:cNvPr id="403" name="Google Shape;403;p4"/>
          <p:cNvSpPr txBox="1"/>
          <p:nvPr>
            <p:ph idx="1" type="subTitle"/>
          </p:nvPr>
        </p:nvSpPr>
        <p:spPr>
          <a:xfrm>
            <a:off x="3962400" y="1608137"/>
            <a:ext cx="5029200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Big Decision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Whole Brain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Pre-Decision Filter </a:t>
            </a:r>
            <a:endParaRPr/>
          </a:p>
          <a:p>
            <a:pPr indent="-457200" lvl="4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Missing? </a:t>
            </a:r>
            <a:endParaRPr/>
          </a:p>
          <a:p>
            <a:pPr indent="-457200" lvl="4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0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Preference Map – Your Team</a:t>
            </a:r>
            <a:endParaRPr/>
          </a:p>
        </p:txBody>
      </p:sp>
      <p:pic>
        <p:nvPicPr>
          <p:cNvPr descr="Team Package09 copy" id="710" name="Google Shape;7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488" y="842963"/>
            <a:ext cx="4352925" cy="56276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  <p:sp>
        <p:nvSpPr>
          <p:cNvPr id="711" name="Google Shape;711;p40"/>
          <p:cNvSpPr txBox="1"/>
          <p:nvPr/>
        </p:nvSpPr>
        <p:spPr>
          <a:xfrm rot="1800000">
            <a:off x="1468437" y="3184525"/>
            <a:ext cx="6167437" cy="946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Preference Map Slide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(request from Herrmann International)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Process Flow of Preferences – Your Team</a:t>
            </a:r>
            <a:endParaRPr/>
          </a:p>
        </p:txBody>
      </p:sp>
      <p:pic>
        <p:nvPicPr>
          <p:cNvPr descr="Team Package07 copy" id="717" name="Google Shape;7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138" y="831850"/>
            <a:ext cx="4352925" cy="5629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  <p:sp>
        <p:nvSpPr>
          <p:cNvPr id="718" name="Google Shape;718;p41"/>
          <p:cNvSpPr txBox="1"/>
          <p:nvPr/>
        </p:nvSpPr>
        <p:spPr>
          <a:xfrm rot="1800000">
            <a:off x="1463675" y="3173412"/>
            <a:ext cx="6167437" cy="946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Process Flow Slide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(request from Herrmann International)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Your Team</a:t>
            </a:r>
            <a:endParaRPr/>
          </a:p>
        </p:txBody>
      </p:sp>
      <p:pic>
        <p:nvPicPr>
          <p:cNvPr descr="Team Package04 copy" id="724" name="Google Shape;72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075" y="1338263"/>
            <a:ext cx="2286000" cy="2955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  <p:pic>
        <p:nvPicPr>
          <p:cNvPr descr="Team Package09 copy" id="725" name="Google Shape;72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8838" y="2090738"/>
            <a:ext cx="2286000" cy="29559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  <p:pic>
        <p:nvPicPr>
          <p:cNvPr descr="Team Package07 copy" id="726" name="Google Shape;72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5063" y="2727325"/>
            <a:ext cx="2286000" cy="2955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808080">
                <a:alpha val="39215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7975"/>
            <a:ext cx="2263775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43"/>
          <p:cNvSpPr txBox="1"/>
          <p:nvPr>
            <p:ph idx="1" type="body"/>
          </p:nvPr>
        </p:nvSpPr>
        <p:spPr>
          <a:xfrm>
            <a:off x="2979737" y="990600"/>
            <a:ext cx="5943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making decisions with a team, remember to honor all quadrants in order to reach a more balanced decision.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Sharing your thinking preferences upfront when working on a team, can be beneficial to the team’s decision-making process.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blind spot of one team member may be a strength of another.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3"/>
          <p:cNvSpPr txBox="1"/>
          <p:nvPr>
            <p:ph idx="1" type="body"/>
          </p:nvPr>
        </p:nvSpPr>
        <p:spPr>
          <a:xfrm>
            <a:off x="2932112" y="152400"/>
            <a:ext cx="60991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Key Thoughts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4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 🡪 Outcomes</a:t>
            </a:r>
            <a:endParaRPr/>
          </a:p>
        </p:txBody>
      </p:sp>
      <p:sp>
        <p:nvSpPr>
          <p:cNvPr id="739" name="Google Shape;739;p44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thinking preferences of fellow team members.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 how the team's decision making may be different when under pressure.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strengths of the team to help make better decisions.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Action Plan</a:t>
            </a:r>
            <a:endParaRPr/>
          </a:p>
        </p:txBody>
      </p:sp>
      <p:sp>
        <p:nvSpPr>
          <p:cNvPr id="745" name="Google Shape;745;p45"/>
          <p:cNvSpPr txBox="1"/>
          <p:nvPr>
            <p:ph idx="1" type="body"/>
          </p:nvPr>
        </p:nvSpPr>
        <p:spPr>
          <a:xfrm>
            <a:off x="457200" y="1219200"/>
            <a:ext cx="7507287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you make a conscious effort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include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in your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decision making?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 to value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“Show your cards” to others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input from people with strengths in all four quadrants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all four quadrants in brainstorming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the decision in a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way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6" name="Google Shape;7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850" y="519112"/>
            <a:ext cx="2760662" cy="168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6"/>
          <p:cNvSpPr txBox="1"/>
          <p:nvPr>
            <p:ph type="ctrTitle"/>
          </p:nvPr>
        </p:nvSpPr>
        <p:spPr>
          <a:xfrm>
            <a:off x="136525" y="1860550"/>
            <a:ext cx="3657600" cy="238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3: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Team Dynamics of Decision Making</a:t>
            </a:r>
            <a:endParaRPr/>
          </a:p>
        </p:txBody>
      </p:sp>
      <p:sp>
        <p:nvSpPr>
          <p:cNvPr id="752" name="Google Shape;752;p46"/>
          <p:cNvSpPr txBox="1"/>
          <p:nvPr>
            <p:ph idx="1" type="subTitle"/>
          </p:nvPr>
        </p:nvSpPr>
        <p:spPr>
          <a:xfrm>
            <a:off x="3962400" y="1658937"/>
            <a:ext cx="5029200" cy="371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End of Section 3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Next: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Let’s Play Ball!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7"/>
          <p:cNvSpPr txBox="1"/>
          <p:nvPr>
            <p:ph type="ctrTitle"/>
          </p:nvPr>
        </p:nvSpPr>
        <p:spPr>
          <a:xfrm>
            <a:off x="136525" y="2074862"/>
            <a:ext cx="3657600" cy="217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4: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Let’s Play Ball!</a:t>
            </a:r>
            <a:endParaRPr/>
          </a:p>
        </p:txBody>
      </p:sp>
      <p:sp>
        <p:nvSpPr>
          <p:cNvPr id="758" name="Google Shape;758;p47"/>
          <p:cNvSpPr txBox="1"/>
          <p:nvPr>
            <p:ph idx="1" type="subTitle"/>
          </p:nvPr>
        </p:nvSpPr>
        <p:spPr>
          <a:xfrm>
            <a:off x="3962400" y="1608137"/>
            <a:ext cx="5029200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Making Balanced Decisions 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Whole Brain</a:t>
            </a:r>
            <a:r>
              <a:rPr b="0" baseline="3000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Decision-Making Walk-Around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Let’s Play Ball!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Action Plan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8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</a:t>
            </a:r>
            <a:endParaRPr/>
          </a:p>
        </p:txBody>
      </p:sp>
      <p:sp>
        <p:nvSpPr>
          <p:cNvPr id="764" name="Google Shape;764;p48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a decision-making approach to ensure that it is whole-brained.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questions from all four quadrants to make whole-brained decisions with your team.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in your future decisions.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Indecision</a:t>
            </a:r>
            <a:endParaRPr/>
          </a:p>
        </p:txBody>
      </p:sp>
      <p:sp>
        <p:nvSpPr>
          <p:cNvPr id="770" name="Google Shape;770;p49"/>
          <p:cNvSpPr txBox="1"/>
          <p:nvPr/>
        </p:nvSpPr>
        <p:spPr>
          <a:xfrm>
            <a:off x="1544637" y="1387475"/>
            <a:ext cx="703103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“Indecision may or may not be my problem.”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Jimmy Buffett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1" name="Google Shape;77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7577" y="2402792"/>
            <a:ext cx="2539370" cy="379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</a:t>
            </a:r>
            <a:endParaRPr/>
          </a:p>
        </p:txBody>
      </p:sp>
      <p:sp>
        <p:nvSpPr>
          <p:cNvPr id="409" name="Google Shape;409;p5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your thinking preferences in making decisions.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mindful of aspects in your decision making that receive less attention.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Pre-Decision Filter to prepare yourself to make decisions.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50"/>
          <p:cNvPicPr preferRelativeResize="0"/>
          <p:nvPr/>
        </p:nvPicPr>
        <p:blipFill rotWithShape="1">
          <a:blip r:embed="rId3">
            <a:alphaModFix/>
          </a:blip>
          <a:srcRect b="48182" l="10937" r="13039" t="6202"/>
          <a:stretch/>
        </p:blipFill>
        <p:spPr>
          <a:xfrm>
            <a:off x="5735637" y="515937"/>
            <a:ext cx="3287712" cy="1973262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0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Making Balanced Decisions</a:t>
            </a:r>
            <a:endParaRPr/>
          </a:p>
        </p:txBody>
      </p:sp>
      <p:sp>
        <p:nvSpPr>
          <p:cNvPr id="779" name="Google Shape;779;p50"/>
          <p:cNvSpPr txBox="1"/>
          <p:nvPr>
            <p:ph idx="1" type="body"/>
          </p:nvPr>
        </p:nvSpPr>
        <p:spPr>
          <a:xfrm>
            <a:off x="457200" y="1219200"/>
            <a:ext cx="6923087" cy="416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Deciding upon a healthcare plan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employees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will be affected positively/negatively with each different plan option?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we be willing to take a risk with a new plan that offers a variety of options?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clear instructions for filing claims and identifying an in-network provider?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</a:t>
            </a:r>
            <a:endParaRPr/>
          </a:p>
        </p:txBody>
      </p:sp>
      <p:sp>
        <p:nvSpPr>
          <p:cNvPr id="780" name="Google Shape;780;p50"/>
          <p:cNvSpPr/>
          <p:nvPr/>
        </p:nvSpPr>
        <p:spPr>
          <a:xfrm rot="10800000">
            <a:off x="7391400" y="4738687"/>
            <a:ext cx="1179512" cy="1181100"/>
          </a:xfrm>
          <a:custGeom>
            <a:rect b="b" l="l" r="r" t="t"/>
            <a:pathLst>
              <a:path extrusionOk="0" h="1181100" w="1179513">
                <a:moveTo>
                  <a:pt x="0" y="590550"/>
                </a:moveTo>
                <a:cubicBezTo>
                  <a:pt x="0" y="264398"/>
                  <a:pt x="264043" y="0"/>
                  <a:pt x="589757" y="0"/>
                </a:cubicBezTo>
                <a:lnTo>
                  <a:pt x="589757" y="590550"/>
                </a:lnTo>
                <a:lnTo>
                  <a:pt x="0" y="590550"/>
                </a:lnTo>
                <a:close/>
              </a:path>
            </a:pathLst>
          </a:custGeom>
          <a:solidFill>
            <a:srgbClr val="ED1C24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50"/>
          <p:cNvSpPr/>
          <p:nvPr/>
        </p:nvSpPr>
        <p:spPr>
          <a:xfrm rot="5400000">
            <a:off x="7373143" y="4731543"/>
            <a:ext cx="1211262" cy="1212850"/>
          </a:xfrm>
          <a:custGeom>
            <a:rect b="b" l="l" r="r" t="t"/>
            <a:pathLst>
              <a:path extrusionOk="0" h="1212850" w="1211262">
                <a:moveTo>
                  <a:pt x="0" y="606425"/>
                </a:moveTo>
                <a:cubicBezTo>
                  <a:pt x="0" y="271506"/>
                  <a:pt x="271150" y="0"/>
                  <a:pt x="605631" y="0"/>
                </a:cubicBezTo>
                <a:lnTo>
                  <a:pt x="605631" y="606425"/>
                </a:lnTo>
                <a:lnTo>
                  <a:pt x="0" y="606425"/>
                </a:lnTo>
                <a:close/>
              </a:path>
            </a:pathLst>
          </a:custGeom>
          <a:solidFill>
            <a:srgbClr val="FFF1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0"/>
          <p:cNvSpPr/>
          <p:nvPr/>
        </p:nvSpPr>
        <p:spPr>
          <a:xfrm rot="-5400000">
            <a:off x="7417593" y="4779168"/>
            <a:ext cx="1131887" cy="1133475"/>
          </a:xfrm>
          <a:custGeom>
            <a:rect b="b" l="l" r="r" t="t"/>
            <a:pathLst>
              <a:path extrusionOk="0" h="1133475" w="1131887">
                <a:moveTo>
                  <a:pt x="0" y="566738"/>
                </a:moveTo>
                <a:cubicBezTo>
                  <a:pt x="0" y="253737"/>
                  <a:pt x="253382" y="0"/>
                  <a:pt x="565944" y="0"/>
                </a:cubicBezTo>
                <a:lnTo>
                  <a:pt x="565944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00B04C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50"/>
          <p:cNvSpPr/>
          <p:nvPr/>
        </p:nvSpPr>
        <p:spPr>
          <a:xfrm>
            <a:off x="7402512" y="4732337"/>
            <a:ext cx="1179512" cy="1179512"/>
          </a:xfrm>
          <a:prstGeom prst="ellipse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Making Balanced Decisions</a:t>
            </a:r>
            <a:endParaRPr/>
          </a:p>
        </p:txBody>
      </p:sp>
      <p:sp>
        <p:nvSpPr>
          <p:cNvPr id="789" name="Google Shape;789;p51"/>
          <p:cNvSpPr txBox="1"/>
          <p:nvPr>
            <p:ph idx="1" type="body"/>
          </p:nvPr>
        </p:nvSpPr>
        <p:spPr>
          <a:xfrm>
            <a:off x="457200" y="1219200"/>
            <a:ext cx="68738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Deciding on a new copy machine </a:t>
            </a:r>
            <a:b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office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else can it do? Scan, email, fax? How does it affect the whole operation?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“user-friendly” is it to operate? Is personal training for users available?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cost per copy, black/white and color?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</a:t>
            </a:r>
            <a:endParaRPr/>
          </a:p>
        </p:txBody>
      </p:sp>
      <p:pic>
        <p:nvPicPr>
          <p:cNvPr id="790" name="Google Shape;7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1075" y="179387"/>
            <a:ext cx="1625600" cy="2547937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51"/>
          <p:cNvSpPr/>
          <p:nvPr/>
        </p:nvSpPr>
        <p:spPr>
          <a:xfrm rot="10800000">
            <a:off x="7391400" y="4738687"/>
            <a:ext cx="1179512" cy="1181100"/>
          </a:xfrm>
          <a:custGeom>
            <a:rect b="b" l="l" r="r" t="t"/>
            <a:pathLst>
              <a:path extrusionOk="0" h="1181100" w="1179513">
                <a:moveTo>
                  <a:pt x="0" y="590550"/>
                </a:moveTo>
                <a:cubicBezTo>
                  <a:pt x="0" y="264398"/>
                  <a:pt x="264043" y="0"/>
                  <a:pt x="589757" y="0"/>
                </a:cubicBezTo>
                <a:lnTo>
                  <a:pt x="589757" y="590550"/>
                </a:lnTo>
                <a:lnTo>
                  <a:pt x="0" y="590550"/>
                </a:lnTo>
                <a:close/>
              </a:path>
            </a:pathLst>
          </a:custGeom>
          <a:solidFill>
            <a:srgbClr val="ED1C24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51"/>
          <p:cNvSpPr/>
          <p:nvPr/>
        </p:nvSpPr>
        <p:spPr>
          <a:xfrm rot="5400000">
            <a:off x="7373143" y="4731543"/>
            <a:ext cx="1211262" cy="1212850"/>
          </a:xfrm>
          <a:custGeom>
            <a:rect b="b" l="l" r="r" t="t"/>
            <a:pathLst>
              <a:path extrusionOk="0" h="1212850" w="1211262">
                <a:moveTo>
                  <a:pt x="0" y="606425"/>
                </a:moveTo>
                <a:cubicBezTo>
                  <a:pt x="0" y="271506"/>
                  <a:pt x="271150" y="0"/>
                  <a:pt x="605631" y="0"/>
                </a:cubicBezTo>
                <a:lnTo>
                  <a:pt x="605631" y="606425"/>
                </a:lnTo>
                <a:lnTo>
                  <a:pt x="0" y="606425"/>
                </a:lnTo>
                <a:close/>
              </a:path>
            </a:pathLst>
          </a:custGeom>
          <a:solidFill>
            <a:srgbClr val="FFF1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1"/>
          <p:cNvSpPr/>
          <p:nvPr/>
        </p:nvSpPr>
        <p:spPr>
          <a:xfrm>
            <a:off x="7392987" y="4756150"/>
            <a:ext cx="1133475" cy="1131887"/>
          </a:xfrm>
          <a:custGeom>
            <a:rect b="b" l="l" r="r" t="t"/>
            <a:pathLst>
              <a:path extrusionOk="0" h="1131888" w="1133475">
                <a:moveTo>
                  <a:pt x="0" y="565944"/>
                </a:moveTo>
                <a:cubicBezTo>
                  <a:pt x="0" y="253382"/>
                  <a:pt x="253737" y="0"/>
                  <a:pt x="566738" y="0"/>
                </a:cubicBezTo>
                <a:lnTo>
                  <a:pt x="566738" y="565944"/>
                </a:lnTo>
                <a:lnTo>
                  <a:pt x="0" y="565944"/>
                </a:lnTo>
                <a:close/>
              </a:path>
            </a:pathLst>
          </a:custGeom>
          <a:solidFill>
            <a:srgbClr val="00ADEE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1"/>
          <p:cNvSpPr/>
          <p:nvPr/>
        </p:nvSpPr>
        <p:spPr>
          <a:xfrm>
            <a:off x="7402512" y="4732337"/>
            <a:ext cx="1179512" cy="1179512"/>
          </a:xfrm>
          <a:prstGeom prst="ellipse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Making Balanced Decisions</a:t>
            </a:r>
            <a:endParaRPr/>
          </a:p>
        </p:txBody>
      </p:sp>
      <p:sp>
        <p:nvSpPr>
          <p:cNvPr id="800" name="Google Shape;800;p52"/>
          <p:cNvSpPr txBox="1"/>
          <p:nvPr>
            <p:ph idx="1" type="body"/>
          </p:nvPr>
        </p:nvSpPr>
        <p:spPr>
          <a:xfrm>
            <a:off x="457200" y="1219200"/>
            <a:ext cx="7078662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Deciding on the use of social media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it be updated on a regular basis?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we afford to hire personnel to maintain it?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using social media help us to connect personally to our customers?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</a:t>
            </a:r>
            <a:endParaRPr/>
          </a:p>
        </p:txBody>
      </p:sp>
      <p:pic>
        <p:nvPicPr>
          <p:cNvPr id="801" name="Google Shape;801;p52"/>
          <p:cNvPicPr preferRelativeResize="0"/>
          <p:nvPr/>
        </p:nvPicPr>
        <p:blipFill rotWithShape="1">
          <a:blip r:embed="rId3">
            <a:alphaModFix/>
          </a:blip>
          <a:srcRect b="14021" l="4944" r="5263" t="2986"/>
          <a:stretch/>
        </p:blipFill>
        <p:spPr>
          <a:xfrm>
            <a:off x="7265987" y="204787"/>
            <a:ext cx="1657350" cy="2128837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52"/>
          <p:cNvSpPr/>
          <p:nvPr/>
        </p:nvSpPr>
        <p:spPr>
          <a:xfrm rot="10800000">
            <a:off x="7391400" y="4738687"/>
            <a:ext cx="1179512" cy="1181100"/>
          </a:xfrm>
          <a:custGeom>
            <a:rect b="b" l="l" r="r" t="t"/>
            <a:pathLst>
              <a:path extrusionOk="0" h="1181100" w="1179513">
                <a:moveTo>
                  <a:pt x="0" y="590550"/>
                </a:moveTo>
                <a:cubicBezTo>
                  <a:pt x="0" y="264398"/>
                  <a:pt x="264043" y="0"/>
                  <a:pt x="589757" y="0"/>
                </a:cubicBezTo>
                <a:lnTo>
                  <a:pt x="589757" y="590550"/>
                </a:lnTo>
                <a:lnTo>
                  <a:pt x="0" y="590550"/>
                </a:lnTo>
                <a:close/>
              </a:path>
            </a:pathLst>
          </a:custGeom>
          <a:solidFill>
            <a:srgbClr val="ED1C24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2"/>
          <p:cNvSpPr/>
          <p:nvPr/>
        </p:nvSpPr>
        <p:spPr>
          <a:xfrm>
            <a:off x="7391400" y="4732337"/>
            <a:ext cx="1135062" cy="1179512"/>
          </a:xfrm>
          <a:custGeom>
            <a:rect b="b" l="l" r="r" t="t"/>
            <a:pathLst>
              <a:path extrusionOk="0" h="1179512" w="1135063">
                <a:moveTo>
                  <a:pt x="0" y="589756"/>
                </a:moveTo>
                <a:cubicBezTo>
                  <a:pt x="0" y="432961"/>
                  <a:pt x="60085" y="282621"/>
                  <a:pt x="166976" y="171958"/>
                </a:cubicBezTo>
                <a:cubicBezTo>
                  <a:pt x="279459" y="55506"/>
                  <a:pt x="433744" y="-6656"/>
                  <a:pt x="592371" y="566"/>
                </a:cubicBezTo>
                <a:lnTo>
                  <a:pt x="567532" y="589756"/>
                </a:lnTo>
                <a:lnTo>
                  <a:pt x="0" y="589756"/>
                </a:lnTo>
                <a:close/>
              </a:path>
            </a:pathLst>
          </a:custGeom>
          <a:solidFill>
            <a:srgbClr val="00ADEE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2"/>
          <p:cNvSpPr/>
          <p:nvPr/>
        </p:nvSpPr>
        <p:spPr>
          <a:xfrm>
            <a:off x="7402512" y="4732337"/>
            <a:ext cx="1179512" cy="1179512"/>
          </a:xfrm>
          <a:prstGeom prst="ellipse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52"/>
          <p:cNvSpPr/>
          <p:nvPr/>
        </p:nvSpPr>
        <p:spPr>
          <a:xfrm rot="-5400000">
            <a:off x="7417593" y="4779168"/>
            <a:ext cx="1131887" cy="1133475"/>
          </a:xfrm>
          <a:custGeom>
            <a:rect b="b" l="l" r="r" t="t"/>
            <a:pathLst>
              <a:path extrusionOk="0" h="1133475" w="1131887">
                <a:moveTo>
                  <a:pt x="0" y="566738"/>
                </a:moveTo>
                <a:cubicBezTo>
                  <a:pt x="0" y="253737"/>
                  <a:pt x="253382" y="0"/>
                  <a:pt x="565944" y="0"/>
                </a:cubicBezTo>
                <a:lnTo>
                  <a:pt x="565944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00B04C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3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Making Balanced Decisions</a:t>
            </a:r>
            <a:endParaRPr/>
          </a:p>
        </p:txBody>
      </p:sp>
      <p:sp>
        <p:nvSpPr>
          <p:cNvPr id="812" name="Google Shape;812;p53"/>
          <p:cNvSpPr txBox="1"/>
          <p:nvPr>
            <p:ph idx="1" type="body"/>
          </p:nvPr>
        </p:nvSpPr>
        <p:spPr>
          <a:xfrm>
            <a:off x="457200" y="1219200"/>
            <a:ext cx="7440612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Deciding on a new employee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position/role to include on the team 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compensation structure appropriate for the position?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we have clear job requirements and performance metrics?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this new position allow us to develop in new areas, as well as bring about change?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</a:t>
            </a:r>
            <a:endParaRPr/>
          </a:p>
        </p:txBody>
      </p:sp>
      <p:pic>
        <p:nvPicPr>
          <p:cNvPr id="813" name="Google Shape;8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2675" y="200025"/>
            <a:ext cx="2760662" cy="18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3"/>
          <p:cNvSpPr/>
          <p:nvPr/>
        </p:nvSpPr>
        <p:spPr>
          <a:xfrm rot="5400000">
            <a:off x="7373143" y="4731543"/>
            <a:ext cx="1211262" cy="1212850"/>
          </a:xfrm>
          <a:custGeom>
            <a:rect b="b" l="l" r="r" t="t"/>
            <a:pathLst>
              <a:path extrusionOk="0" h="1212850" w="1211262">
                <a:moveTo>
                  <a:pt x="0" y="606425"/>
                </a:moveTo>
                <a:cubicBezTo>
                  <a:pt x="0" y="271506"/>
                  <a:pt x="271150" y="0"/>
                  <a:pt x="605631" y="0"/>
                </a:cubicBezTo>
                <a:lnTo>
                  <a:pt x="605631" y="606425"/>
                </a:lnTo>
                <a:lnTo>
                  <a:pt x="0" y="606425"/>
                </a:lnTo>
                <a:close/>
              </a:path>
            </a:pathLst>
          </a:custGeom>
          <a:solidFill>
            <a:srgbClr val="FFF1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53"/>
          <p:cNvSpPr/>
          <p:nvPr/>
        </p:nvSpPr>
        <p:spPr>
          <a:xfrm rot="-5400000">
            <a:off x="7417593" y="4779168"/>
            <a:ext cx="1131887" cy="1133475"/>
          </a:xfrm>
          <a:custGeom>
            <a:rect b="b" l="l" r="r" t="t"/>
            <a:pathLst>
              <a:path extrusionOk="0" h="1133475" w="1131887">
                <a:moveTo>
                  <a:pt x="0" y="566738"/>
                </a:moveTo>
                <a:cubicBezTo>
                  <a:pt x="0" y="253737"/>
                  <a:pt x="253382" y="0"/>
                  <a:pt x="565944" y="0"/>
                </a:cubicBezTo>
                <a:lnTo>
                  <a:pt x="565944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00B04C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53"/>
          <p:cNvSpPr/>
          <p:nvPr/>
        </p:nvSpPr>
        <p:spPr>
          <a:xfrm>
            <a:off x="7402512" y="4732337"/>
            <a:ext cx="1179512" cy="1179512"/>
          </a:xfrm>
          <a:prstGeom prst="ellipse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7" name="Google Shape;817;p53"/>
          <p:cNvSpPr/>
          <p:nvPr/>
        </p:nvSpPr>
        <p:spPr>
          <a:xfrm>
            <a:off x="7392987" y="4756150"/>
            <a:ext cx="1133475" cy="1131887"/>
          </a:xfrm>
          <a:custGeom>
            <a:rect b="b" l="l" r="r" t="t"/>
            <a:pathLst>
              <a:path extrusionOk="0" h="1131888" w="1133475">
                <a:moveTo>
                  <a:pt x="0" y="565944"/>
                </a:moveTo>
                <a:cubicBezTo>
                  <a:pt x="0" y="253382"/>
                  <a:pt x="253737" y="0"/>
                  <a:pt x="566738" y="0"/>
                </a:cubicBezTo>
                <a:lnTo>
                  <a:pt x="566738" y="565944"/>
                </a:lnTo>
                <a:lnTo>
                  <a:pt x="0" y="565944"/>
                </a:lnTo>
                <a:close/>
              </a:path>
            </a:pathLst>
          </a:custGeom>
          <a:solidFill>
            <a:srgbClr val="00ADEE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4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000"/>
              <a:buFont typeface="Georgia"/>
              <a:buNone/>
            </a:pPr>
            <a:r>
              <a:rPr b="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Decision-Making Walk-Around</a:t>
            </a:r>
            <a:endParaRPr/>
          </a:p>
        </p:txBody>
      </p:sp>
      <p:sp>
        <p:nvSpPr>
          <p:cNvPr id="823" name="Google Shape;823;p54"/>
          <p:cNvSpPr txBox="1"/>
          <p:nvPr/>
        </p:nvSpPr>
        <p:spPr>
          <a:xfrm>
            <a:off x="442912" y="1554162"/>
            <a:ext cx="392112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 we have all the facts?”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Pragmatic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Data-based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Theoretical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4"/>
          <p:cNvSpPr txBox="1"/>
          <p:nvPr/>
        </p:nvSpPr>
        <p:spPr>
          <a:xfrm>
            <a:off x="2568575" y="2066925"/>
            <a:ext cx="1908175" cy="111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Synergistic opportunities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4"/>
          <p:cNvSpPr txBox="1"/>
          <p:nvPr/>
        </p:nvSpPr>
        <p:spPr>
          <a:xfrm>
            <a:off x="442912" y="4006850"/>
            <a:ext cx="392112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“How will we control the process?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4"/>
          <p:cNvSpPr txBox="1"/>
          <p:nvPr/>
        </p:nvSpPr>
        <p:spPr>
          <a:xfrm>
            <a:off x="2568575" y="4519612"/>
            <a:ext cx="1908175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4"/>
          <p:cNvSpPr txBox="1"/>
          <p:nvPr/>
        </p:nvSpPr>
        <p:spPr>
          <a:xfrm>
            <a:off x="4789487" y="4006850"/>
            <a:ext cx="392112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“How will this affect others?”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Interpersonal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Intuitive (feelings)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4"/>
          <p:cNvSpPr txBox="1"/>
          <p:nvPr/>
        </p:nvSpPr>
        <p:spPr>
          <a:xfrm>
            <a:off x="4789487" y="1458912"/>
            <a:ext cx="3921125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“Have we seen all the hidden possibilities?”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Forward looking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taking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54"/>
          <p:cNvSpPr txBox="1"/>
          <p:nvPr/>
        </p:nvSpPr>
        <p:spPr>
          <a:xfrm>
            <a:off x="6954837" y="2228850"/>
            <a:ext cx="190817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Practicality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54"/>
          <p:cNvSpPr txBox="1"/>
          <p:nvPr/>
        </p:nvSpPr>
        <p:spPr>
          <a:xfrm>
            <a:off x="6954837" y="4519612"/>
            <a:ext cx="190817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overlook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5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Situational “Stretch”</a:t>
            </a:r>
            <a:endParaRPr/>
          </a:p>
        </p:txBody>
      </p:sp>
      <p:sp>
        <p:nvSpPr>
          <p:cNvPr id="837" name="Google Shape;837;p55"/>
          <p:cNvSpPr txBox="1"/>
          <p:nvPr/>
        </p:nvSpPr>
        <p:spPr>
          <a:xfrm>
            <a:off x="1411287" y="4826000"/>
            <a:ext cx="6162675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“Life is like a ten speed bicycle –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have gears that we never use.”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Charles Schultz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55"/>
          <p:cNvGrpSpPr/>
          <p:nvPr/>
        </p:nvGrpSpPr>
        <p:grpSpPr>
          <a:xfrm>
            <a:off x="2884487" y="1301750"/>
            <a:ext cx="3216275" cy="3219450"/>
            <a:chOff x="2884488" y="1301750"/>
            <a:chExt cx="3216275" cy="3219450"/>
          </a:xfrm>
        </p:grpSpPr>
        <p:pic>
          <p:nvPicPr>
            <p:cNvPr id="839" name="Google Shape;83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4488" y="1301750"/>
              <a:ext cx="3216275" cy="321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05300" y="1935163"/>
              <a:ext cx="1073150" cy="10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21125" y="3433763"/>
              <a:ext cx="1073150" cy="10556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2" name="Google Shape;842;p55"/>
            <p:cNvGrpSpPr/>
            <p:nvPr/>
          </p:nvGrpSpPr>
          <p:grpSpPr>
            <a:xfrm>
              <a:off x="4506913" y="1517650"/>
              <a:ext cx="415925" cy="417513"/>
              <a:chOff x="6830275" y="1818269"/>
              <a:chExt cx="1596353" cy="1597528"/>
            </a:xfrm>
          </p:grpSpPr>
          <p:pic>
            <p:nvPicPr>
              <p:cNvPr id="843" name="Google Shape;843;p5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830275" y="1818269"/>
                <a:ext cx="1596353" cy="159752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44" name="Google Shape;844;p55"/>
              <p:cNvGrpSpPr/>
              <p:nvPr/>
            </p:nvGrpSpPr>
            <p:grpSpPr>
              <a:xfrm>
                <a:off x="7128827" y="2097683"/>
                <a:ext cx="755525" cy="880768"/>
                <a:chOff x="7128827" y="2097683"/>
                <a:chExt cx="755525" cy="880768"/>
              </a:xfrm>
            </p:grpSpPr>
            <p:cxnSp>
              <p:nvCxnSpPr>
                <p:cNvPr id="845" name="Google Shape;845;p55"/>
                <p:cNvCxnSpPr/>
                <p:nvPr/>
              </p:nvCxnSpPr>
              <p:spPr>
                <a:xfrm>
                  <a:off x="7128827" y="2097683"/>
                  <a:ext cx="755524" cy="285491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6" name="Google Shape;846;p55"/>
                <p:cNvCxnSpPr/>
                <p:nvPr/>
              </p:nvCxnSpPr>
              <p:spPr>
                <a:xfrm>
                  <a:off x="7128827" y="2097683"/>
                  <a:ext cx="103582" cy="880768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7" name="Google Shape;847;p55"/>
                <p:cNvCxnSpPr/>
                <p:nvPr/>
              </p:nvCxnSpPr>
              <p:spPr>
                <a:xfrm flipH="1" rot="10800000">
                  <a:off x="7232409" y="2759777"/>
                  <a:ext cx="560550" cy="218673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48" name="Google Shape;848;p55"/>
                <p:cNvCxnSpPr/>
                <p:nvPr/>
              </p:nvCxnSpPr>
              <p:spPr>
                <a:xfrm flipH="1">
                  <a:off x="7792960" y="2383174"/>
                  <a:ext cx="91392" cy="376603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49" name="Google Shape;849;p55"/>
            <p:cNvGrpSpPr/>
            <p:nvPr/>
          </p:nvGrpSpPr>
          <p:grpSpPr>
            <a:xfrm>
              <a:off x="4370388" y="3024188"/>
              <a:ext cx="420687" cy="420687"/>
              <a:chOff x="6830275" y="1818269"/>
              <a:chExt cx="1596353" cy="1597528"/>
            </a:xfrm>
          </p:grpSpPr>
          <p:pic>
            <p:nvPicPr>
              <p:cNvPr id="850" name="Google Shape;850;p5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830275" y="1818269"/>
                <a:ext cx="1596353" cy="159752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51" name="Google Shape;851;p55"/>
              <p:cNvGrpSpPr/>
              <p:nvPr/>
            </p:nvGrpSpPr>
            <p:grpSpPr>
              <a:xfrm flipH="1">
                <a:off x="7384482" y="2101602"/>
                <a:ext cx="759022" cy="880149"/>
                <a:chOff x="7123494" y="2098401"/>
                <a:chExt cx="759022" cy="880149"/>
              </a:xfrm>
            </p:grpSpPr>
            <p:cxnSp>
              <p:nvCxnSpPr>
                <p:cNvPr id="852" name="Google Shape;852;p55"/>
                <p:cNvCxnSpPr/>
                <p:nvPr/>
              </p:nvCxnSpPr>
              <p:spPr>
                <a:xfrm>
                  <a:off x="7123494" y="2098401"/>
                  <a:ext cx="759022" cy="283338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3" name="Google Shape;853;p55"/>
                <p:cNvCxnSpPr/>
                <p:nvPr/>
              </p:nvCxnSpPr>
              <p:spPr>
                <a:xfrm>
                  <a:off x="7123494" y="2098401"/>
                  <a:ext cx="102410" cy="88014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4" name="Google Shape;854;p55"/>
                <p:cNvCxnSpPr/>
                <p:nvPr/>
              </p:nvCxnSpPr>
              <p:spPr>
                <a:xfrm flipH="1" rot="10800000">
                  <a:off x="7225904" y="2761527"/>
                  <a:ext cx="566254" cy="217023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55" name="Google Shape;855;p55"/>
                <p:cNvCxnSpPr/>
                <p:nvPr/>
              </p:nvCxnSpPr>
              <p:spPr>
                <a:xfrm flipH="1">
                  <a:off x="7792158" y="2381739"/>
                  <a:ext cx="90358" cy="37978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856" name="Google Shape;856;p55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6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Let’s Play Ball! </a:t>
            </a:r>
            <a:b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sp>
        <p:nvSpPr>
          <p:cNvPr id="862" name="Google Shape;862;p56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work for a local sports team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question has come up: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Should we rebrand the team?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would entail: new name, colors, uniforms, signage, business cards, letterhead, advertising, ticket design, contracts, etc.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20 team members, including players, coaches and support staff.</a:t>
            </a:r>
            <a:endParaRPr/>
          </a:p>
        </p:txBody>
      </p:sp>
      <p:pic>
        <p:nvPicPr>
          <p:cNvPr id="863" name="Google Shape;86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40000">
            <a:off x="6811962" y="515937"/>
            <a:ext cx="2024062" cy="187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7975"/>
            <a:ext cx="2263775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57"/>
          <p:cNvSpPr txBox="1"/>
          <p:nvPr>
            <p:ph idx="1" type="body"/>
          </p:nvPr>
        </p:nvSpPr>
        <p:spPr>
          <a:xfrm>
            <a:off x="2979737" y="990600"/>
            <a:ext cx="608806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Asking questions from all four quadrants creates a balanced approach to decision making.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Decision-Making Walk-Around prompts you to approach decision-making in a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Decision-Making Walk-Around reminds you to include aspects of a decision that you might overlook.</a:t>
            </a:r>
            <a:endParaRPr/>
          </a:p>
        </p:txBody>
      </p:sp>
      <p:sp>
        <p:nvSpPr>
          <p:cNvPr id="870" name="Google Shape;870;p57"/>
          <p:cNvSpPr txBox="1"/>
          <p:nvPr>
            <p:ph idx="1" type="body"/>
          </p:nvPr>
        </p:nvSpPr>
        <p:spPr>
          <a:xfrm>
            <a:off x="2932112" y="152400"/>
            <a:ext cx="60991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Key Thoughts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8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Learning Objectives 🡪 Outcomes</a:t>
            </a:r>
            <a:endParaRPr/>
          </a:p>
        </p:txBody>
      </p:sp>
      <p:sp>
        <p:nvSpPr>
          <p:cNvPr id="876" name="Google Shape;876;p58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this section, you will be able 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a decision-making approach to ensure that it is whole-brained.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questions from all four quadrants to make whole-brained decisions with your team.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Whole Brain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in your future decisions.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9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Action Plan</a:t>
            </a:r>
            <a:endParaRPr/>
          </a:p>
        </p:txBody>
      </p:sp>
      <p:sp>
        <p:nvSpPr>
          <p:cNvPr id="882" name="Google Shape;882;p59"/>
          <p:cNvSpPr txBox="1"/>
          <p:nvPr>
            <p:ph idx="1" type="body"/>
          </p:nvPr>
        </p:nvSpPr>
        <p:spPr>
          <a:xfrm>
            <a:off x="457200" y="1219200"/>
            <a:ext cx="4637087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 to using the tools from this module including the Whole Brain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Decision-Making Walk-Around.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decisions are facing you now, to which you can immediately apply these tools?</a:t>
            </a:r>
            <a:endParaRPr/>
          </a:p>
          <a:p>
            <a:pPr indent="-214313" lvl="0" marL="34131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3" name="Google Shape;883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986" l="0" r="0" t="34582"/>
          <a:stretch/>
        </p:blipFill>
        <p:spPr>
          <a:xfrm>
            <a:off x="2932112" y="3813175"/>
            <a:ext cx="5862637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000"/>
              <a:buFont typeface="Georgia"/>
              <a:buNone/>
            </a:pPr>
            <a:r>
              <a:rPr b="0" i="1" lang="en-US" sz="30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The Organizing Principle and Architecture</a:t>
            </a:r>
            <a:endParaRPr/>
          </a:p>
        </p:txBody>
      </p:sp>
      <p:sp>
        <p:nvSpPr>
          <p:cNvPr id="416" name="Google Shape;416;p6"/>
          <p:cNvSpPr txBox="1"/>
          <p:nvPr>
            <p:ph idx="1" type="body"/>
          </p:nvPr>
        </p:nvSpPr>
        <p:spPr>
          <a:xfrm>
            <a:off x="614362" y="5230812"/>
            <a:ext cx="7885112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basis of our mental preferences: four interconnected, specialized processing modes that function together situationally and iteratively.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88" y="923925"/>
            <a:ext cx="733425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"/>
          <p:cNvSpPr txBox="1"/>
          <p:nvPr/>
        </p:nvSpPr>
        <p:spPr>
          <a:xfrm>
            <a:off x="1558925" y="6657975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0"/>
          <p:cNvSpPr txBox="1"/>
          <p:nvPr>
            <p:ph type="ctrTitle"/>
          </p:nvPr>
        </p:nvSpPr>
        <p:spPr>
          <a:xfrm>
            <a:off x="136525" y="2074862"/>
            <a:ext cx="3657600" cy="217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Section 4:</a:t>
            </a:r>
            <a:b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40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Let’s Play Ball! </a:t>
            </a:r>
            <a:endParaRPr/>
          </a:p>
        </p:txBody>
      </p:sp>
      <p:sp>
        <p:nvSpPr>
          <p:cNvPr id="889" name="Google Shape;889;p60"/>
          <p:cNvSpPr txBox="1"/>
          <p:nvPr>
            <p:ph idx="1" type="subTitle"/>
          </p:nvPr>
        </p:nvSpPr>
        <p:spPr>
          <a:xfrm>
            <a:off x="3962400" y="1703387"/>
            <a:ext cx="5029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455612" lvl="0" marL="4556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End of Section 4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None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Next:</a:t>
            </a:r>
            <a:endParaRPr/>
          </a:p>
          <a:p>
            <a:pPr indent="-455612" lvl="0" marL="455612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042"/>
              </a:buClr>
              <a:buSzPts val="2800"/>
              <a:buChar char="•"/>
            </a:pPr>
            <a:r>
              <a:rPr b="0" i="0" lang="en-US" sz="2800" u="non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Think About Decision Making Wrap-Up</a:t>
            </a:r>
            <a:endParaRPr/>
          </a:p>
        </p:txBody>
      </p:sp>
      <p:pic>
        <p:nvPicPr>
          <p:cNvPr id="890" name="Google Shape;890;p60"/>
          <p:cNvPicPr preferRelativeResize="0"/>
          <p:nvPr/>
        </p:nvPicPr>
        <p:blipFill rotWithShape="1">
          <a:blip r:embed="rId3">
            <a:alphaModFix/>
          </a:blip>
          <a:srcRect b="8569" l="23217" r="22081" t="6235"/>
          <a:stretch/>
        </p:blipFill>
        <p:spPr>
          <a:xfrm>
            <a:off x="741492" y="1828802"/>
            <a:ext cx="587439" cy="6243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1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ThinkAbout Decision Making</a:t>
            </a:r>
            <a:endParaRPr/>
          </a:p>
        </p:txBody>
      </p:sp>
      <p:sp>
        <p:nvSpPr>
          <p:cNvPr id="897" name="Google Shape;897;p61"/>
          <p:cNvSpPr txBox="1"/>
          <p:nvPr/>
        </p:nvSpPr>
        <p:spPr>
          <a:xfrm>
            <a:off x="258762" y="1711325"/>
            <a:ext cx="40259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We’ve Covered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1"/>
          <p:cNvSpPr txBox="1"/>
          <p:nvPr/>
        </p:nvSpPr>
        <p:spPr>
          <a:xfrm>
            <a:off x="4819650" y="4256087"/>
            <a:ext cx="40259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Benefits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1"/>
          <p:cNvSpPr txBox="1"/>
          <p:nvPr/>
        </p:nvSpPr>
        <p:spPr>
          <a:xfrm>
            <a:off x="4819650" y="1711325"/>
            <a:ext cx="40259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Whole Brain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1"/>
          <p:cNvSpPr txBox="1"/>
          <p:nvPr/>
        </p:nvSpPr>
        <p:spPr>
          <a:xfrm>
            <a:off x="258762" y="4256087"/>
            <a:ext cx="40259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We Did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EE"/>
              </a:buClr>
              <a:buSzPts val="3200"/>
              <a:buFont typeface="Georgia"/>
              <a:buNone/>
            </a:pPr>
            <a:r>
              <a:rPr b="1" i="1" lang="en-US" sz="3200" u="none">
                <a:solidFill>
                  <a:srgbClr val="00ADEE"/>
                </a:solidFill>
                <a:latin typeface="Georgia"/>
                <a:ea typeface="Georgia"/>
                <a:cs typeface="Georgia"/>
                <a:sym typeface="Georgia"/>
              </a:rPr>
              <a:t>A – 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What We’ve Covered</a:t>
            </a:r>
            <a:endParaRPr/>
          </a:p>
        </p:txBody>
      </p:sp>
      <p:sp>
        <p:nvSpPr>
          <p:cNvPr id="907" name="Google Shape;907;p62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Pre-Decision Filter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Dynamics of Decision Making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 in Decision Making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Your Cards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Quadrants Decide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Team’s Profile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Balanced Decisions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Decision-Making Walk-Around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3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3200"/>
              <a:buFont typeface="Georgia"/>
              <a:buNone/>
            </a:pPr>
            <a:r>
              <a:rPr b="1" i="1" lang="en-US" sz="3200" u="none">
                <a:solidFill>
                  <a:srgbClr val="00B04C"/>
                </a:solidFill>
                <a:latin typeface="Georgia"/>
                <a:ea typeface="Georgia"/>
                <a:cs typeface="Georgia"/>
                <a:sym typeface="Georgia"/>
              </a:rPr>
              <a:t>B – 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How We Did It</a:t>
            </a:r>
            <a:endParaRPr/>
          </a:p>
        </p:txBody>
      </p:sp>
      <p:sp>
        <p:nvSpPr>
          <p:cNvPr id="914" name="Google Shape;914;p63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Last Big Decision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Pre-Decision Filter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Missing?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Major Purchasing Decision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Overlook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an Investment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Brain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Decision-Making Walk-Around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Play Ball!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4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3200"/>
              <a:buFont typeface="Georgia"/>
              <a:buNone/>
            </a:pPr>
            <a:r>
              <a:rPr b="1" i="1" lang="en-US" sz="3200" u="none">
                <a:solidFill>
                  <a:srgbClr val="ED1C24"/>
                </a:solidFill>
                <a:latin typeface="Georgia"/>
                <a:ea typeface="Georgia"/>
                <a:cs typeface="Georgia"/>
                <a:sym typeface="Georgia"/>
              </a:rPr>
              <a:t>C – 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Who Benefits</a:t>
            </a:r>
            <a:endParaRPr/>
          </a:p>
        </p:txBody>
      </p:sp>
      <p:sp>
        <p:nvSpPr>
          <p:cNvPr id="920" name="Google Shape;920;p64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Members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Colleagues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Coworkers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Outside our Organization</a:t>
            </a:r>
            <a:endParaRPr/>
          </a:p>
          <a:p>
            <a:pPr indent="-188913" lvl="0" marL="341313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5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3200"/>
              <a:buFont typeface="Georgia"/>
              <a:buNone/>
            </a:pPr>
            <a:r>
              <a:rPr b="1" i="1" lang="en-US" sz="3200" u="none">
                <a:solidFill>
                  <a:srgbClr val="FFF100"/>
                </a:solidFill>
                <a:latin typeface="Georgia"/>
                <a:ea typeface="Georgia"/>
                <a:cs typeface="Georgia"/>
                <a:sym typeface="Georgia"/>
              </a:rPr>
              <a:t>D – 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Why Whole Brain</a:t>
            </a:r>
            <a:r>
              <a:rPr b="0" baseline="3000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Thinking</a:t>
            </a:r>
            <a:endParaRPr/>
          </a:p>
        </p:txBody>
      </p:sp>
      <p:sp>
        <p:nvSpPr>
          <p:cNvPr id="926" name="Google Shape;926;p65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6A6A6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Better Thinking. Better Performance. Better Results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 mark.jpg" id="931" name="Google Shape;931;p66"/>
          <p:cNvPicPr preferRelativeResize="0"/>
          <p:nvPr/>
        </p:nvPicPr>
        <p:blipFill rotWithShape="1">
          <a:blip r:embed="rId3">
            <a:alphaModFix/>
          </a:blip>
          <a:srcRect b="0" l="0" r="0" t="5455"/>
          <a:stretch/>
        </p:blipFill>
        <p:spPr>
          <a:xfrm>
            <a:off x="2795587" y="1368425"/>
            <a:ext cx="3517900" cy="32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6"/>
          <p:cNvSpPr txBox="1"/>
          <p:nvPr/>
        </p:nvSpPr>
        <p:spPr>
          <a:xfrm>
            <a:off x="3267075" y="4595812"/>
            <a:ext cx="2687637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Georgia"/>
              <a:buNone/>
            </a:pPr>
            <a:r>
              <a:rPr b="0" i="1" lang="en-US" sz="40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Questions?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p-screenshots-splash-wide-1920x920.jpg" id="938" name="Google Shape;938;p67"/>
          <p:cNvPicPr preferRelativeResize="0"/>
          <p:nvPr/>
        </p:nvPicPr>
        <p:blipFill rotWithShape="1">
          <a:blip r:embed="rId3">
            <a:alphaModFix/>
          </a:blip>
          <a:srcRect b="0" l="21180" r="21179" t="0"/>
          <a:stretch/>
        </p:blipFill>
        <p:spPr>
          <a:xfrm>
            <a:off x="0" y="57150"/>
            <a:ext cx="9144000" cy="68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67"/>
          <p:cNvSpPr txBox="1"/>
          <p:nvPr/>
        </p:nvSpPr>
        <p:spPr>
          <a:xfrm>
            <a:off x="207962" y="160337"/>
            <a:ext cx="5067300" cy="185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roxima Nova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Introducing the new…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entury Gothic"/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eorgia"/>
              <a:buNone/>
            </a:pPr>
            <a:r>
              <a:rPr b="0" i="1" lang="en-US" sz="2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Better Thinking, In Hand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pp-Site-Logo.png" id="940" name="Google Shape;94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75" y="765175"/>
            <a:ext cx="4673600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3-09 at 12.29.56.png" id="941" name="Google Shape;94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4503737"/>
            <a:ext cx="749300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3-09 at 12.29.51.png" id="942" name="Google Shape;942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3837" y="3441700"/>
            <a:ext cx="749300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3-09 at 12.29.46.png" id="943" name="Google Shape;943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825" y="2400300"/>
            <a:ext cx="7239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67"/>
          <p:cNvSpPr txBox="1"/>
          <p:nvPr/>
        </p:nvSpPr>
        <p:spPr>
          <a:xfrm>
            <a:off x="1238250" y="2424112"/>
            <a:ext cx="2676525" cy="6365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YOUR HBDI</a:t>
            </a:r>
            <a:r>
              <a:rPr b="0" baseline="30000" i="0" lang="en-U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®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PROFILE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7"/>
          <p:cNvSpPr txBox="1"/>
          <p:nvPr/>
        </p:nvSpPr>
        <p:spPr>
          <a:xfrm>
            <a:off x="1238250" y="3597275"/>
            <a:ext cx="26765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APPLY THE INSIGHTS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7"/>
          <p:cNvSpPr txBox="1"/>
          <p:nvPr/>
        </p:nvSpPr>
        <p:spPr>
          <a:xfrm>
            <a:off x="1238250" y="4656137"/>
            <a:ext cx="29972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SHARE YOUR THINKING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.png" id="947" name="Google Shape;947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0362" y="6099175"/>
            <a:ext cx="1706562" cy="56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roid_coming_soon_spot.jpg" id="948" name="Google Shape;948;p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06625" y="5984875"/>
            <a:ext cx="1338262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67"/>
          <p:cNvSpPr txBox="1"/>
          <p:nvPr/>
        </p:nvSpPr>
        <p:spPr>
          <a:xfrm>
            <a:off x="312737" y="5656262"/>
            <a:ext cx="4157662" cy="32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Learn more at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http://app.hbdi.com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8"/>
          <p:cNvSpPr txBox="1"/>
          <p:nvPr/>
        </p:nvSpPr>
        <p:spPr>
          <a:xfrm>
            <a:off x="542925" y="1174750"/>
            <a:ext cx="84153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Business of Thinking</a:t>
            </a:r>
            <a:r>
              <a:rPr b="1" baseline="3000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5" name="Google Shape;955;p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986" l="0" r="0" t="34582"/>
          <a:stretch/>
        </p:blipFill>
        <p:spPr>
          <a:xfrm>
            <a:off x="0" y="53975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68"/>
          <p:cNvSpPr txBox="1"/>
          <p:nvPr>
            <p:ph idx="1" type="body"/>
          </p:nvPr>
        </p:nvSpPr>
        <p:spPr>
          <a:xfrm>
            <a:off x="304800" y="3810000"/>
            <a:ext cx="8599487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4800"/>
              <a:buNone/>
            </a:pPr>
            <a:r>
              <a:rPr b="0" i="1" lang="en-US" sz="48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The Business of Thinking</a:t>
            </a:r>
            <a:r>
              <a:rPr b="0" baseline="30000" i="1" lang="en-US" sz="48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endParaRPr/>
          </a:p>
        </p:txBody>
      </p:sp>
      <p:sp>
        <p:nvSpPr>
          <p:cNvPr id="957" name="Google Shape;957;p68"/>
          <p:cNvSpPr txBox="1"/>
          <p:nvPr>
            <p:ph idx="3" type="subTitle"/>
          </p:nvPr>
        </p:nvSpPr>
        <p:spPr>
          <a:xfrm>
            <a:off x="679450" y="4953000"/>
            <a:ext cx="77851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b="0" i="1" lang="en-US" sz="3200" u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ThinkAbout Decision Making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9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The Business of Thinking</a:t>
            </a:r>
            <a:r>
              <a:rPr b="0" baseline="3000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Series</a:t>
            </a:r>
            <a:endParaRPr/>
          </a:p>
        </p:txBody>
      </p:sp>
      <p:sp>
        <p:nvSpPr>
          <p:cNvPr id="963" name="Google Shape;963;p69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Thinking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ThinkAbout Teams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ThinkAbout Communicating </a:t>
            </a:r>
            <a:endParaRPr/>
          </a:p>
          <a:p>
            <a:pPr indent="-201610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ThinkAbout Creative Thinking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ThinkAbout Decision Making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ThinkAbout Problem Solving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ThinkAbout Your Customer </a:t>
            </a:r>
            <a:endParaRPr/>
          </a:p>
          <a:p>
            <a:pPr indent="-201613" lvl="0" marL="341313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Our Four Different Selves</a:t>
            </a:r>
            <a:endParaRPr/>
          </a:p>
        </p:txBody>
      </p:sp>
      <p:sp>
        <p:nvSpPr>
          <p:cNvPr id="425" name="Google Shape;425;p7"/>
          <p:cNvSpPr txBox="1"/>
          <p:nvPr/>
        </p:nvSpPr>
        <p:spPr>
          <a:xfrm>
            <a:off x="1558925" y="6657975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"/>
          <p:cNvSpPr txBox="1"/>
          <p:nvPr/>
        </p:nvSpPr>
        <p:spPr>
          <a:xfrm>
            <a:off x="1719262" y="1027112"/>
            <a:ext cx="4159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2EE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2E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"/>
          <p:cNvSpPr txBox="1"/>
          <p:nvPr/>
        </p:nvSpPr>
        <p:spPr>
          <a:xfrm>
            <a:off x="1774825" y="5815012"/>
            <a:ext cx="40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4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4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"/>
          <p:cNvSpPr txBox="1"/>
          <p:nvPr/>
        </p:nvSpPr>
        <p:spPr>
          <a:xfrm>
            <a:off x="6973887" y="1039812"/>
            <a:ext cx="4048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1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"/>
          <p:cNvSpPr txBox="1"/>
          <p:nvPr/>
        </p:nvSpPr>
        <p:spPr>
          <a:xfrm>
            <a:off x="6999287" y="5746750"/>
            <a:ext cx="40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"/>
          <p:cNvSpPr/>
          <p:nvPr/>
        </p:nvSpPr>
        <p:spPr>
          <a:xfrm>
            <a:off x="4633912" y="3625850"/>
            <a:ext cx="2566987" cy="2565400"/>
          </a:xfrm>
          <a:custGeom>
            <a:rect b="b" l="l" r="r" t="t"/>
            <a:pathLst>
              <a:path extrusionOk="0" h="1059" w="1060">
                <a:moveTo>
                  <a:pt x="0" y="0"/>
                </a:moveTo>
                <a:lnTo>
                  <a:pt x="1060" y="0"/>
                </a:lnTo>
                <a:lnTo>
                  <a:pt x="1060" y="27"/>
                </a:lnTo>
                <a:lnTo>
                  <a:pt x="1059" y="54"/>
                </a:lnTo>
                <a:lnTo>
                  <a:pt x="1057" y="81"/>
                </a:lnTo>
                <a:lnTo>
                  <a:pt x="1055" y="107"/>
                </a:lnTo>
                <a:lnTo>
                  <a:pt x="1051" y="134"/>
                </a:lnTo>
                <a:lnTo>
                  <a:pt x="1048" y="160"/>
                </a:lnTo>
                <a:lnTo>
                  <a:pt x="1043" y="186"/>
                </a:lnTo>
                <a:lnTo>
                  <a:pt x="1038" y="212"/>
                </a:lnTo>
                <a:lnTo>
                  <a:pt x="1033" y="238"/>
                </a:lnTo>
                <a:lnTo>
                  <a:pt x="1027" y="264"/>
                </a:lnTo>
                <a:lnTo>
                  <a:pt x="1020" y="289"/>
                </a:lnTo>
                <a:lnTo>
                  <a:pt x="1013" y="313"/>
                </a:lnTo>
                <a:lnTo>
                  <a:pt x="1004" y="338"/>
                </a:lnTo>
                <a:lnTo>
                  <a:pt x="996" y="363"/>
                </a:lnTo>
                <a:lnTo>
                  <a:pt x="987" y="388"/>
                </a:lnTo>
                <a:lnTo>
                  <a:pt x="977" y="411"/>
                </a:lnTo>
                <a:lnTo>
                  <a:pt x="966" y="435"/>
                </a:lnTo>
                <a:lnTo>
                  <a:pt x="956" y="459"/>
                </a:lnTo>
                <a:lnTo>
                  <a:pt x="944" y="481"/>
                </a:lnTo>
                <a:lnTo>
                  <a:pt x="932" y="503"/>
                </a:lnTo>
                <a:lnTo>
                  <a:pt x="919" y="526"/>
                </a:lnTo>
                <a:lnTo>
                  <a:pt x="906" y="548"/>
                </a:lnTo>
                <a:lnTo>
                  <a:pt x="892" y="569"/>
                </a:lnTo>
                <a:lnTo>
                  <a:pt x="879" y="591"/>
                </a:lnTo>
                <a:lnTo>
                  <a:pt x="864" y="612"/>
                </a:lnTo>
                <a:lnTo>
                  <a:pt x="848" y="633"/>
                </a:lnTo>
                <a:lnTo>
                  <a:pt x="833" y="653"/>
                </a:lnTo>
                <a:lnTo>
                  <a:pt x="818" y="673"/>
                </a:lnTo>
                <a:lnTo>
                  <a:pt x="801" y="692"/>
                </a:lnTo>
                <a:lnTo>
                  <a:pt x="784" y="711"/>
                </a:lnTo>
                <a:lnTo>
                  <a:pt x="767" y="730"/>
                </a:lnTo>
                <a:lnTo>
                  <a:pt x="749" y="748"/>
                </a:lnTo>
                <a:lnTo>
                  <a:pt x="730" y="765"/>
                </a:lnTo>
                <a:lnTo>
                  <a:pt x="712" y="783"/>
                </a:lnTo>
                <a:lnTo>
                  <a:pt x="693" y="801"/>
                </a:lnTo>
                <a:lnTo>
                  <a:pt x="674" y="816"/>
                </a:lnTo>
                <a:lnTo>
                  <a:pt x="654" y="832"/>
                </a:lnTo>
                <a:lnTo>
                  <a:pt x="634" y="848"/>
                </a:lnTo>
                <a:lnTo>
                  <a:pt x="612" y="863"/>
                </a:lnTo>
                <a:lnTo>
                  <a:pt x="592" y="877"/>
                </a:lnTo>
                <a:lnTo>
                  <a:pt x="571" y="891"/>
                </a:lnTo>
                <a:lnTo>
                  <a:pt x="549" y="906"/>
                </a:lnTo>
                <a:lnTo>
                  <a:pt x="526" y="919"/>
                </a:lnTo>
                <a:lnTo>
                  <a:pt x="505" y="930"/>
                </a:lnTo>
                <a:lnTo>
                  <a:pt x="481" y="942"/>
                </a:lnTo>
                <a:lnTo>
                  <a:pt x="459" y="954"/>
                </a:lnTo>
                <a:lnTo>
                  <a:pt x="435" y="965"/>
                </a:lnTo>
                <a:lnTo>
                  <a:pt x="412" y="975"/>
                </a:lnTo>
                <a:lnTo>
                  <a:pt x="388" y="986"/>
                </a:lnTo>
                <a:lnTo>
                  <a:pt x="363" y="994"/>
                </a:lnTo>
                <a:lnTo>
                  <a:pt x="338" y="1003"/>
                </a:lnTo>
                <a:lnTo>
                  <a:pt x="314" y="1012"/>
                </a:lnTo>
                <a:lnTo>
                  <a:pt x="289" y="1019"/>
                </a:lnTo>
                <a:lnTo>
                  <a:pt x="264" y="1026"/>
                </a:lnTo>
                <a:lnTo>
                  <a:pt x="238" y="1032"/>
                </a:lnTo>
                <a:lnTo>
                  <a:pt x="212" y="1038"/>
                </a:lnTo>
                <a:lnTo>
                  <a:pt x="186" y="1042"/>
                </a:lnTo>
                <a:lnTo>
                  <a:pt x="160" y="1047"/>
                </a:lnTo>
                <a:lnTo>
                  <a:pt x="134" y="1051"/>
                </a:lnTo>
                <a:lnTo>
                  <a:pt x="107" y="1053"/>
                </a:lnTo>
                <a:lnTo>
                  <a:pt x="81" y="1055"/>
                </a:lnTo>
                <a:lnTo>
                  <a:pt x="54" y="1058"/>
                </a:lnTo>
                <a:lnTo>
                  <a:pt x="27" y="1059"/>
                </a:lnTo>
                <a:lnTo>
                  <a:pt x="0" y="105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7"/>
          <p:cNvSpPr/>
          <p:nvPr/>
        </p:nvSpPr>
        <p:spPr>
          <a:xfrm>
            <a:off x="1962150" y="942975"/>
            <a:ext cx="2568575" cy="2563812"/>
          </a:xfrm>
          <a:custGeom>
            <a:rect b="b" l="l" r="r" t="t"/>
            <a:pathLst>
              <a:path extrusionOk="0" h="1059" w="1061">
                <a:moveTo>
                  <a:pt x="1061" y="1059"/>
                </a:moveTo>
                <a:lnTo>
                  <a:pt x="0" y="1059"/>
                </a:lnTo>
                <a:lnTo>
                  <a:pt x="0" y="1032"/>
                </a:lnTo>
                <a:lnTo>
                  <a:pt x="1" y="1005"/>
                </a:lnTo>
                <a:lnTo>
                  <a:pt x="4" y="978"/>
                </a:lnTo>
                <a:lnTo>
                  <a:pt x="6" y="952"/>
                </a:lnTo>
                <a:lnTo>
                  <a:pt x="8" y="925"/>
                </a:lnTo>
                <a:lnTo>
                  <a:pt x="12" y="899"/>
                </a:lnTo>
                <a:lnTo>
                  <a:pt x="17" y="873"/>
                </a:lnTo>
                <a:lnTo>
                  <a:pt x="21" y="847"/>
                </a:lnTo>
                <a:lnTo>
                  <a:pt x="27" y="821"/>
                </a:lnTo>
                <a:lnTo>
                  <a:pt x="33" y="795"/>
                </a:lnTo>
                <a:lnTo>
                  <a:pt x="40" y="770"/>
                </a:lnTo>
                <a:lnTo>
                  <a:pt x="48" y="746"/>
                </a:lnTo>
                <a:lnTo>
                  <a:pt x="56" y="721"/>
                </a:lnTo>
                <a:lnTo>
                  <a:pt x="65" y="696"/>
                </a:lnTo>
                <a:lnTo>
                  <a:pt x="74" y="671"/>
                </a:lnTo>
                <a:lnTo>
                  <a:pt x="84" y="648"/>
                </a:lnTo>
                <a:lnTo>
                  <a:pt x="95" y="624"/>
                </a:lnTo>
                <a:lnTo>
                  <a:pt x="105" y="601"/>
                </a:lnTo>
                <a:lnTo>
                  <a:pt x="117" y="578"/>
                </a:lnTo>
                <a:lnTo>
                  <a:pt x="129" y="556"/>
                </a:lnTo>
                <a:lnTo>
                  <a:pt x="141" y="533"/>
                </a:lnTo>
                <a:lnTo>
                  <a:pt x="154" y="511"/>
                </a:lnTo>
                <a:lnTo>
                  <a:pt x="168" y="490"/>
                </a:lnTo>
                <a:lnTo>
                  <a:pt x="182" y="468"/>
                </a:lnTo>
                <a:lnTo>
                  <a:pt x="196" y="447"/>
                </a:lnTo>
                <a:lnTo>
                  <a:pt x="211" y="426"/>
                </a:lnTo>
                <a:lnTo>
                  <a:pt x="227" y="406"/>
                </a:lnTo>
                <a:lnTo>
                  <a:pt x="243" y="386"/>
                </a:lnTo>
                <a:lnTo>
                  <a:pt x="260" y="367"/>
                </a:lnTo>
                <a:lnTo>
                  <a:pt x="276" y="348"/>
                </a:lnTo>
                <a:lnTo>
                  <a:pt x="294" y="329"/>
                </a:lnTo>
                <a:lnTo>
                  <a:pt x="312" y="311"/>
                </a:lnTo>
                <a:lnTo>
                  <a:pt x="329" y="294"/>
                </a:lnTo>
                <a:lnTo>
                  <a:pt x="348" y="276"/>
                </a:lnTo>
                <a:lnTo>
                  <a:pt x="367" y="258"/>
                </a:lnTo>
                <a:lnTo>
                  <a:pt x="387" y="243"/>
                </a:lnTo>
                <a:lnTo>
                  <a:pt x="406" y="227"/>
                </a:lnTo>
                <a:lnTo>
                  <a:pt x="427" y="211"/>
                </a:lnTo>
                <a:lnTo>
                  <a:pt x="447" y="196"/>
                </a:lnTo>
                <a:lnTo>
                  <a:pt x="469" y="182"/>
                </a:lnTo>
                <a:lnTo>
                  <a:pt x="490" y="168"/>
                </a:lnTo>
                <a:lnTo>
                  <a:pt x="511" y="153"/>
                </a:lnTo>
                <a:lnTo>
                  <a:pt x="534" y="140"/>
                </a:lnTo>
                <a:lnTo>
                  <a:pt x="556" y="129"/>
                </a:lnTo>
                <a:lnTo>
                  <a:pt x="578" y="117"/>
                </a:lnTo>
                <a:lnTo>
                  <a:pt x="602" y="105"/>
                </a:lnTo>
                <a:lnTo>
                  <a:pt x="625" y="94"/>
                </a:lnTo>
                <a:lnTo>
                  <a:pt x="648" y="84"/>
                </a:lnTo>
                <a:lnTo>
                  <a:pt x="673" y="73"/>
                </a:lnTo>
                <a:lnTo>
                  <a:pt x="697" y="65"/>
                </a:lnTo>
                <a:lnTo>
                  <a:pt x="721" y="56"/>
                </a:lnTo>
                <a:lnTo>
                  <a:pt x="746" y="47"/>
                </a:lnTo>
                <a:lnTo>
                  <a:pt x="771" y="40"/>
                </a:lnTo>
                <a:lnTo>
                  <a:pt x="797" y="33"/>
                </a:lnTo>
                <a:lnTo>
                  <a:pt x="822" y="27"/>
                </a:lnTo>
                <a:lnTo>
                  <a:pt x="848" y="21"/>
                </a:lnTo>
                <a:lnTo>
                  <a:pt x="874" y="17"/>
                </a:lnTo>
                <a:lnTo>
                  <a:pt x="900" y="12"/>
                </a:lnTo>
                <a:lnTo>
                  <a:pt x="926" y="8"/>
                </a:lnTo>
                <a:lnTo>
                  <a:pt x="953" y="6"/>
                </a:lnTo>
                <a:lnTo>
                  <a:pt x="980" y="4"/>
                </a:lnTo>
                <a:lnTo>
                  <a:pt x="1007" y="1"/>
                </a:lnTo>
                <a:lnTo>
                  <a:pt x="1033" y="0"/>
                </a:lnTo>
                <a:lnTo>
                  <a:pt x="1061" y="0"/>
                </a:lnTo>
                <a:lnTo>
                  <a:pt x="1061" y="1059"/>
                </a:lnTo>
                <a:close/>
              </a:path>
            </a:pathLst>
          </a:custGeom>
          <a:solidFill>
            <a:srgbClr val="00B2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7"/>
          <p:cNvSpPr/>
          <p:nvPr/>
        </p:nvSpPr>
        <p:spPr>
          <a:xfrm>
            <a:off x="1963737" y="3625850"/>
            <a:ext cx="2570162" cy="2565400"/>
          </a:xfrm>
          <a:custGeom>
            <a:rect b="b" l="l" r="r" t="t"/>
            <a:pathLst>
              <a:path extrusionOk="0" h="1059" w="1061">
                <a:moveTo>
                  <a:pt x="1061" y="0"/>
                </a:moveTo>
                <a:lnTo>
                  <a:pt x="1061" y="1059"/>
                </a:lnTo>
                <a:lnTo>
                  <a:pt x="1033" y="1058"/>
                </a:lnTo>
                <a:lnTo>
                  <a:pt x="1007" y="1058"/>
                </a:lnTo>
                <a:lnTo>
                  <a:pt x="980" y="1055"/>
                </a:lnTo>
                <a:lnTo>
                  <a:pt x="953" y="1053"/>
                </a:lnTo>
                <a:lnTo>
                  <a:pt x="926" y="1049"/>
                </a:lnTo>
                <a:lnTo>
                  <a:pt x="900" y="1046"/>
                </a:lnTo>
                <a:lnTo>
                  <a:pt x="874" y="1042"/>
                </a:lnTo>
                <a:lnTo>
                  <a:pt x="848" y="1037"/>
                </a:lnTo>
                <a:lnTo>
                  <a:pt x="822" y="1032"/>
                </a:lnTo>
                <a:lnTo>
                  <a:pt x="797" y="1025"/>
                </a:lnTo>
                <a:lnTo>
                  <a:pt x="771" y="1019"/>
                </a:lnTo>
                <a:lnTo>
                  <a:pt x="746" y="1011"/>
                </a:lnTo>
                <a:lnTo>
                  <a:pt x="721" y="1002"/>
                </a:lnTo>
                <a:lnTo>
                  <a:pt x="697" y="994"/>
                </a:lnTo>
                <a:lnTo>
                  <a:pt x="673" y="985"/>
                </a:lnTo>
                <a:lnTo>
                  <a:pt x="648" y="975"/>
                </a:lnTo>
                <a:lnTo>
                  <a:pt x="625" y="965"/>
                </a:lnTo>
                <a:lnTo>
                  <a:pt x="602" y="954"/>
                </a:lnTo>
                <a:lnTo>
                  <a:pt x="578" y="942"/>
                </a:lnTo>
                <a:lnTo>
                  <a:pt x="556" y="930"/>
                </a:lnTo>
                <a:lnTo>
                  <a:pt x="534" y="917"/>
                </a:lnTo>
                <a:lnTo>
                  <a:pt x="511" y="904"/>
                </a:lnTo>
                <a:lnTo>
                  <a:pt x="490" y="891"/>
                </a:lnTo>
                <a:lnTo>
                  <a:pt x="469" y="877"/>
                </a:lnTo>
                <a:lnTo>
                  <a:pt x="447" y="863"/>
                </a:lnTo>
                <a:lnTo>
                  <a:pt x="427" y="848"/>
                </a:lnTo>
                <a:lnTo>
                  <a:pt x="406" y="832"/>
                </a:lnTo>
                <a:lnTo>
                  <a:pt x="387" y="816"/>
                </a:lnTo>
                <a:lnTo>
                  <a:pt x="367" y="799"/>
                </a:lnTo>
                <a:lnTo>
                  <a:pt x="348" y="783"/>
                </a:lnTo>
                <a:lnTo>
                  <a:pt x="329" y="765"/>
                </a:lnTo>
                <a:lnTo>
                  <a:pt x="312" y="748"/>
                </a:lnTo>
                <a:lnTo>
                  <a:pt x="294" y="730"/>
                </a:lnTo>
                <a:lnTo>
                  <a:pt x="276" y="711"/>
                </a:lnTo>
                <a:lnTo>
                  <a:pt x="260" y="692"/>
                </a:lnTo>
                <a:lnTo>
                  <a:pt x="243" y="672"/>
                </a:lnTo>
                <a:lnTo>
                  <a:pt x="227" y="652"/>
                </a:lnTo>
                <a:lnTo>
                  <a:pt x="211" y="632"/>
                </a:lnTo>
                <a:lnTo>
                  <a:pt x="196" y="612"/>
                </a:lnTo>
                <a:lnTo>
                  <a:pt x="182" y="591"/>
                </a:lnTo>
                <a:lnTo>
                  <a:pt x="168" y="569"/>
                </a:lnTo>
                <a:lnTo>
                  <a:pt x="154" y="548"/>
                </a:lnTo>
                <a:lnTo>
                  <a:pt x="141" y="526"/>
                </a:lnTo>
                <a:lnTo>
                  <a:pt x="129" y="503"/>
                </a:lnTo>
                <a:lnTo>
                  <a:pt x="117" y="481"/>
                </a:lnTo>
                <a:lnTo>
                  <a:pt x="105" y="457"/>
                </a:lnTo>
                <a:lnTo>
                  <a:pt x="95" y="435"/>
                </a:lnTo>
                <a:lnTo>
                  <a:pt x="84" y="411"/>
                </a:lnTo>
                <a:lnTo>
                  <a:pt x="74" y="387"/>
                </a:lnTo>
                <a:lnTo>
                  <a:pt x="65" y="363"/>
                </a:lnTo>
                <a:lnTo>
                  <a:pt x="56" y="338"/>
                </a:lnTo>
                <a:lnTo>
                  <a:pt x="48" y="313"/>
                </a:lnTo>
                <a:lnTo>
                  <a:pt x="40" y="289"/>
                </a:lnTo>
                <a:lnTo>
                  <a:pt x="33" y="264"/>
                </a:lnTo>
                <a:lnTo>
                  <a:pt x="27" y="238"/>
                </a:lnTo>
                <a:lnTo>
                  <a:pt x="21" y="212"/>
                </a:lnTo>
                <a:lnTo>
                  <a:pt x="17" y="186"/>
                </a:lnTo>
                <a:lnTo>
                  <a:pt x="12" y="160"/>
                </a:lnTo>
                <a:lnTo>
                  <a:pt x="8" y="134"/>
                </a:lnTo>
                <a:lnTo>
                  <a:pt x="6" y="107"/>
                </a:lnTo>
                <a:lnTo>
                  <a:pt x="4" y="80"/>
                </a:lnTo>
                <a:lnTo>
                  <a:pt x="1" y="54"/>
                </a:lnTo>
                <a:lnTo>
                  <a:pt x="0" y="27"/>
                </a:lnTo>
                <a:lnTo>
                  <a:pt x="0" y="0"/>
                </a:lnTo>
                <a:lnTo>
                  <a:pt x="1061" y="0"/>
                </a:lnTo>
                <a:close/>
              </a:path>
            </a:pathLst>
          </a:custGeom>
          <a:solidFill>
            <a:srgbClr val="00B04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4633912" y="954087"/>
            <a:ext cx="2570162" cy="2571750"/>
          </a:xfrm>
          <a:custGeom>
            <a:rect b="b" l="l" r="r" t="t"/>
            <a:pathLst>
              <a:path extrusionOk="0" h="1060" w="1061">
                <a:moveTo>
                  <a:pt x="0" y="1060"/>
                </a:moveTo>
                <a:lnTo>
                  <a:pt x="0" y="0"/>
                </a:lnTo>
                <a:lnTo>
                  <a:pt x="27" y="0"/>
                </a:lnTo>
                <a:lnTo>
                  <a:pt x="54" y="1"/>
                </a:lnTo>
                <a:lnTo>
                  <a:pt x="81" y="3"/>
                </a:lnTo>
                <a:lnTo>
                  <a:pt x="108" y="5"/>
                </a:lnTo>
                <a:lnTo>
                  <a:pt x="135" y="9"/>
                </a:lnTo>
                <a:lnTo>
                  <a:pt x="161" y="12"/>
                </a:lnTo>
                <a:lnTo>
                  <a:pt x="187" y="17"/>
                </a:lnTo>
                <a:lnTo>
                  <a:pt x="213" y="21"/>
                </a:lnTo>
                <a:lnTo>
                  <a:pt x="239" y="27"/>
                </a:lnTo>
                <a:lnTo>
                  <a:pt x="264" y="33"/>
                </a:lnTo>
                <a:lnTo>
                  <a:pt x="290" y="40"/>
                </a:lnTo>
                <a:lnTo>
                  <a:pt x="315" y="47"/>
                </a:lnTo>
                <a:lnTo>
                  <a:pt x="340" y="56"/>
                </a:lnTo>
                <a:lnTo>
                  <a:pt x="364" y="64"/>
                </a:lnTo>
                <a:lnTo>
                  <a:pt x="388" y="73"/>
                </a:lnTo>
                <a:lnTo>
                  <a:pt x="413" y="83"/>
                </a:lnTo>
                <a:lnTo>
                  <a:pt x="436" y="93"/>
                </a:lnTo>
                <a:lnTo>
                  <a:pt x="459" y="104"/>
                </a:lnTo>
                <a:lnTo>
                  <a:pt x="483" y="116"/>
                </a:lnTo>
                <a:lnTo>
                  <a:pt x="505" y="128"/>
                </a:lnTo>
                <a:lnTo>
                  <a:pt x="527" y="141"/>
                </a:lnTo>
                <a:lnTo>
                  <a:pt x="550" y="154"/>
                </a:lnTo>
                <a:lnTo>
                  <a:pt x="571" y="167"/>
                </a:lnTo>
                <a:lnTo>
                  <a:pt x="592" y="181"/>
                </a:lnTo>
                <a:lnTo>
                  <a:pt x="614" y="196"/>
                </a:lnTo>
                <a:lnTo>
                  <a:pt x="634" y="210"/>
                </a:lnTo>
                <a:lnTo>
                  <a:pt x="655" y="227"/>
                </a:lnTo>
                <a:lnTo>
                  <a:pt x="674" y="242"/>
                </a:lnTo>
                <a:lnTo>
                  <a:pt x="694" y="259"/>
                </a:lnTo>
                <a:lnTo>
                  <a:pt x="713" y="275"/>
                </a:lnTo>
                <a:lnTo>
                  <a:pt x="732" y="293"/>
                </a:lnTo>
                <a:lnTo>
                  <a:pt x="749" y="310"/>
                </a:lnTo>
                <a:lnTo>
                  <a:pt x="767" y="329"/>
                </a:lnTo>
                <a:lnTo>
                  <a:pt x="785" y="347"/>
                </a:lnTo>
                <a:lnTo>
                  <a:pt x="801" y="367"/>
                </a:lnTo>
                <a:lnTo>
                  <a:pt x="818" y="386"/>
                </a:lnTo>
                <a:lnTo>
                  <a:pt x="834" y="406"/>
                </a:lnTo>
                <a:lnTo>
                  <a:pt x="850" y="426"/>
                </a:lnTo>
                <a:lnTo>
                  <a:pt x="865" y="446"/>
                </a:lnTo>
                <a:lnTo>
                  <a:pt x="879" y="467"/>
                </a:lnTo>
                <a:lnTo>
                  <a:pt x="893" y="489"/>
                </a:lnTo>
                <a:lnTo>
                  <a:pt x="907" y="511"/>
                </a:lnTo>
                <a:lnTo>
                  <a:pt x="920" y="532"/>
                </a:lnTo>
                <a:lnTo>
                  <a:pt x="932" y="555"/>
                </a:lnTo>
                <a:lnTo>
                  <a:pt x="944" y="577"/>
                </a:lnTo>
                <a:lnTo>
                  <a:pt x="956" y="601"/>
                </a:lnTo>
                <a:lnTo>
                  <a:pt x="966" y="624"/>
                </a:lnTo>
                <a:lnTo>
                  <a:pt x="977" y="648"/>
                </a:lnTo>
                <a:lnTo>
                  <a:pt x="987" y="671"/>
                </a:lnTo>
                <a:lnTo>
                  <a:pt x="996" y="696"/>
                </a:lnTo>
                <a:lnTo>
                  <a:pt x="1005" y="720"/>
                </a:lnTo>
                <a:lnTo>
                  <a:pt x="1013" y="745"/>
                </a:lnTo>
                <a:lnTo>
                  <a:pt x="1021" y="769"/>
                </a:lnTo>
                <a:lnTo>
                  <a:pt x="1028" y="795"/>
                </a:lnTo>
                <a:lnTo>
                  <a:pt x="1034" y="820"/>
                </a:lnTo>
                <a:lnTo>
                  <a:pt x="1040" y="846"/>
                </a:lnTo>
                <a:lnTo>
                  <a:pt x="1044" y="872"/>
                </a:lnTo>
                <a:lnTo>
                  <a:pt x="1049" y="898"/>
                </a:lnTo>
                <a:lnTo>
                  <a:pt x="1053" y="925"/>
                </a:lnTo>
                <a:lnTo>
                  <a:pt x="1055" y="951"/>
                </a:lnTo>
                <a:lnTo>
                  <a:pt x="1057" y="978"/>
                </a:lnTo>
                <a:lnTo>
                  <a:pt x="1060" y="1005"/>
                </a:lnTo>
                <a:lnTo>
                  <a:pt x="1061" y="1032"/>
                </a:lnTo>
                <a:lnTo>
                  <a:pt x="1061" y="1060"/>
                </a:lnTo>
                <a:lnTo>
                  <a:pt x="0" y="1060"/>
                </a:lnTo>
                <a:close/>
              </a:path>
            </a:pathLst>
          </a:custGeom>
          <a:solidFill>
            <a:srgbClr val="FFF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4633912" y="3622675"/>
            <a:ext cx="2238375" cy="2235200"/>
          </a:xfrm>
          <a:custGeom>
            <a:rect b="b" l="l" r="r" t="t"/>
            <a:pathLst>
              <a:path extrusionOk="0" h="923" w="923">
                <a:moveTo>
                  <a:pt x="0" y="0"/>
                </a:moveTo>
                <a:lnTo>
                  <a:pt x="923" y="0"/>
                </a:lnTo>
                <a:lnTo>
                  <a:pt x="923" y="24"/>
                </a:lnTo>
                <a:lnTo>
                  <a:pt x="922" y="47"/>
                </a:lnTo>
                <a:lnTo>
                  <a:pt x="921" y="71"/>
                </a:lnTo>
                <a:lnTo>
                  <a:pt x="919" y="94"/>
                </a:lnTo>
                <a:lnTo>
                  <a:pt x="916" y="117"/>
                </a:lnTo>
                <a:lnTo>
                  <a:pt x="913" y="140"/>
                </a:lnTo>
                <a:lnTo>
                  <a:pt x="908" y="162"/>
                </a:lnTo>
                <a:lnTo>
                  <a:pt x="904" y="185"/>
                </a:lnTo>
                <a:lnTo>
                  <a:pt x="899" y="208"/>
                </a:lnTo>
                <a:lnTo>
                  <a:pt x="894" y="230"/>
                </a:lnTo>
                <a:lnTo>
                  <a:pt x="888" y="252"/>
                </a:lnTo>
                <a:lnTo>
                  <a:pt x="882" y="273"/>
                </a:lnTo>
                <a:lnTo>
                  <a:pt x="874" y="295"/>
                </a:lnTo>
                <a:lnTo>
                  <a:pt x="867" y="317"/>
                </a:lnTo>
                <a:lnTo>
                  <a:pt x="859" y="338"/>
                </a:lnTo>
                <a:lnTo>
                  <a:pt x="851" y="359"/>
                </a:lnTo>
                <a:lnTo>
                  <a:pt x="842" y="379"/>
                </a:lnTo>
                <a:lnTo>
                  <a:pt x="832" y="400"/>
                </a:lnTo>
                <a:lnTo>
                  <a:pt x="822" y="419"/>
                </a:lnTo>
                <a:lnTo>
                  <a:pt x="812" y="439"/>
                </a:lnTo>
                <a:lnTo>
                  <a:pt x="800" y="458"/>
                </a:lnTo>
                <a:lnTo>
                  <a:pt x="789" y="478"/>
                </a:lnTo>
                <a:lnTo>
                  <a:pt x="777" y="496"/>
                </a:lnTo>
                <a:lnTo>
                  <a:pt x="766" y="515"/>
                </a:lnTo>
                <a:lnTo>
                  <a:pt x="752" y="533"/>
                </a:lnTo>
                <a:lnTo>
                  <a:pt x="739" y="552"/>
                </a:lnTo>
                <a:lnTo>
                  <a:pt x="725" y="569"/>
                </a:lnTo>
                <a:lnTo>
                  <a:pt x="712" y="587"/>
                </a:lnTo>
                <a:lnTo>
                  <a:pt x="698" y="603"/>
                </a:lnTo>
                <a:lnTo>
                  <a:pt x="682" y="620"/>
                </a:lnTo>
                <a:lnTo>
                  <a:pt x="668" y="636"/>
                </a:lnTo>
                <a:lnTo>
                  <a:pt x="652" y="652"/>
                </a:lnTo>
                <a:lnTo>
                  <a:pt x="636" y="667"/>
                </a:lnTo>
                <a:lnTo>
                  <a:pt x="620" y="682"/>
                </a:lnTo>
                <a:lnTo>
                  <a:pt x="603" y="698"/>
                </a:lnTo>
                <a:lnTo>
                  <a:pt x="587" y="711"/>
                </a:lnTo>
                <a:lnTo>
                  <a:pt x="569" y="726"/>
                </a:lnTo>
                <a:lnTo>
                  <a:pt x="552" y="739"/>
                </a:lnTo>
                <a:lnTo>
                  <a:pt x="533" y="752"/>
                </a:lnTo>
                <a:lnTo>
                  <a:pt x="516" y="765"/>
                </a:lnTo>
                <a:lnTo>
                  <a:pt x="497" y="777"/>
                </a:lnTo>
                <a:lnTo>
                  <a:pt x="478" y="789"/>
                </a:lnTo>
                <a:lnTo>
                  <a:pt x="458" y="801"/>
                </a:lnTo>
                <a:lnTo>
                  <a:pt x="440" y="811"/>
                </a:lnTo>
                <a:lnTo>
                  <a:pt x="419" y="821"/>
                </a:lnTo>
                <a:lnTo>
                  <a:pt x="400" y="831"/>
                </a:lnTo>
                <a:lnTo>
                  <a:pt x="379" y="841"/>
                </a:lnTo>
                <a:lnTo>
                  <a:pt x="358" y="850"/>
                </a:lnTo>
                <a:lnTo>
                  <a:pt x="338" y="859"/>
                </a:lnTo>
                <a:lnTo>
                  <a:pt x="316" y="866"/>
                </a:lnTo>
                <a:lnTo>
                  <a:pt x="295" y="875"/>
                </a:lnTo>
                <a:lnTo>
                  <a:pt x="273" y="882"/>
                </a:lnTo>
                <a:lnTo>
                  <a:pt x="251" y="888"/>
                </a:lnTo>
                <a:lnTo>
                  <a:pt x="230" y="894"/>
                </a:lnTo>
                <a:lnTo>
                  <a:pt x="207" y="899"/>
                </a:lnTo>
                <a:lnTo>
                  <a:pt x="185" y="904"/>
                </a:lnTo>
                <a:lnTo>
                  <a:pt x="162" y="908"/>
                </a:lnTo>
                <a:lnTo>
                  <a:pt x="139" y="913"/>
                </a:lnTo>
                <a:lnTo>
                  <a:pt x="117" y="916"/>
                </a:lnTo>
                <a:lnTo>
                  <a:pt x="93" y="918"/>
                </a:lnTo>
                <a:lnTo>
                  <a:pt x="71" y="920"/>
                </a:lnTo>
                <a:lnTo>
                  <a:pt x="47" y="922"/>
                </a:lnTo>
                <a:lnTo>
                  <a:pt x="23" y="923"/>
                </a:lnTo>
                <a:lnTo>
                  <a:pt x="0" y="9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D1C24"/>
              </a:gs>
              <a:gs pos="100000">
                <a:srgbClr val="E20000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2293937" y="1271587"/>
            <a:ext cx="2236787" cy="2235200"/>
          </a:xfrm>
          <a:custGeom>
            <a:rect b="b" l="l" r="r" t="t"/>
            <a:pathLst>
              <a:path extrusionOk="0" h="923" w="924">
                <a:moveTo>
                  <a:pt x="924" y="923"/>
                </a:moveTo>
                <a:lnTo>
                  <a:pt x="0" y="923"/>
                </a:lnTo>
                <a:lnTo>
                  <a:pt x="0" y="899"/>
                </a:lnTo>
                <a:lnTo>
                  <a:pt x="1" y="876"/>
                </a:lnTo>
                <a:lnTo>
                  <a:pt x="3" y="852"/>
                </a:lnTo>
                <a:lnTo>
                  <a:pt x="5" y="829"/>
                </a:lnTo>
                <a:lnTo>
                  <a:pt x="7" y="806"/>
                </a:lnTo>
                <a:lnTo>
                  <a:pt x="10" y="783"/>
                </a:lnTo>
                <a:lnTo>
                  <a:pt x="15" y="761"/>
                </a:lnTo>
                <a:lnTo>
                  <a:pt x="19" y="738"/>
                </a:lnTo>
                <a:lnTo>
                  <a:pt x="24" y="715"/>
                </a:lnTo>
                <a:lnTo>
                  <a:pt x="29" y="693"/>
                </a:lnTo>
                <a:lnTo>
                  <a:pt x="35" y="671"/>
                </a:lnTo>
                <a:lnTo>
                  <a:pt x="42" y="650"/>
                </a:lnTo>
                <a:lnTo>
                  <a:pt x="48" y="628"/>
                </a:lnTo>
                <a:lnTo>
                  <a:pt x="57" y="606"/>
                </a:lnTo>
                <a:lnTo>
                  <a:pt x="65" y="585"/>
                </a:lnTo>
                <a:lnTo>
                  <a:pt x="73" y="564"/>
                </a:lnTo>
                <a:lnTo>
                  <a:pt x="82" y="544"/>
                </a:lnTo>
                <a:lnTo>
                  <a:pt x="92" y="523"/>
                </a:lnTo>
                <a:lnTo>
                  <a:pt x="102" y="504"/>
                </a:lnTo>
                <a:lnTo>
                  <a:pt x="112" y="484"/>
                </a:lnTo>
                <a:lnTo>
                  <a:pt x="123" y="465"/>
                </a:lnTo>
                <a:lnTo>
                  <a:pt x="134" y="445"/>
                </a:lnTo>
                <a:lnTo>
                  <a:pt x="146" y="427"/>
                </a:lnTo>
                <a:lnTo>
                  <a:pt x="158" y="408"/>
                </a:lnTo>
                <a:lnTo>
                  <a:pt x="171" y="390"/>
                </a:lnTo>
                <a:lnTo>
                  <a:pt x="184" y="371"/>
                </a:lnTo>
                <a:lnTo>
                  <a:pt x="198" y="354"/>
                </a:lnTo>
                <a:lnTo>
                  <a:pt x="212" y="336"/>
                </a:lnTo>
                <a:lnTo>
                  <a:pt x="226" y="320"/>
                </a:lnTo>
                <a:lnTo>
                  <a:pt x="241" y="303"/>
                </a:lnTo>
                <a:lnTo>
                  <a:pt x="256" y="287"/>
                </a:lnTo>
                <a:lnTo>
                  <a:pt x="272" y="271"/>
                </a:lnTo>
                <a:lnTo>
                  <a:pt x="287" y="256"/>
                </a:lnTo>
                <a:lnTo>
                  <a:pt x="303" y="241"/>
                </a:lnTo>
                <a:lnTo>
                  <a:pt x="320" y="225"/>
                </a:lnTo>
                <a:lnTo>
                  <a:pt x="337" y="212"/>
                </a:lnTo>
                <a:lnTo>
                  <a:pt x="354" y="197"/>
                </a:lnTo>
                <a:lnTo>
                  <a:pt x="372" y="184"/>
                </a:lnTo>
                <a:lnTo>
                  <a:pt x="390" y="171"/>
                </a:lnTo>
                <a:lnTo>
                  <a:pt x="408" y="158"/>
                </a:lnTo>
                <a:lnTo>
                  <a:pt x="427" y="146"/>
                </a:lnTo>
                <a:lnTo>
                  <a:pt x="445" y="134"/>
                </a:lnTo>
                <a:lnTo>
                  <a:pt x="465" y="122"/>
                </a:lnTo>
                <a:lnTo>
                  <a:pt x="484" y="112"/>
                </a:lnTo>
                <a:lnTo>
                  <a:pt x="504" y="102"/>
                </a:lnTo>
                <a:lnTo>
                  <a:pt x="524" y="92"/>
                </a:lnTo>
                <a:lnTo>
                  <a:pt x="544" y="82"/>
                </a:lnTo>
                <a:lnTo>
                  <a:pt x="565" y="73"/>
                </a:lnTo>
                <a:lnTo>
                  <a:pt x="586" y="64"/>
                </a:lnTo>
                <a:lnTo>
                  <a:pt x="607" y="57"/>
                </a:lnTo>
                <a:lnTo>
                  <a:pt x="628" y="48"/>
                </a:lnTo>
                <a:lnTo>
                  <a:pt x="650" y="41"/>
                </a:lnTo>
                <a:lnTo>
                  <a:pt x="672" y="35"/>
                </a:lnTo>
                <a:lnTo>
                  <a:pt x="694" y="29"/>
                </a:lnTo>
                <a:lnTo>
                  <a:pt x="716" y="24"/>
                </a:lnTo>
                <a:lnTo>
                  <a:pt x="738" y="19"/>
                </a:lnTo>
                <a:lnTo>
                  <a:pt x="761" y="15"/>
                </a:lnTo>
                <a:lnTo>
                  <a:pt x="784" y="10"/>
                </a:lnTo>
                <a:lnTo>
                  <a:pt x="806" y="7"/>
                </a:lnTo>
                <a:lnTo>
                  <a:pt x="830" y="5"/>
                </a:lnTo>
                <a:lnTo>
                  <a:pt x="853" y="3"/>
                </a:lnTo>
                <a:lnTo>
                  <a:pt x="877" y="1"/>
                </a:lnTo>
                <a:lnTo>
                  <a:pt x="900" y="0"/>
                </a:lnTo>
                <a:lnTo>
                  <a:pt x="924" y="0"/>
                </a:lnTo>
                <a:lnTo>
                  <a:pt x="924" y="923"/>
                </a:lnTo>
                <a:close/>
              </a:path>
            </a:pathLst>
          </a:custGeom>
          <a:gradFill>
            <a:gsLst>
              <a:gs pos="0">
                <a:srgbClr val="00B2EE"/>
              </a:gs>
              <a:gs pos="100000">
                <a:srgbClr val="5BD4FF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2293937" y="3622675"/>
            <a:ext cx="2236787" cy="2235200"/>
          </a:xfrm>
          <a:custGeom>
            <a:rect b="b" l="l" r="r" t="t"/>
            <a:pathLst>
              <a:path extrusionOk="0" h="923" w="924">
                <a:moveTo>
                  <a:pt x="924" y="0"/>
                </a:moveTo>
                <a:lnTo>
                  <a:pt x="924" y="923"/>
                </a:lnTo>
                <a:lnTo>
                  <a:pt x="900" y="922"/>
                </a:lnTo>
                <a:lnTo>
                  <a:pt x="877" y="922"/>
                </a:lnTo>
                <a:lnTo>
                  <a:pt x="853" y="920"/>
                </a:lnTo>
                <a:lnTo>
                  <a:pt x="830" y="918"/>
                </a:lnTo>
                <a:lnTo>
                  <a:pt x="806" y="915"/>
                </a:lnTo>
                <a:lnTo>
                  <a:pt x="784" y="912"/>
                </a:lnTo>
                <a:lnTo>
                  <a:pt x="761" y="908"/>
                </a:lnTo>
                <a:lnTo>
                  <a:pt x="738" y="903"/>
                </a:lnTo>
                <a:lnTo>
                  <a:pt x="716" y="899"/>
                </a:lnTo>
                <a:lnTo>
                  <a:pt x="694" y="893"/>
                </a:lnTo>
                <a:lnTo>
                  <a:pt x="672" y="888"/>
                </a:lnTo>
                <a:lnTo>
                  <a:pt x="650" y="881"/>
                </a:lnTo>
                <a:lnTo>
                  <a:pt x="628" y="874"/>
                </a:lnTo>
                <a:lnTo>
                  <a:pt x="607" y="866"/>
                </a:lnTo>
                <a:lnTo>
                  <a:pt x="586" y="858"/>
                </a:lnTo>
                <a:lnTo>
                  <a:pt x="565" y="850"/>
                </a:lnTo>
                <a:lnTo>
                  <a:pt x="544" y="841"/>
                </a:lnTo>
                <a:lnTo>
                  <a:pt x="524" y="831"/>
                </a:lnTo>
                <a:lnTo>
                  <a:pt x="504" y="821"/>
                </a:lnTo>
                <a:lnTo>
                  <a:pt x="484" y="811"/>
                </a:lnTo>
                <a:lnTo>
                  <a:pt x="465" y="800"/>
                </a:lnTo>
                <a:lnTo>
                  <a:pt x="445" y="788"/>
                </a:lnTo>
                <a:lnTo>
                  <a:pt x="427" y="777"/>
                </a:lnTo>
                <a:lnTo>
                  <a:pt x="408" y="765"/>
                </a:lnTo>
                <a:lnTo>
                  <a:pt x="390" y="752"/>
                </a:lnTo>
                <a:lnTo>
                  <a:pt x="372" y="739"/>
                </a:lnTo>
                <a:lnTo>
                  <a:pt x="354" y="726"/>
                </a:lnTo>
                <a:lnTo>
                  <a:pt x="337" y="711"/>
                </a:lnTo>
                <a:lnTo>
                  <a:pt x="320" y="697"/>
                </a:lnTo>
                <a:lnTo>
                  <a:pt x="303" y="682"/>
                </a:lnTo>
                <a:lnTo>
                  <a:pt x="287" y="667"/>
                </a:lnTo>
                <a:lnTo>
                  <a:pt x="272" y="652"/>
                </a:lnTo>
                <a:lnTo>
                  <a:pt x="256" y="636"/>
                </a:lnTo>
                <a:lnTo>
                  <a:pt x="241" y="620"/>
                </a:lnTo>
                <a:lnTo>
                  <a:pt x="226" y="603"/>
                </a:lnTo>
                <a:lnTo>
                  <a:pt x="212" y="586"/>
                </a:lnTo>
                <a:lnTo>
                  <a:pt x="198" y="568"/>
                </a:lnTo>
                <a:lnTo>
                  <a:pt x="184" y="551"/>
                </a:lnTo>
                <a:lnTo>
                  <a:pt x="171" y="533"/>
                </a:lnTo>
                <a:lnTo>
                  <a:pt x="158" y="515"/>
                </a:lnTo>
                <a:lnTo>
                  <a:pt x="146" y="496"/>
                </a:lnTo>
                <a:lnTo>
                  <a:pt x="134" y="478"/>
                </a:lnTo>
                <a:lnTo>
                  <a:pt x="123" y="458"/>
                </a:lnTo>
                <a:lnTo>
                  <a:pt x="112" y="439"/>
                </a:lnTo>
                <a:lnTo>
                  <a:pt x="102" y="419"/>
                </a:lnTo>
                <a:lnTo>
                  <a:pt x="92" y="399"/>
                </a:lnTo>
                <a:lnTo>
                  <a:pt x="82" y="379"/>
                </a:lnTo>
                <a:lnTo>
                  <a:pt x="73" y="359"/>
                </a:lnTo>
                <a:lnTo>
                  <a:pt x="65" y="337"/>
                </a:lnTo>
                <a:lnTo>
                  <a:pt x="57" y="317"/>
                </a:lnTo>
                <a:lnTo>
                  <a:pt x="48" y="295"/>
                </a:lnTo>
                <a:lnTo>
                  <a:pt x="42" y="273"/>
                </a:lnTo>
                <a:lnTo>
                  <a:pt x="35" y="252"/>
                </a:lnTo>
                <a:lnTo>
                  <a:pt x="29" y="230"/>
                </a:lnTo>
                <a:lnTo>
                  <a:pt x="24" y="208"/>
                </a:lnTo>
                <a:lnTo>
                  <a:pt x="19" y="185"/>
                </a:lnTo>
                <a:lnTo>
                  <a:pt x="15" y="162"/>
                </a:lnTo>
                <a:lnTo>
                  <a:pt x="10" y="140"/>
                </a:lnTo>
                <a:lnTo>
                  <a:pt x="7" y="117"/>
                </a:lnTo>
                <a:lnTo>
                  <a:pt x="5" y="94"/>
                </a:lnTo>
                <a:lnTo>
                  <a:pt x="3" y="70"/>
                </a:lnTo>
                <a:lnTo>
                  <a:pt x="1" y="47"/>
                </a:lnTo>
                <a:lnTo>
                  <a:pt x="0" y="24"/>
                </a:lnTo>
                <a:lnTo>
                  <a:pt x="0" y="0"/>
                </a:lnTo>
                <a:lnTo>
                  <a:pt x="924" y="0"/>
                </a:lnTo>
                <a:close/>
              </a:path>
            </a:pathLst>
          </a:custGeom>
          <a:gradFill>
            <a:gsLst>
              <a:gs pos="0">
                <a:srgbClr val="00B04C"/>
              </a:gs>
              <a:gs pos="100000">
                <a:srgbClr val="00E200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4633912" y="1274762"/>
            <a:ext cx="2239962" cy="2235200"/>
          </a:xfrm>
          <a:custGeom>
            <a:rect b="b" l="l" r="r" t="t"/>
            <a:pathLst>
              <a:path extrusionOk="0" h="923" w="924">
                <a:moveTo>
                  <a:pt x="0" y="923"/>
                </a:moveTo>
                <a:lnTo>
                  <a:pt x="0" y="0"/>
                </a:lnTo>
                <a:lnTo>
                  <a:pt x="23" y="0"/>
                </a:lnTo>
                <a:lnTo>
                  <a:pt x="47" y="1"/>
                </a:lnTo>
                <a:lnTo>
                  <a:pt x="71" y="2"/>
                </a:lnTo>
                <a:lnTo>
                  <a:pt x="94" y="4"/>
                </a:lnTo>
                <a:lnTo>
                  <a:pt x="118" y="7"/>
                </a:lnTo>
                <a:lnTo>
                  <a:pt x="140" y="10"/>
                </a:lnTo>
                <a:lnTo>
                  <a:pt x="163" y="15"/>
                </a:lnTo>
                <a:lnTo>
                  <a:pt x="186" y="19"/>
                </a:lnTo>
                <a:lnTo>
                  <a:pt x="208" y="24"/>
                </a:lnTo>
                <a:lnTo>
                  <a:pt x="230" y="29"/>
                </a:lnTo>
                <a:lnTo>
                  <a:pt x="252" y="35"/>
                </a:lnTo>
                <a:lnTo>
                  <a:pt x="274" y="41"/>
                </a:lnTo>
                <a:lnTo>
                  <a:pt x="296" y="48"/>
                </a:lnTo>
                <a:lnTo>
                  <a:pt x="317" y="56"/>
                </a:lnTo>
                <a:lnTo>
                  <a:pt x="338" y="64"/>
                </a:lnTo>
                <a:lnTo>
                  <a:pt x="359" y="72"/>
                </a:lnTo>
                <a:lnTo>
                  <a:pt x="380" y="81"/>
                </a:lnTo>
                <a:lnTo>
                  <a:pt x="400" y="91"/>
                </a:lnTo>
                <a:lnTo>
                  <a:pt x="420" y="101"/>
                </a:lnTo>
                <a:lnTo>
                  <a:pt x="440" y="111"/>
                </a:lnTo>
                <a:lnTo>
                  <a:pt x="459" y="122"/>
                </a:lnTo>
                <a:lnTo>
                  <a:pt x="479" y="134"/>
                </a:lnTo>
                <a:lnTo>
                  <a:pt x="497" y="145"/>
                </a:lnTo>
                <a:lnTo>
                  <a:pt x="516" y="157"/>
                </a:lnTo>
                <a:lnTo>
                  <a:pt x="534" y="171"/>
                </a:lnTo>
                <a:lnTo>
                  <a:pt x="552" y="183"/>
                </a:lnTo>
                <a:lnTo>
                  <a:pt x="570" y="197"/>
                </a:lnTo>
                <a:lnTo>
                  <a:pt x="587" y="211"/>
                </a:lnTo>
                <a:lnTo>
                  <a:pt x="604" y="225"/>
                </a:lnTo>
                <a:lnTo>
                  <a:pt x="621" y="240"/>
                </a:lnTo>
                <a:lnTo>
                  <a:pt x="637" y="255"/>
                </a:lnTo>
                <a:lnTo>
                  <a:pt x="652" y="270"/>
                </a:lnTo>
                <a:lnTo>
                  <a:pt x="668" y="287"/>
                </a:lnTo>
                <a:lnTo>
                  <a:pt x="683" y="302"/>
                </a:lnTo>
                <a:lnTo>
                  <a:pt x="698" y="320"/>
                </a:lnTo>
                <a:lnTo>
                  <a:pt x="712" y="336"/>
                </a:lnTo>
                <a:lnTo>
                  <a:pt x="726" y="354"/>
                </a:lnTo>
                <a:lnTo>
                  <a:pt x="740" y="371"/>
                </a:lnTo>
                <a:lnTo>
                  <a:pt x="753" y="389"/>
                </a:lnTo>
                <a:lnTo>
                  <a:pt x="766" y="407"/>
                </a:lnTo>
                <a:lnTo>
                  <a:pt x="778" y="426"/>
                </a:lnTo>
                <a:lnTo>
                  <a:pt x="790" y="445"/>
                </a:lnTo>
                <a:lnTo>
                  <a:pt x="801" y="464"/>
                </a:lnTo>
                <a:lnTo>
                  <a:pt x="812" y="483"/>
                </a:lnTo>
                <a:lnTo>
                  <a:pt x="822" y="503"/>
                </a:lnTo>
                <a:lnTo>
                  <a:pt x="832" y="523"/>
                </a:lnTo>
                <a:lnTo>
                  <a:pt x="842" y="544"/>
                </a:lnTo>
                <a:lnTo>
                  <a:pt x="851" y="564"/>
                </a:lnTo>
                <a:lnTo>
                  <a:pt x="859" y="585"/>
                </a:lnTo>
                <a:lnTo>
                  <a:pt x="867" y="606"/>
                </a:lnTo>
                <a:lnTo>
                  <a:pt x="876" y="627"/>
                </a:lnTo>
                <a:lnTo>
                  <a:pt x="882" y="649"/>
                </a:lnTo>
                <a:lnTo>
                  <a:pt x="889" y="670"/>
                </a:lnTo>
                <a:lnTo>
                  <a:pt x="895" y="693"/>
                </a:lnTo>
                <a:lnTo>
                  <a:pt x="900" y="714"/>
                </a:lnTo>
                <a:lnTo>
                  <a:pt x="905" y="737"/>
                </a:lnTo>
                <a:lnTo>
                  <a:pt x="909" y="760"/>
                </a:lnTo>
                <a:lnTo>
                  <a:pt x="914" y="782"/>
                </a:lnTo>
                <a:lnTo>
                  <a:pt x="917" y="806"/>
                </a:lnTo>
                <a:lnTo>
                  <a:pt x="919" y="828"/>
                </a:lnTo>
                <a:lnTo>
                  <a:pt x="921" y="852"/>
                </a:lnTo>
                <a:lnTo>
                  <a:pt x="923" y="876"/>
                </a:lnTo>
                <a:lnTo>
                  <a:pt x="924" y="899"/>
                </a:lnTo>
                <a:lnTo>
                  <a:pt x="924" y="923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FFF100"/>
              </a:gs>
              <a:gs pos="100000">
                <a:srgbClr val="DBDB00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7"/>
          <p:cNvSpPr txBox="1"/>
          <p:nvPr/>
        </p:nvSpPr>
        <p:spPr>
          <a:xfrm>
            <a:off x="1751012" y="1385887"/>
            <a:ext cx="280035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Quantifies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logical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critical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realistic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Likes numbers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Knows about money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Knows how things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 txBox="1"/>
          <p:nvPr/>
        </p:nvSpPr>
        <p:spPr>
          <a:xfrm>
            <a:off x="4630737" y="1385887"/>
            <a:ext cx="1941512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Speculates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Impetuous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rules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Likes surprises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curious / Plays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 txBox="1"/>
          <p:nvPr/>
        </p:nvSpPr>
        <p:spPr>
          <a:xfrm>
            <a:off x="1751012" y="3678237"/>
            <a:ext cx="280035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preventive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Establishes procedures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Gets things done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reliable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neat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4645025" y="3686175"/>
            <a:ext cx="2176462" cy="235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sensitive to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Likes to teach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Touches a lot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supportive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expressive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emotional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Talks a lot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0000">
            <a:off x="1792287" y="890587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0000">
            <a:off x="1844675" y="4089400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00000">
            <a:off x="5119687" y="4029075"/>
            <a:ext cx="21145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0000">
            <a:off x="5119687" y="1035050"/>
            <a:ext cx="21145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613" y="260350"/>
            <a:ext cx="4402137" cy="58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0"/>
          <p:cNvSpPr txBox="1"/>
          <p:nvPr/>
        </p:nvSpPr>
        <p:spPr>
          <a:xfrm>
            <a:off x="1558925" y="6653212"/>
            <a:ext cx="604361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four-color, four-quadrant graphic and Whole Brain</a:t>
            </a:r>
            <a:r>
              <a:rPr b="0" baseline="3000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700" u="none" cap="none" strike="noStrike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are registered trademarks of Herrmann Global, LLC.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4467225"/>
            <a:ext cx="7610475" cy="1614487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71"/>
          <p:cNvSpPr txBox="1"/>
          <p:nvPr/>
        </p:nvSpPr>
        <p:spPr>
          <a:xfrm>
            <a:off x="436562" y="3983037"/>
            <a:ext cx="1935162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1000" lIns="82025" spcFirstLastPara="1" rIns="82025" wrap="square" tIns="41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 with us: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7" name="Google Shape;97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4125" y="139700"/>
            <a:ext cx="1385887" cy="13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575" y="460375"/>
            <a:ext cx="3429000" cy="830262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71"/>
          <p:cNvSpPr txBox="1"/>
          <p:nvPr/>
        </p:nvSpPr>
        <p:spPr>
          <a:xfrm>
            <a:off x="409575" y="1527175"/>
            <a:ext cx="5548312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1000" lIns="82025" spcFirstLastPara="1" rIns="82025" wrap="square" tIns="41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Better Thinking. Better Performance. Better Results.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71"/>
          <p:cNvSpPr txBox="1"/>
          <p:nvPr/>
        </p:nvSpPr>
        <p:spPr>
          <a:xfrm>
            <a:off x="409575" y="2689225"/>
            <a:ext cx="8399462" cy="6365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00" lIns="82025" spcFirstLastPara="1" rIns="82025" wrap="square" tIns="41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Helvetica Neue"/>
              <a:buNone/>
            </a:pPr>
            <a:r>
              <a:rPr b="0" i="0" lang="en-US" sz="3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828.625.9153 l herrmannsolutions.com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72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Appendix</a:t>
            </a:r>
            <a:endParaRPr/>
          </a:p>
        </p:txBody>
      </p:sp>
      <p:sp>
        <p:nvSpPr>
          <p:cNvPr id="986" name="Google Shape;986;p72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Facilitator Resources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2.content.compendiumblog.com/uploads/user/9349bb9b-a4ef-4645-955d-f78d84f42ca6/264b5b26-9f78-444d-9573-5f263521ee1d/Image/52be52c02ecb35aa1f62a94ee427931b/take_a_break_w640.jpeg" id="992" name="Google Shape;992;p73"/>
          <p:cNvPicPr preferRelativeResize="0"/>
          <p:nvPr/>
        </p:nvPicPr>
        <p:blipFill rotWithShape="1">
          <a:blip r:embed="rId3">
            <a:alphaModFix/>
          </a:blip>
          <a:srcRect b="0" l="21914" r="4431" t="4461"/>
          <a:stretch/>
        </p:blipFill>
        <p:spPr>
          <a:xfrm>
            <a:off x="4538662" y="65087"/>
            <a:ext cx="4605337" cy="4094162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73"/>
          <p:cNvSpPr txBox="1"/>
          <p:nvPr/>
        </p:nvSpPr>
        <p:spPr>
          <a:xfrm>
            <a:off x="207962" y="258762"/>
            <a:ext cx="4330700" cy="463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Georgia"/>
              <a:buNone/>
            </a:pPr>
            <a:r>
              <a:rPr b="1" i="1" lang="en-US" sz="36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Break it up!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Georgia"/>
              <a:buNone/>
            </a:pPr>
            <a:r>
              <a:rPr b="1" i="1" lang="en-US" sz="36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The brain needs time to process.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Taking a break during class/learning helps retain the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just learned.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The Last Big Decision</a:t>
            </a:r>
            <a:endParaRPr/>
          </a:p>
        </p:txBody>
      </p:sp>
      <p:pic>
        <p:nvPicPr>
          <p:cNvPr id="451" name="Google Shape;4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7762" y="1311275"/>
            <a:ext cx="4368800" cy="436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"/>
          <p:cNvSpPr txBox="1"/>
          <p:nvPr/>
        </p:nvSpPr>
        <p:spPr>
          <a:xfrm>
            <a:off x="944562" y="1831975"/>
            <a:ext cx="262096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decision?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facts?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 txBox="1"/>
          <p:nvPr/>
        </p:nvSpPr>
        <p:spPr>
          <a:xfrm>
            <a:off x="5202237" y="1677987"/>
            <a:ext cx="338296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you making this decision?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it important?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 txBox="1"/>
          <p:nvPr/>
        </p:nvSpPr>
        <p:spPr>
          <a:xfrm>
            <a:off x="944562" y="4089400"/>
            <a:ext cx="3375025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you going to make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decision?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you going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any risk involved?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 txBox="1"/>
          <p:nvPr/>
        </p:nvSpPr>
        <p:spPr>
          <a:xfrm>
            <a:off x="5202237" y="4189412"/>
            <a:ext cx="3222625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involved in the decision?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will it impact 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"/>
          <p:cNvSpPr txBox="1"/>
          <p:nvPr/>
        </p:nvSpPr>
        <p:spPr>
          <a:xfrm rot="-2700000">
            <a:off x="346075" y="1397000"/>
            <a:ext cx="8112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 txBox="1"/>
          <p:nvPr/>
        </p:nvSpPr>
        <p:spPr>
          <a:xfrm rot="2700000">
            <a:off x="523875" y="5357812"/>
            <a:ext cx="400050" cy="72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 txBox="1"/>
          <p:nvPr/>
        </p:nvSpPr>
        <p:spPr>
          <a:xfrm rot="2700000">
            <a:off x="8270875" y="1203325"/>
            <a:ext cx="400050" cy="72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"/>
          <p:cNvSpPr txBox="1"/>
          <p:nvPr/>
        </p:nvSpPr>
        <p:spPr>
          <a:xfrm rot="-2880000">
            <a:off x="8101012" y="5530850"/>
            <a:ext cx="7397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"/>
          <p:cNvSpPr txBox="1"/>
          <p:nvPr>
            <p:ph type="title"/>
          </p:nvPr>
        </p:nvSpPr>
        <p:spPr>
          <a:xfrm>
            <a:off x="457200" y="152400"/>
            <a:ext cx="8229600" cy="84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3200"/>
              <a:buFont typeface="Georgia"/>
              <a:buNone/>
            </a:pP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Whole Brain</a:t>
            </a:r>
            <a:r>
              <a:rPr b="0" baseline="3000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®</a:t>
            </a:r>
            <a: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  <a:t> Pre-Decision Filter </a:t>
            </a:r>
            <a:br>
              <a:rPr b="0" i="1" lang="en-US" sz="3200" u="none">
                <a:solidFill>
                  <a:srgbClr val="414042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2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27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4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3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7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5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2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5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3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8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9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4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7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1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2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20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6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21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5_Herrmann - BO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24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1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14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26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3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8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6_Brande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2014-07-27T17:29:22Z</dcterms:created>
  <dc:creator>Karen Bieger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ArticulateGUID">
    <vt:lpstr>11E77E03-3C21-494C-85B9-B21E67FB6724</vt:lpstr>
  </property>
  <property fmtid="{D5CDD505-2E9C-101B-9397-08002B2CF9AE}" pid="4" name="ArticulatePath">
    <vt:lpstr>Think About Customers</vt:lpstr>
  </property>
</Properties>
</file>